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15"/>
  </p:notesMasterIdLst>
  <p:handoutMasterIdLst>
    <p:handoutMasterId r:id="rId16"/>
  </p:handoutMasterIdLst>
  <p:sldIdLst>
    <p:sldId id="336" r:id="rId9"/>
    <p:sldId id="339" r:id="rId10"/>
    <p:sldId id="334" r:id="rId11"/>
    <p:sldId id="335" r:id="rId12"/>
    <p:sldId id="340" r:id="rId13"/>
    <p:sldId id="331" r:id="rId14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orient="horz" pos="633">
          <p15:clr>
            <a:srgbClr val="A4A3A4"/>
          </p15:clr>
        </p15:guide>
        <p15:guide id="3" orient="horz" pos="939">
          <p15:clr>
            <a:srgbClr val="A4A3A4"/>
          </p15:clr>
        </p15:guide>
        <p15:guide id="4" pos="7051">
          <p15:clr>
            <a:srgbClr val="A4A3A4"/>
          </p15:clr>
        </p15:guide>
        <p15:guide id="5" pos="5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yan Wu" initials="BW" lastIdx="9" clrIdx="0">
    <p:extLst>
      <p:ext uri="{19B8F6BF-5375-455C-9EA6-DF929625EA0E}">
        <p15:presenceInfo xmlns:p15="http://schemas.microsoft.com/office/powerpoint/2012/main" userId="S-1-5-21-1957994488-602162358-682003330-39043" providerId="AD"/>
      </p:ext>
    </p:extLst>
  </p:cmAuthor>
  <p:cmAuthor id="2" name="Liz Hamel" initials="LH" lastIdx="9" clrIdx="2">
    <p:extLst>
      <p:ext uri="{19B8F6BF-5375-455C-9EA6-DF929625EA0E}">
        <p15:presenceInfo xmlns:p15="http://schemas.microsoft.com/office/powerpoint/2012/main" userId="S-1-5-21-1957994488-602162358-682003330-4132" providerId="AD"/>
      </p:ext>
    </p:extLst>
  </p:cmAuthor>
  <p:cmAuthor id="3" name="Ashley Kirzinger" initials="AK" lastIdx="1" clrIdx="3">
    <p:extLst>
      <p:ext uri="{19B8F6BF-5375-455C-9EA6-DF929625EA0E}">
        <p15:presenceInfo xmlns:p15="http://schemas.microsoft.com/office/powerpoint/2012/main" userId="S-1-5-21-1957994488-602162358-682003330-53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555659"/>
    <a:srgbClr val="DBDBDB"/>
    <a:srgbClr val="0077C8"/>
    <a:srgbClr val="323A45"/>
    <a:srgbClr val="0E3B5E"/>
    <a:srgbClr val="43B4FF"/>
    <a:srgbClr val="393D40"/>
    <a:srgbClr val="FDCD05"/>
    <a:srgbClr val="F5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94" autoAdjust="0"/>
    <p:restoredTop sz="92923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204" y="102"/>
      </p:cViewPr>
      <p:guideLst>
        <p:guide orient="horz" pos="4128"/>
        <p:guide orient="horz" pos="633"/>
        <p:guide orient="horz" pos="939"/>
        <p:guide pos="7051"/>
        <p:guide pos="5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2927207054488"/>
          <c:y val="0.12634047825588895"/>
          <c:w val="0.73839415367471328"/>
          <c:h val="0.864200216531963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32-4C79-B9F2-6FAB13BDC5D4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32-4C79-B9F2-6FAB13BDC5D4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32-4C79-B9F2-6FAB13BDC5D4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32-4C79-B9F2-6FAB13BDC5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032-4C79-B9F2-6FAB13BDC5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032-4C79-B9F2-6FAB13BDC5D4}"/>
              </c:ext>
            </c:extLst>
          </c:dPt>
          <c:cat>
            <c:strRef>
              <c:f>Sheet1!$A$2:$A$3</c:f>
              <c:strCache>
                <c:ptCount val="2"/>
                <c:pt idx="0">
                  <c:v>better</c:v>
                </c:pt>
                <c:pt idx="1">
                  <c:v>not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0.59</c:v>
                </c:pt>
                <c:pt idx="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032-4C79-B9F2-6FAB13BDC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2927207054488"/>
          <c:y val="0.12634047825588895"/>
          <c:w val="0.73839415367471328"/>
          <c:h val="0.864200216531963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4"/>
            </a:solidFill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74-4A47-9F01-0A8C9686D468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74-4A47-9F01-0A8C9686D46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74-4A47-9F01-0A8C9686D4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74-4A47-9F01-0A8C9686D468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274-4A47-9F01-0A8C9686D468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274-4A47-9F01-0A8C9686D468}"/>
              </c:ext>
            </c:extLst>
          </c:dPt>
          <c:cat>
            <c:strRef>
              <c:f>Sheet1!$A$2:$A$3</c:f>
              <c:strCache>
                <c:ptCount val="2"/>
                <c:pt idx="0">
                  <c:v>unreasonable</c:v>
                </c:pt>
                <c:pt idx="1">
                  <c:v>not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0.79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274-4A47-9F01-0A8C9686D4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025416165375124E-2"/>
          <c:y val="3.0405300192922039E-2"/>
          <c:w val="0.85083425443908856"/>
          <c:h val="0.84054765788973651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Rx Spending ($ Billions)</c:v>
                </c:pt>
              </c:strCache>
            </c:strRef>
          </c:tx>
          <c:spPr>
            <a:solidFill>
              <a:srgbClr val="B9DCF0"/>
            </a:solidFill>
            <a:ln w="19050">
              <a:solidFill>
                <a:schemeClr val="accent3"/>
              </a:solidFill>
            </a:ln>
            <a:effectLst/>
          </c:spPr>
          <c:dLbls>
            <c:dLbl>
              <c:idx val="0"/>
              <c:layout>
                <c:manualLayout>
                  <c:x val="1.2487112218629462E-2"/>
                  <c:y val="-0.12991329174686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33-4A18-A7A9-1DC5FC8CD67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33-4A18-A7A9-1DC5FC8CD677}"/>
                </c:ext>
              </c:extLst>
            </c:dLbl>
            <c:dLbl>
              <c:idx val="2"/>
              <c:layout>
                <c:manualLayout>
                  <c:x val="-8.7409785530406323E-3"/>
                  <c:y val="-0.14373385469865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33-4A18-A7A9-1DC5FC8CD6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33-4A18-A7A9-1DC5FC8CD677}"/>
                </c:ext>
              </c:extLst>
            </c:dLbl>
            <c:dLbl>
              <c:idx val="4"/>
              <c:layout>
                <c:manualLayout>
                  <c:x val="-6.2435561093147829E-3"/>
                  <c:y val="-0.179667318373317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33-4A18-A7A9-1DC5FC8CD67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33-4A18-A7A9-1DC5FC8CD677}"/>
                </c:ext>
              </c:extLst>
            </c:dLbl>
            <c:dLbl>
              <c:idx val="6"/>
              <c:layout>
                <c:manualLayout>
                  <c:x val="-1.2487112218629474E-2"/>
                  <c:y val="-0.21007255686726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33-4A18-A7A9-1DC5FC8CD67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33-4A18-A7A9-1DC5FC8CD677}"/>
                </c:ext>
              </c:extLst>
            </c:dLbl>
            <c:dLbl>
              <c:idx val="8"/>
              <c:layout>
                <c:manualLayout>
                  <c:x val="-1.9979379549807112E-2"/>
                  <c:y val="-0.24600602054192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33-4A18-A7A9-1DC5FC8CD67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233-4A18-A7A9-1DC5FC8CD677}"/>
                </c:ext>
              </c:extLst>
            </c:dLbl>
            <c:dLbl>
              <c:idx val="10"/>
              <c:layout>
                <c:manualLayout>
                  <c:x val="-1.1238400996766526E-2"/>
                  <c:y val="-0.279175371626231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33-4A18-A7A9-1DC5FC8CD67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233-4A18-A7A9-1DC5FC8CD677}"/>
                </c:ext>
              </c:extLst>
            </c:dLbl>
            <c:dLbl>
              <c:idx val="12"/>
              <c:layout>
                <c:manualLayout>
                  <c:x val="-7.4922673311776837E-3"/>
                  <c:y val="-0.30405238493946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33-4A18-A7A9-1DC5FC8CD67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233-4A18-A7A9-1DC5FC8CD677}"/>
                </c:ext>
              </c:extLst>
            </c:dLbl>
            <c:dLbl>
              <c:idx val="14"/>
              <c:layout>
                <c:manualLayout>
                  <c:x val="-7.4922673311776837E-3"/>
                  <c:y val="-0.315108835300895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33-4A18-A7A9-1DC5FC8CD67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233-4A18-A7A9-1DC5FC8CD677}"/>
                </c:ext>
              </c:extLst>
            </c:dLbl>
            <c:dLbl>
              <c:idx val="16"/>
              <c:layout>
                <c:manualLayout>
                  <c:x val="-1.5766124767974687E-2"/>
                  <c:y val="-0.32713482135313232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863805184946214E-2"/>
                      <c:h val="6.56753754026538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233-4A18-A7A9-1DC5FC8CD67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233-4A18-A7A9-1DC5FC8CD677}"/>
                </c:ext>
              </c:extLst>
            </c:dLbl>
            <c:dLbl>
              <c:idx val="18"/>
              <c:layout>
                <c:manualLayout>
                  <c:x val="-2.6432565975105328E-2"/>
                  <c:y val="-0.359916289924744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233-4A18-A7A9-1DC5FC8CD67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233-4A18-A7A9-1DC5FC8CD677}"/>
                </c:ext>
              </c:extLst>
            </c:dLbl>
            <c:dLbl>
              <c:idx val="20"/>
              <c:layout>
                <c:manualLayout>
                  <c:x val="-1.6233245884218497E-2"/>
                  <c:y val="-0.389739875240581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233-4A18-A7A9-1DC5FC8CD677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Sheet1!$A$2:$A$22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Sheet1!$B$2:$B$22</c:f>
              <c:numCache>
                <c:formatCode>"$"#,##0.00_);[Red]\("$"#,##0.00\)</c:formatCode>
                <c:ptCount val="21"/>
                <c:pt idx="0">
                  <c:v>77.599999999999994</c:v>
                </c:pt>
                <c:pt idx="1">
                  <c:v>88.5</c:v>
                </c:pt>
                <c:pt idx="2">
                  <c:v>104.6</c:v>
                </c:pt>
                <c:pt idx="3">
                  <c:v>121</c:v>
                </c:pt>
                <c:pt idx="4">
                  <c:v>139</c:v>
                </c:pt>
                <c:pt idx="5">
                  <c:v>157.9</c:v>
                </c:pt>
                <c:pt idx="6">
                  <c:v>176.7</c:v>
                </c:pt>
                <c:pt idx="7">
                  <c:v>192.8</c:v>
                </c:pt>
                <c:pt idx="8">
                  <c:v>205.2</c:v>
                </c:pt>
                <c:pt idx="9">
                  <c:v>224.1</c:v>
                </c:pt>
                <c:pt idx="10">
                  <c:v>235.7</c:v>
                </c:pt>
                <c:pt idx="11">
                  <c:v>241.5</c:v>
                </c:pt>
                <c:pt idx="12">
                  <c:v>252.7</c:v>
                </c:pt>
                <c:pt idx="13">
                  <c:v>253.1</c:v>
                </c:pt>
                <c:pt idx="14">
                  <c:v>258.8</c:v>
                </c:pt>
                <c:pt idx="15">
                  <c:v>259.2</c:v>
                </c:pt>
                <c:pt idx="16">
                  <c:v>265.2</c:v>
                </c:pt>
                <c:pt idx="17">
                  <c:v>297.89999999999998</c:v>
                </c:pt>
                <c:pt idx="18">
                  <c:v>324.5</c:v>
                </c:pt>
                <c:pt idx="19">
                  <c:v>332</c:v>
                </c:pt>
                <c:pt idx="20">
                  <c:v>333.4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3-4A18-A7A9-1DC5FC8CD6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86775071"/>
        <c:axId val="2096613391"/>
      </c:areaChart>
      <c:catAx>
        <c:axId val="1886775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6613391"/>
        <c:crosses val="autoZero"/>
        <c:auto val="1"/>
        <c:lblAlgn val="ctr"/>
        <c:lblOffset val="100"/>
        <c:noMultiLvlLbl val="0"/>
      </c:catAx>
      <c:valAx>
        <c:axId val="2096613391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_);[Red]\(&quot;$&quot;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7750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356294688159979"/>
          <c:y val="1.6420508230145705E-2"/>
          <c:w val="0.57643705311840021"/>
          <c:h val="0.982406350506021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skip care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C-B373-4F53-A988-7E8AADA91EA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CB3-4C9C-870E-304CAB5A9D9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CB3-4C9C-870E-304CAB5A9D90}"/>
              </c:ext>
            </c:extLst>
          </c:dPt>
          <c:dPt>
            <c:idx val="3"/>
            <c:invertIfNegative val="0"/>
            <c:bubble3D val="0"/>
            <c:spPr>
              <a:solidFill>
                <a:srgbClr val="0077C8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ABC-48CF-8E72-C1FAF6AAF69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CB3-4C9C-870E-304CAB5A9D90}"/>
              </c:ext>
            </c:extLst>
          </c:dPt>
          <c:dPt>
            <c:idx val="5"/>
            <c:invertIfNegative val="0"/>
            <c:bubble3D val="0"/>
            <c:spPr>
              <a:solidFill>
                <a:srgbClr val="0077C8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9CB3-4C9C-870E-304CAB5A9D9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ABC-48CF-8E72-C1FAF6AAF69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CB3-4C9C-870E-304CAB5A9D9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CB3-4C9C-870E-304CAB5A9D90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E76F-4EF6-A7F9-110C30B2B91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F57-4D1A-BCA3-8FFCB9031E32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CB3-4C9C-870E-304CAB5A9D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All Adults</c:v>
                </c:pt>
                <c:pt idx="2">
                  <c:v>Excellent/Good health</c:v>
                </c:pt>
                <c:pt idx="3">
                  <c:v>Only fair/poor health</c:v>
                </c:pt>
                <c:pt idx="4">
                  <c:v>Insured</c:v>
                </c:pt>
                <c:pt idx="5">
                  <c:v>Uninsured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0%">
                  <c:v>0.28999999999999998</c:v>
                </c:pt>
                <c:pt idx="2" formatCode="0%">
                  <c:v>0.25</c:v>
                </c:pt>
                <c:pt idx="3" formatCode="0%">
                  <c:v>0.43</c:v>
                </c:pt>
                <c:pt idx="4" formatCode="0%">
                  <c:v>0.28000000000000003</c:v>
                </c:pt>
                <c:pt idx="5" formatCode="0%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3-4C9C-870E-304CAB5A9D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356294688159979"/>
          <c:y val="1.6420508230145705E-2"/>
          <c:w val="0.57643705311840021"/>
          <c:h val="0.982406350506021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skip care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0077C8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10A-4223-A4EC-5E24B75A32A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10A-4223-A4EC-5E24B75A32A9}"/>
              </c:ext>
            </c:extLst>
          </c:dPt>
          <c:dPt>
            <c:idx val="3"/>
            <c:invertIfNegative val="0"/>
            <c:bubble3D val="0"/>
            <c:spPr>
              <a:solidFill>
                <a:srgbClr val="0077C8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310A-4223-A4EC-5E24B75A32A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10A-4223-A4EC-5E24B75A32A9}"/>
              </c:ext>
            </c:extLst>
          </c:dPt>
          <c:dPt>
            <c:idx val="5"/>
            <c:invertIfNegative val="0"/>
            <c:bubble3D val="0"/>
            <c:spPr>
              <a:solidFill>
                <a:srgbClr val="0077C8"/>
              </a:solidFill>
              <a:ln w="9525">
                <a:solidFill>
                  <a:srgbClr val="323A45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310A-4223-A4EC-5E24B75A32A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10A-4223-A4EC-5E24B75A32A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10A-4223-A4EC-5E24B75A32A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10A-4223-A4EC-5E24B75A32A9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10A-4223-A4EC-5E24B75A32A9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10A-4223-A4EC-5E24B75A32A9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10A-4223-A4EC-5E24B75A32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Taking 1-3 Rx drugs</c:v>
                </c:pt>
                <c:pt idx="1">
                  <c:v>Taking 4+ Rx drugs</c:v>
                </c:pt>
                <c:pt idx="2">
                  <c:v>Income $40,000+</c:v>
                </c:pt>
                <c:pt idx="3">
                  <c:v>Income &lt;$40,000</c:v>
                </c:pt>
                <c:pt idx="4">
                  <c:v>Spend &lt;$100 per month on Rx</c:v>
                </c:pt>
                <c:pt idx="5">
                  <c:v>Spend $100+ per month on Rx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0.22</c:v>
                </c:pt>
                <c:pt idx="1">
                  <c:v>0.36</c:v>
                </c:pt>
                <c:pt idx="2">
                  <c:v>0.25</c:v>
                </c:pt>
                <c:pt idx="3">
                  <c:v>0.36</c:v>
                </c:pt>
                <c:pt idx="4">
                  <c:v>0.23</c:v>
                </c:pt>
                <c:pt idx="5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0A-4223-A4EC-5E24B75A32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359189512477293"/>
          <c:y val="3.9758616166109415E-2"/>
          <c:w val="0.53136620951692115"/>
          <c:h val="0.93209709312977329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F6B-4249-B254-7C8CC1E86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Sheet1!$A$2:$A$13</c:f>
              <c:strCache>
                <c:ptCount val="12"/>
                <c:pt idx="0">
                  <c:v>Drug companies make too much money</c:v>
                </c:pt>
                <c:pt idx="1">
                  <c:v>Fraud and waste</c:v>
                </c:pt>
                <c:pt idx="2">
                  <c:v>Hospitals charge too much</c:v>
                </c:pt>
                <c:pt idx="3">
                  <c:v>Insurance companies make too much</c:v>
                </c:pt>
                <c:pt idx="4">
                  <c:v>Expensive new medical technologies</c:v>
                </c:pt>
                <c:pt idx="5">
                  <c:v>Doctors charge too much</c:v>
                </c:pt>
                <c:pt idx="6">
                  <c:v>Population aging</c:v>
                </c:pt>
                <c:pt idx="7">
                  <c:v>Cost of medical malpractice lawsuits</c:v>
                </c:pt>
                <c:pt idx="8">
                  <c:v>Overuse of services</c:v>
                </c:pt>
                <c:pt idx="9">
                  <c:v>The ACA</c:v>
                </c:pt>
                <c:pt idx="10">
                  <c:v>Trump admin's actions on health</c:v>
                </c:pt>
                <c:pt idx="11">
                  <c:v>Consumers don't shop around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0.78</c:v>
                </c:pt>
                <c:pt idx="1">
                  <c:v>0.71</c:v>
                </c:pt>
                <c:pt idx="2">
                  <c:v>0.71</c:v>
                </c:pt>
                <c:pt idx="3">
                  <c:v>0.7</c:v>
                </c:pt>
                <c:pt idx="4">
                  <c:v>0.62</c:v>
                </c:pt>
                <c:pt idx="5">
                  <c:v>0.49</c:v>
                </c:pt>
                <c:pt idx="6">
                  <c:v>0.47</c:v>
                </c:pt>
                <c:pt idx="7">
                  <c:v>0.45</c:v>
                </c:pt>
                <c:pt idx="8">
                  <c:v>0.41</c:v>
                </c:pt>
                <c:pt idx="9">
                  <c:v>0.39</c:v>
                </c:pt>
                <c:pt idx="10">
                  <c:v>0.38</c:v>
                </c:pt>
                <c:pt idx="1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6B-4249-B254-7C8CC1E860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5162827208735343"/>
          <c:y val="1.9897595483044782E-2"/>
          <c:w val="0.44837172791264657"/>
          <c:h val="0.978929181653455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93D40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  <a:ln w="9525">
                <a:solidFill>
                  <a:srgbClr val="393D4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904-41B3-8C52-4C5DB7A2AC75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904-41B3-8C52-4C5DB7A2AC7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800" b="0" baseline="0">
                      <a:solidFill>
                        <a:srgbClr val="323A45"/>
                      </a:solidFill>
                      <a:latin typeface="Arial" panose="020B060402020202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904-41B3-8C52-4C5DB7A2AC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Lowering prescription drug costs for as many Americans as possible</c:v>
                </c:pt>
                <c:pt idx="1">
                  <c:v>Making sure the ACA's protections for people with pre-existing conditions continue</c:v>
                </c:pt>
                <c:pt idx="2">
                  <c:v>Protecting people from surprise high out-of-network medical bills</c:v>
                </c:pt>
                <c:pt idx="3">
                  <c:v>Repealing and replacing the ACA</c:v>
                </c:pt>
                <c:pt idx="4">
                  <c:v>Implementing a national Medicare-for-all plan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</c:v>
                </c:pt>
                <c:pt idx="1">
                  <c:v>0.69</c:v>
                </c:pt>
                <c:pt idx="2">
                  <c:v>0.56000000000000005</c:v>
                </c:pt>
                <c:pt idx="3">
                  <c:v>0.3</c:v>
                </c:pt>
                <c:pt idx="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04-41B3-8C52-4C5DB7A2AC7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89419617897499"/>
          <c:y val="0.158087918399752"/>
          <c:w val="0.75812580256093776"/>
          <c:h val="0.7721484151086776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Democrats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accent4"/>
              </a:solidFill>
              <a:ln>
                <a:noFill/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BF-4B46-BFC3-3B55ED5C00BA}"/>
                </c:ext>
              </c:extLst>
            </c:dLbl>
            <c:dLbl>
              <c:idx val="6"/>
              <c:dLblPos val="l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BF-4B46-BFC3-3B55ED5C0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323A45"/>
                    </a:solidFill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Sheet1!$B$2:$B$9</c:f>
              <c:numCache>
                <c:formatCode>0%</c:formatCode>
                <c:ptCount val="8"/>
                <c:pt idx="0">
                  <c:v>0.89600000000000002</c:v>
                </c:pt>
                <c:pt idx="1">
                  <c:v>0.89</c:v>
                </c:pt>
                <c:pt idx="2">
                  <c:v>0.9</c:v>
                </c:pt>
                <c:pt idx="3">
                  <c:v>0.78</c:v>
                </c:pt>
                <c:pt idx="4">
                  <c:v>0.74</c:v>
                </c:pt>
                <c:pt idx="5">
                  <c:v>0.73</c:v>
                </c:pt>
                <c:pt idx="6">
                  <c:v>0.54</c:v>
                </c:pt>
                <c:pt idx="7">
                  <c:v>0.59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3BF-4B46-BFC3-3B55ED5C00B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Republicans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C00000"/>
              </a:solidFill>
              <a:ln>
                <a:noFill/>
              </a:ln>
            </c:spPr>
          </c:marker>
          <c:dLbls>
            <c:dLbl>
              <c:idx val="1"/>
              <c:dLblPos val="l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BF-4B46-BFC3-3B55ED5C00BA}"/>
                </c:ext>
              </c:extLst>
            </c:dLbl>
            <c:dLbl>
              <c:idx val="2"/>
              <c:layout>
                <c:manualLayout>
                  <c:x val="-6.4195803476216035E-2"/>
                  <c:y val="-7.36331769063166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solidFill>
                        <a:srgbClr val="323A45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590172691526492E-2"/>
                      <c:h val="4.27072426056636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B82-4991-ACCB-5301010DEE1D}"/>
                </c:ext>
              </c:extLst>
            </c:dLbl>
            <c:dLbl>
              <c:idx val="3"/>
              <c:dLblPos val="l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BF-4B46-BFC3-3B55ED5C0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323A45"/>
                    </a:solidFill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Sheet1!$C$2:$C$9</c:f>
              <c:numCache>
                <c:formatCode>0%</c:formatCode>
                <c:ptCount val="8"/>
                <c:pt idx="0">
                  <c:v>0.89900000000000002</c:v>
                </c:pt>
                <c:pt idx="1">
                  <c:v>0.85</c:v>
                </c:pt>
                <c:pt idx="2">
                  <c:v>0.8</c:v>
                </c:pt>
                <c:pt idx="3">
                  <c:v>0.76</c:v>
                </c:pt>
                <c:pt idx="4">
                  <c:v>0.54</c:v>
                </c:pt>
                <c:pt idx="5">
                  <c:v>0.48</c:v>
                </c:pt>
                <c:pt idx="6">
                  <c:v>0.55000000000000004</c:v>
                </c:pt>
                <c:pt idx="7">
                  <c:v>0.44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3BF-4B46-BFC3-3B55ED5C0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129488"/>
        <c:axId val="414130664"/>
      </c:scatterChart>
      <c:valAx>
        <c:axId val="4141294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414130664"/>
        <c:crosses val="autoZero"/>
        <c:crossBetween val="midCat"/>
        <c:majorUnit val="0.5"/>
      </c:valAx>
      <c:valAx>
        <c:axId val="414130664"/>
        <c:scaling>
          <c:orientation val="minMax"/>
          <c:max val="8"/>
          <c:min val="1"/>
        </c:scaling>
        <c:delete val="1"/>
        <c:axPos val="l"/>
        <c:numFmt formatCode="General" sourceLinked="1"/>
        <c:majorTickMark val="out"/>
        <c:minorTickMark val="none"/>
        <c:tickLblPos val="nextTo"/>
        <c:crossAx val="414129488"/>
        <c:crosses val="autoZero"/>
        <c:crossBetween val="midCat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4.5854177577343272E-3"/>
          <c:y val="2.8289634651889009E-2"/>
          <c:w val="0.98095787932733003"/>
          <c:h val="6.3591814773714228E-2"/>
        </c:manualLayout>
      </c:layout>
      <c:overlay val="0"/>
      <c:txPr>
        <a:bodyPr/>
        <a:lstStyle/>
        <a:p>
          <a:pPr>
            <a:defRPr sz="180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3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8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11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2188" y="12242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40083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727200"/>
            <a:ext cx="10239022" cy="3928533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47206" y="596168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8851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361" y="577031"/>
            <a:ext cx="10285238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2361" y="1600202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4884" y="1600203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92188" y="6005689"/>
            <a:ext cx="908843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2188" y="12242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2188" y="12242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16" y="514069"/>
            <a:ext cx="10296527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917" y="1617927"/>
            <a:ext cx="10296526" cy="4082963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23A4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494" y="567040"/>
            <a:ext cx="10296527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494" y="1550195"/>
            <a:ext cx="10296527" cy="4274874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393D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053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907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40083" cy="844213"/>
          </a:xfrm>
        </p:spPr>
        <p:txBody>
          <a:bodyPr/>
          <a:lstStyle>
            <a:lvl1pPr>
              <a:defRPr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727200"/>
            <a:ext cx="10239022" cy="3928533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47206" y="596168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361" y="577031"/>
            <a:ext cx="10285238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2361" y="1600202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4884" y="1600203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92188" y="6005689"/>
            <a:ext cx="908843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253" y="288704"/>
            <a:ext cx="11104752" cy="844213"/>
          </a:xfrm>
        </p:spPr>
        <p:txBody>
          <a:bodyPr/>
          <a:lstStyle>
            <a:lvl1pPr>
              <a:defRPr sz="3000"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254" y="604406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93D40"/>
                </a:solidFill>
              </a:defRPr>
            </a:lvl1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8851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73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21888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6155357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812589" y="331035"/>
            <a:ext cx="1125434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0949628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67457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40083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727200"/>
            <a:ext cx="10239022" cy="3928533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47206" y="596168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8851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361" y="577031"/>
            <a:ext cx="10285238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2361" y="1600202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4884" y="1600203"/>
            <a:ext cx="5212715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23A45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23A45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23A45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23A4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92188" y="6005689"/>
            <a:ext cx="908843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2188" y="122427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-24714"/>
            <a:ext cx="1552267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51315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982" y="5944568"/>
            <a:ext cx="1097280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7" r:id="rId4"/>
    <p:sldLayoutId id="214748368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23A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-24714"/>
            <a:ext cx="1552267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51315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90470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982" y="5944568"/>
            <a:ext cx="1097280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23A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-24714"/>
            <a:ext cx="1552267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51315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90470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982" y="5944568"/>
            <a:ext cx="1097280" cy="7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23A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552267" cy="2259260"/>
          </a:xfrm>
          <a:prstGeom prst="rect">
            <a:avLst/>
          </a:prstGeom>
        </p:spPr>
      </p:pic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969784" y="577031"/>
            <a:ext cx="10285238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969784" y="1609875"/>
            <a:ext cx="1028523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23A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23A4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23A4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23A4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23A4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23A4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552267" cy="2259260"/>
          </a:xfrm>
          <a:prstGeom prst="rect">
            <a:avLst/>
          </a:prstGeom>
        </p:spPr>
      </p:pic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45796" y="0"/>
            <a:ext cx="3812630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640540" y="0"/>
            <a:ext cx="7548285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58495" y="577031"/>
            <a:ext cx="10285238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958495" y="1519562"/>
            <a:ext cx="10285238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23A4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93D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12588" y="6195577"/>
            <a:ext cx="10949628" cy="54849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SOURCE: KFF Health Tracking Poll (conducted February 14-24, 2019). See topline for full question wording and response options. </a:t>
            </a: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315090255"/>
              </p:ext>
            </p:extLst>
          </p:nvPr>
        </p:nvGraphicFramePr>
        <p:xfrm>
          <a:off x="889955" y="1255806"/>
          <a:ext cx="4550115" cy="352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3500960347"/>
              </p:ext>
            </p:extLst>
          </p:nvPr>
        </p:nvGraphicFramePr>
        <p:xfrm>
          <a:off x="6115114" y="1255806"/>
          <a:ext cx="4550115" cy="352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144636" y="2981075"/>
            <a:ext cx="2219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3649" y="4914582"/>
            <a:ext cx="51162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prescription drugs developed over the past 20 years </a:t>
            </a:r>
            <a:r>
              <a:rPr lang="en-US" sz="2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made the lives of people in the U.S. better</a:t>
            </a:r>
            <a:endParaRPr lang="en-US" sz="2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84110" y="5114637"/>
            <a:ext cx="44280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the cost of prescription drugs is </a:t>
            </a:r>
            <a:r>
              <a:rPr lang="en-US" sz="2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unreasonable</a:t>
            </a:r>
            <a:r>
              <a:rPr lang="en-US" sz="2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98266" y="2981075"/>
            <a:ext cx="2219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79%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/>
          </p:nvPr>
        </p:nvSpPr>
        <p:spPr>
          <a:xfrm>
            <a:off x="812588" y="256032"/>
            <a:ext cx="11254348" cy="914162"/>
          </a:xfrm>
        </p:spPr>
        <p:txBody>
          <a:bodyPr/>
          <a:lstStyle/>
          <a:p>
            <a:r>
              <a:rPr lang="en-US" sz="3000" dirty="0">
                <a:solidFill>
                  <a:srgbClr val="323A45"/>
                </a:solidFill>
              </a:rPr>
              <a:t>While </a:t>
            </a:r>
            <a:r>
              <a:rPr lang="en-US" sz="3000" dirty="0" smtClean="0">
                <a:solidFill>
                  <a:srgbClr val="323A45"/>
                </a:solidFill>
              </a:rPr>
              <a:t>Most Adults Say </a:t>
            </a:r>
            <a:r>
              <a:rPr lang="en-US" sz="3000" dirty="0">
                <a:solidFill>
                  <a:srgbClr val="323A45"/>
                </a:solidFill>
              </a:rPr>
              <a:t>Prescription Drugs Have Made </a:t>
            </a:r>
            <a:r>
              <a:rPr lang="en-US" sz="3000" b="1" dirty="0">
                <a:solidFill>
                  <a:schemeClr val="accent2"/>
                </a:solidFill>
              </a:rPr>
              <a:t>Lives Better</a:t>
            </a:r>
            <a:r>
              <a:rPr lang="en-US" sz="3000" dirty="0">
                <a:solidFill>
                  <a:srgbClr val="323A45"/>
                </a:solidFill>
              </a:rPr>
              <a:t>, </a:t>
            </a:r>
            <a:r>
              <a:rPr lang="en-US" sz="3000" dirty="0" smtClean="0">
                <a:solidFill>
                  <a:srgbClr val="323A45"/>
                </a:solidFill>
              </a:rPr>
              <a:t>A Large Majority Also Say </a:t>
            </a:r>
            <a:r>
              <a:rPr lang="en-US" sz="3000" dirty="0">
                <a:solidFill>
                  <a:srgbClr val="323A45"/>
                </a:solidFill>
              </a:rPr>
              <a:t>The Cost Is </a:t>
            </a:r>
            <a:r>
              <a:rPr lang="en-US" sz="3000" b="1" dirty="0">
                <a:solidFill>
                  <a:schemeClr val="accent4"/>
                </a:solidFill>
              </a:rPr>
              <a:t>Unreasonable </a:t>
            </a:r>
          </a:p>
        </p:txBody>
      </p:sp>
    </p:spTree>
    <p:extLst>
      <p:ext uri="{BB962C8B-B14F-4D97-AF65-F5344CB8AC3E}">
        <p14:creationId xmlns:p14="http://schemas.microsoft.com/office/powerpoint/2010/main" val="12845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0841638"/>
              </p:ext>
            </p:extLst>
          </p:nvPr>
        </p:nvGraphicFramePr>
        <p:xfrm>
          <a:off x="1273021" y="1476834"/>
          <a:ext cx="9152931" cy="411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2589" y="238568"/>
            <a:ext cx="11254348" cy="750850"/>
          </a:xfrm>
        </p:spPr>
        <p:txBody>
          <a:bodyPr/>
          <a:lstStyle/>
          <a:p>
            <a:r>
              <a:rPr lang="en-US" sz="2600" dirty="0" smtClean="0"/>
              <a:t>Over the Last 20 Years, Drug </a:t>
            </a:r>
            <a:r>
              <a:rPr lang="en-US" sz="2600" dirty="0"/>
              <a:t>S</a:t>
            </a:r>
            <a:r>
              <a:rPr lang="en-US" sz="2600" dirty="0" smtClean="0"/>
              <a:t>pending </a:t>
            </a:r>
            <a:r>
              <a:rPr lang="en-US" sz="2600" dirty="0"/>
              <a:t>I</a:t>
            </a:r>
            <a:r>
              <a:rPr lang="en-US" sz="2600" dirty="0" smtClean="0"/>
              <a:t>ncreased by 330%, Compared </a:t>
            </a:r>
            <a:r>
              <a:rPr lang="en-US" sz="2600" dirty="0"/>
              <a:t>W</a:t>
            </a:r>
            <a:r>
              <a:rPr lang="en-US" sz="2600" dirty="0" smtClean="0"/>
              <a:t>ith a 208% Increase in Total </a:t>
            </a:r>
            <a:r>
              <a:rPr lang="en-US" sz="2600" dirty="0"/>
              <a:t>H</a:t>
            </a:r>
            <a:r>
              <a:rPr lang="en-US" sz="2600" dirty="0" smtClean="0"/>
              <a:t>ealth </a:t>
            </a:r>
            <a:r>
              <a:rPr lang="en-US" sz="2600" dirty="0"/>
              <a:t>E</a:t>
            </a:r>
            <a:r>
              <a:rPr lang="en-US" sz="2600" dirty="0" smtClean="0"/>
              <a:t>xpenditures</a:t>
            </a:r>
            <a:endParaRPr lang="en-US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812588" y="1102093"/>
            <a:ext cx="11376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Prescription drug spending, 1997-2017 (in </a:t>
            </a:r>
            <a:r>
              <a:rPr lang="en-US" sz="1600" dirty="0"/>
              <a:t>$ </a:t>
            </a:r>
            <a:r>
              <a:rPr lang="en-US" sz="1600" dirty="0" smtClean="0"/>
              <a:t>Billions)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-225514" y="5555969"/>
            <a:ext cx="1754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 Health Spending: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817061" y="5691325"/>
            <a:ext cx="117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$1,135B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71683" y="5672106"/>
            <a:ext cx="117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$3,492B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51887" y="5685338"/>
            <a:ext cx="117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208%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51886" y="1981450"/>
            <a:ext cx="117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330%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65792" y="1303639"/>
            <a:ext cx="1173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Percent Growth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950677" y="1826859"/>
            <a:ext cx="775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02024" y="5555969"/>
            <a:ext cx="10224197" cy="1772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2023" y="6118707"/>
            <a:ext cx="1022419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2023" y="6320118"/>
            <a:ext cx="10085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Spending amounts have not been adjusted for inflation.</a:t>
            </a:r>
          </a:p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SOURCE: Peterson-Kaiser Health System Tracker National Health Spending Explorer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5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253" y="177770"/>
            <a:ext cx="11274572" cy="844213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>Three In Ten Report Not Taking Meds As Prescribed Due To Cost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254" y="6024404"/>
            <a:ext cx="9179458" cy="686761"/>
          </a:xfrm>
        </p:spPr>
        <p:txBody>
          <a:bodyPr/>
          <a:lstStyle/>
          <a:p>
            <a:endParaRPr lang="en-US" dirty="0" smtClean="0">
              <a:solidFill>
                <a:srgbClr val="323A45"/>
              </a:solidFill>
            </a:endParaRPr>
          </a:p>
          <a:p>
            <a:endParaRPr lang="en-US" dirty="0" smtClean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Health Tracking Poll (conducted </a:t>
            </a:r>
            <a:r>
              <a:rPr lang="en-US" dirty="0" smtClean="0">
                <a:solidFill>
                  <a:srgbClr val="323A45"/>
                </a:solidFill>
              </a:rPr>
              <a:t>February 14-24, </a:t>
            </a:r>
            <a:r>
              <a:rPr lang="en-US" dirty="0">
                <a:solidFill>
                  <a:srgbClr val="323A45"/>
                </a:solidFill>
              </a:rPr>
              <a:t>2019). See topline for full question wording and response options. </a:t>
            </a:r>
          </a:p>
          <a:p>
            <a:endParaRPr lang="en-US" dirty="0">
              <a:solidFill>
                <a:srgbClr val="323A45"/>
              </a:solidFill>
            </a:endParaRPr>
          </a:p>
        </p:txBody>
      </p:sp>
      <p:graphicFrame>
        <p:nvGraphicFramePr>
          <p:cNvPr id="22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457563"/>
              </p:ext>
            </p:extLst>
          </p:nvPr>
        </p:nvGraphicFramePr>
        <p:xfrm>
          <a:off x="-297953" y="1483113"/>
          <a:ext cx="7942666" cy="446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253" y="837276"/>
            <a:ext cx="9770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past 12 months, percent who say they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</a:t>
            </a:r>
            <a:r>
              <a:rPr lang="en-US" b="1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pills in half,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skipped doses, </a:t>
            </a:r>
            <a:r>
              <a:rPr lang="en-US" b="1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substituted with an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over-the-counter drug, or did not fill a prescription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of the cost:</a:t>
            </a:r>
          </a:p>
        </p:txBody>
      </p:sp>
      <p:graphicFrame>
        <p:nvGraphicFramePr>
          <p:cNvPr id="8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842854"/>
              </p:ext>
            </p:extLst>
          </p:nvPr>
        </p:nvGraphicFramePr>
        <p:xfrm>
          <a:off x="5865800" y="1503680"/>
          <a:ext cx="7942666" cy="446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516438" y="3037749"/>
            <a:ext cx="1124712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6438" y="4474418"/>
            <a:ext cx="1124712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5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258528" y="1809995"/>
            <a:ext cx="10186219" cy="3779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253" y="197040"/>
            <a:ext cx="11274572" cy="844213"/>
          </a:xfrm>
        </p:spPr>
        <p:txBody>
          <a:bodyPr/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Sees Pharmaceutical Company Profits As Top Contributor To High Health Care Costs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254" y="6024404"/>
            <a:ext cx="9179458" cy="686761"/>
          </a:xfrm>
        </p:spPr>
        <p:txBody>
          <a:bodyPr/>
          <a:lstStyle/>
          <a:p>
            <a:endParaRPr lang="en-US" dirty="0" smtClean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23A45"/>
                </a:solidFill>
              </a:rPr>
              <a:t>SOURCE: </a:t>
            </a:r>
            <a:r>
              <a:rPr lang="en-US" dirty="0"/>
              <a:t>KFF Health Tracking Poll (conducted August 23-28, 2018). See topline for full question wording and response </a:t>
            </a:r>
            <a:r>
              <a:rPr lang="en-US" dirty="0" smtClean="0"/>
              <a:t>options.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15872"/>
              </p:ext>
            </p:extLst>
          </p:nvPr>
        </p:nvGraphicFramePr>
        <p:xfrm>
          <a:off x="1258529" y="1639786"/>
          <a:ext cx="10491019" cy="468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4254" y="1250790"/>
            <a:ext cx="11041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say each of the following is a </a:t>
            </a:r>
            <a:r>
              <a:rPr lang="en-US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reason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people’s health care costs have been rising: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2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253026"/>
              </p:ext>
            </p:extLst>
          </p:nvPr>
        </p:nvGraphicFramePr>
        <p:xfrm>
          <a:off x="914253" y="1780498"/>
          <a:ext cx="10634045" cy="448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914253" y="197040"/>
            <a:ext cx="11089488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Lowering </a:t>
            </a:r>
            <a:r>
              <a:rPr lang="en-US" dirty="0" smtClean="0"/>
              <a:t>Drug </a:t>
            </a:r>
            <a:r>
              <a:rPr lang="en-US" dirty="0"/>
              <a:t>Costs Is </a:t>
            </a:r>
            <a:r>
              <a:rPr lang="en-US" dirty="0" smtClean="0"/>
              <a:t>One Of The </a:t>
            </a:r>
            <a:r>
              <a:rPr lang="en-US" dirty="0"/>
              <a:t>Public’s Top Health Policy </a:t>
            </a:r>
            <a:r>
              <a:rPr lang="en-US" dirty="0" smtClean="0"/>
              <a:t>Priorities </a:t>
            </a:r>
            <a:r>
              <a:rPr lang="en-US" dirty="0"/>
              <a:t>For Congress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255" y="1237089"/>
            <a:ext cx="10928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of September 2019 who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 each of the following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a </a:t>
            </a:r>
            <a:r>
              <a:rPr lang="en-US" b="1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priority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n-US" dirty="0" smtClean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dirty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Congress to </a:t>
            </a:r>
            <a:r>
              <a:rPr lang="en-US" dirty="0" smtClean="0">
                <a:solidFill>
                  <a:srgbClr val="393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next year when it comes to health care: 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253" y="6175119"/>
            <a:ext cx="9179458" cy="68676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SOURCE</a:t>
            </a:r>
            <a:r>
              <a:rPr lang="en-US" dirty="0"/>
              <a:t>: KFF Health Tracking Poll (conducted </a:t>
            </a:r>
            <a:r>
              <a:rPr lang="en-US" dirty="0" smtClean="0"/>
              <a:t>September 3-8, 2019). </a:t>
            </a:r>
            <a:r>
              <a:rPr lang="en-US" dirty="0"/>
              <a:t>See topline for full question wording and response options. </a:t>
            </a:r>
          </a:p>
        </p:txBody>
      </p:sp>
    </p:spTree>
    <p:extLst>
      <p:ext uri="{BB962C8B-B14F-4D97-AF65-F5344CB8AC3E}">
        <p14:creationId xmlns:p14="http://schemas.microsoft.com/office/powerpoint/2010/main" val="312279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205" y="197037"/>
            <a:ext cx="11241620" cy="844213"/>
          </a:xfrm>
        </p:spPr>
        <p:txBody>
          <a:bodyPr/>
          <a:lstStyle/>
          <a:p>
            <a:r>
              <a:rPr lang="en-US" sz="2400" dirty="0" smtClean="0">
                <a:solidFill>
                  <a:srgbClr val="323A45"/>
                </a:solidFill>
              </a:rPr>
              <a:t>Public, Including Partisans, Support Many Actions To Lower Drug Costs</a:t>
            </a:r>
            <a:endParaRPr lang="en-US" sz="2400" dirty="0">
              <a:solidFill>
                <a:srgbClr val="323A4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>
              <a:solidFill>
                <a:srgbClr val="323A45"/>
              </a:solidFill>
            </a:endParaRPr>
          </a:p>
          <a:p>
            <a:endParaRPr lang="en-US" dirty="0" smtClean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Health Tracking Poll (conducted </a:t>
            </a:r>
            <a:r>
              <a:rPr lang="en-US" dirty="0" smtClean="0">
                <a:solidFill>
                  <a:srgbClr val="323A45"/>
                </a:solidFill>
              </a:rPr>
              <a:t>February 14-24, </a:t>
            </a:r>
            <a:r>
              <a:rPr lang="en-US" dirty="0">
                <a:solidFill>
                  <a:srgbClr val="323A45"/>
                </a:solidFill>
              </a:rPr>
              <a:t>2019). See topline for full question wording and response options. </a:t>
            </a: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7205" y="828977"/>
            <a:ext cx="1095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</a:t>
            </a:r>
            <a:r>
              <a:rPr lang="en-US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following actions to keep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 drug costs down: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528372"/>
              </p:ext>
            </p:extLst>
          </p:nvPr>
        </p:nvGraphicFramePr>
        <p:xfrm>
          <a:off x="940225" y="1234867"/>
          <a:ext cx="11078598" cy="517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37185" y="1864622"/>
            <a:ext cx="5259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Requiring drug companies to include list prices in ads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7185" y="2411470"/>
            <a:ext cx="5259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it easier for generic drugs to come to market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7185" y="2982381"/>
            <a:ext cx="5259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Allowing the gov’t to negotiate with drug companies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7185" y="3547520"/>
            <a:ext cx="5259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Allowing Americans to buy drugs imported from Canada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120" y="4125502"/>
            <a:ext cx="619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Lowering what Medicare pays based on other countries’ prices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120" y="4694008"/>
            <a:ext cx="619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taxes on drug companies whose prices are too high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3120" y="5295642"/>
            <a:ext cx="619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Ending tax break for drug companies’ advertising spending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3120" y="5833928"/>
            <a:ext cx="619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Allowing Medicare plans to restrict use of certain drugs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14388" y="2303880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14388" y="2849569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14388" y="3398392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14388" y="3993246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14388" y="4548768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4388" y="5173116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4388" y="5738471"/>
            <a:ext cx="109728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5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858ECE87-470B-46CD-A57C-9B6B605431D3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9C49316B-2976-48CE-B054-080EF11D20DF}"/>
    </a:ext>
  </a:extLst>
</a:theme>
</file>

<file path=ppt/theme/theme3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0BFB5CC7-D338-4423-8C03-3B70EEFDC063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44114022-D7AC-4EF0-B131-FF768ABEB521}"/>
    </a:ext>
  </a:extLst>
</a:theme>
</file>

<file path=ppt/theme/theme5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E3B5E"/>
      </a:accent1>
      <a:accent2>
        <a:srgbClr val="0076C4"/>
      </a:accent2>
      <a:accent3>
        <a:srgbClr val="005993"/>
      </a:accent3>
      <a:accent4>
        <a:srgbClr val="43B4FF"/>
      </a:accent4>
      <a:accent5>
        <a:srgbClr val="C0E6FF"/>
      </a:accent5>
      <a:accent6>
        <a:srgbClr val="082338"/>
      </a:accent6>
      <a:hlink>
        <a:srgbClr val="8F9091"/>
      </a:hlink>
      <a:folHlink>
        <a:srgbClr val="D8D8D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49F82894-B939-4C32-B6EF-E9C76E959B01}"/>
    </a:ext>
  </a:extLst>
</a:theme>
</file>

<file path=ppt/theme/theme6.xml><?xml version="1.0" encoding="utf-8"?>
<a:theme xmlns:a="http://schemas.openxmlformats.org/drawingml/2006/main" name="Blank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 KFF Template 16x9" id="{616A5FDF-651D-43DA-B162-FD38BFCFF969}" vid="{2B5350CB-F965-4AEA-894C-A39EC08215B4}"/>
    </a:ext>
  </a:extLst>
</a:theme>
</file>

<file path=ppt/theme/theme7.xml><?xml version="1.0" encoding="utf-8"?>
<a:theme xmlns:a="http://schemas.openxmlformats.org/drawingml/2006/main" name="Text Slide w/Gray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5FBE5E57-0FA2-4FE1-89EC-E591D63FBBAA}"/>
    </a:ext>
  </a:extLst>
</a:theme>
</file>

<file path=ppt/theme/theme8.xml><?xml version="1.0" encoding="utf-8"?>
<a:theme xmlns:a="http://schemas.openxmlformats.org/drawingml/2006/main" name="Text w/Wide Gray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KFF Template 16x9" id="{616A5FDF-651D-43DA-B162-FD38BFCFF969}" vid="{17CBD55B-5250-429D-A408-E2EAD9B527BB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2019 KFF Template 16x9 with blue-grey</Template>
  <TotalTime>8042</TotalTime>
  <Words>465</Words>
  <Application>Microsoft Office PowerPoint</Application>
  <PresentationFormat>Custom</PresentationFormat>
  <Paragraphs>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While Most Adults Say Prescription Drugs Have Made Lives Better, A Large Majority Also Say The Cost Is Unreasonable </vt:lpstr>
      <vt:lpstr>Over the Last 20 Years, Drug Spending Increased by 330%, Compared With a 208% Increase in Total Health Expenditures</vt:lpstr>
      <vt:lpstr>Three In Ten Report Not Taking Meds As Prescribed Due To Cost</vt:lpstr>
      <vt:lpstr>Public Sees Pharmaceutical Company Profits As Top Contributor To High Health Care Costs</vt:lpstr>
      <vt:lpstr>PowerPoint Presentation</vt:lpstr>
      <vt:lpstr>Public, Including Partisans, Support Many Actions To Lower Drug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Bryan Wu</dc:creator>
  <cp:lastModifiedBy>Rachel Fehr</cp:lastModifiedBy>
  <cp:revision>197</cp:revision>
  <cp:lastPrinted>2019-03-08T17:45:27Z</cp:lastPrinted>
  <dcterms:created xsi:type="dcterms:W3CDTF">2019-02-15T18:55:55Z</dcterms:created>
  <dcterms:modified xsi:type="dcterms:W3CDTF">2019-10-08T18:44:59Z</dcterms:modified>
</cp:coreProperties>
</file>