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3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4.xml" ContentType="application/vnd.openxmlformats-officedocument.themeOverride+xml"/>
  <Override PartName="/ppt/charts/chart23.xml" ContentType="application/vnd.openxmlformats-officedocument.drawingml.chart+xml"/>
  <Override PartName="/ppt/theme/themeOverride5.xml" ContentType="application/vnd.openxmlformats-officedocument.themeOverride+xml"/>
  <Override PartName="/ppt/charts/chart24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58" r:id="rId2"/>
    <p:sldMasterId id="2147483648" r:id="rId3"/>
    <p:sldMasterId id="2147483679" r:id="rId4"/>
    <p:sldMasterId id="2147483683" r:id="rId5"/>
    <p:sldMasterId id="2147483677" r:id="rId6"/>
    <p:sldMasterId id="2147483662" r:id="rId7"/>
    <p:sldMasterId id="2147483674" r:id="rId8"/>
  </p:sldMasterIdLst>
  <p:notesMasterIdLst>
    <p:notesMasterId r:id="rId26"/>
  </p:notesMasterIdLst>
  <p:handoutMasterIdLst>
    <p:handoutMasterId r:id="rId27"/>
  </p:handoutMasterIdLst>
  <p:sldIdLst>
    <p:sldId id="257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Kearney" initials="AK" lastIdx="1" clrIdx="0">
    <p:extLst>
      <p:ext uri="{19B8F6BF-5375-455C-9EA6-DF929625EA0E}">
        <p15:presenceInfo xmlns:p15="http://schemas.microsoft.com/office/powerpoint/2012/main" userId="S-1-5-21-1957994488-602162358-682003330-543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D40"/>
    <a:srgbClr val="DBDBDB"/>
    <a:srgbClr val="555659"/>
    <a:srgbClr val="FDCD05"/>
    <a:srgbClr val="0E3B5E"/>
    <a:srgbClr val="F5F2F2"/>
    <a:srgbClr val="CCD7E8"/>
    <a:srgbClr val="809DCB"/>
    <a:srgbClr val="0B5FB1"/>
    <a:srgbClr val="007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984" y="13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4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5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9317811448801"/>
          <c:y val="0.27633805825387403"/>
          <c:w val="0.77273752522676553"/>
          <c:h val="0.692118315918105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469D-488C-812D-BC12D153041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69D-488C-812D-BC12D1530417}"/>
              </c:ext>
            </c:extLst>
          </c:dPt>
          <c:cat>
            <c:strRef>
              <c:f>Sheet1!$A$2:$A$3</c:f>
              <c:strCache>
                <c:ptCount val="2"/>
                <c:pt idx="0">
                  <c:v>Currently taking prescription medicine</c:v>
                </c:pt>
                <c:pt idx="1">
                  <c:v>Not currently taking prescription medicine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9D-488C-812D-BC12D1530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1"/>
      </c:pieChart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9935488578419"/>
          <c:y val="0.12617185986677637"/>
          <c:w val="0.73884292011582597"/>
          <c:h val="0.74765628026644726"/>
        </c:manualLayout>
      </c:layout>
      <c:doughnutChart>
        <c:varyColors val="1"/>
        <c:ser>
          <c:idx val="3"/>
          <c:order val="0"/>
          <c:tx>
            <c:strRef>
              <c:f>Sheet1!$B$10</c:f>
              <c:strCache>
                <c:ptCount val="1"/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36-4B54-83C8-B1E78C86B3B6}"/>
              </c:ext>
            </c:extLst>
          </c:dPt>
          <c:dPt>
            <c:idx val="1"/>
            <c:bubble3D val="0"/>
            <c:spPr>
              <a:solidFill>
                <a:schemeClr val="bg2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36-4B54-83C8-B1E78C86B3B6}"/>
              </c:ext>
            </c:extLst>
          </c:dPt>
          <c:val>
            <c:numRef>
              <c:f>Sheet1!$B$11:$B$12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2736-4B54-83C8-B1E78C86B3B6}"/>
            </c:ext>
          </c:extLst>
        </c:ser>
        <c:ser>
          <c:idx val="2"/>
          <c:order val="1"/>
          <c:tx>
            <c:strRef>
              <c:f>Sheet1!$B$7</c:f>
              <c:strCache>
                <c:ptCount val="1"/>
                <c:pt idx="0">
                  <c:v>taken over counter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736-4B54-83C8-B1E78C86B3B6}"/>
              </c:ext>
            </c:extLst>
          </c:dPt>
          <c:dPt>
            <c:idx val="1"/>
            <c:bubble3D val="0"/>
            <c:spPr>
              <a:solidFill>
                <a:schemeClr val="accent1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736-4B54-83C8-B1E78C86B3B6}"/>
              </c:ext>
            </c:extLst>
          </c:dPt>
          <c:val>
            <c:numRef>
              <c:f>Sheet1!$B$8:$B$9</c:f>
              <c:numCache>
                <c:formatCode>0%</c:formatCode>
                <c:ptCount val="2"/>
                <c:pt idx="0">
                  <c:v>0.18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736-4B54-83C8-B1E78C86B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9935488578419"/>
          <c:y val="0.12617185986677637"/>
          <c:w val="0.73884292011582597"/>
          <c:h val="0.74765628026644726"/>
        </c:manualLayout>
      </c:layout>
      <c:doughnutChart>
        <c:varyColors val="1"/>
        <c:ser>
          <c:idx val="3"/>
          <c:order val="0"/>
          <c:tx>
            <c:strRef>
              <c:f>Sheet1!$B$10</c:f>
              <c:strCache>
                <c:ptCount val="1"/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3-45C1-A952-245BEEA44174}"/>
              </c:ext>
            </c:extLst>
          </c:dPt>
          <c:dPt>
            <c:idx val="1"/>
            <c:bubble3D val="0"/>
            <c:spPr>
              <a:solidFill>
                <a:schemeClr val="bg2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3-45C1-A952-245BEEA44174}"/>
              </c:ext>
            </c:extLst>
          </c:dPt>
          <c:val>
            <c:numRef>
              <c:f>Sheet1!$B$11:$B$12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06A3-45C1-A952-245BEEA44174}"/>
            </c:ext>
          </c:extLst>
        </c:ser>
        <c:ser>
          <c:idx val="2"/>
          <c:order val="1"/>
          <c:tx>
            <c:strRef>
              <c:f>Sheet1!$B$7</c:f>
              <c:strCache>
                <c:ptCount val="1"/>
                <c:pt idx="0">
                  <c:v>Cut pills in half or skipped doses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6A3-45C1-A952-245BEEA44174}"/>
              </c:ext>
            </c:extLst>
          </c:dPt>
          <c:dPt>
            <c:idx val="1"/>
            <c:bubble3D val="0"/>
            <c:spPr>
              <a:solidFill>
                <a:schemeClr val="accent1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6A3-45C1-A952-245BEEA44174}"/>
              </c:ext>
            </c:extLst>
          </c:dPt>
          <c:val>
            <c:numRef>
              <c:f>Sheet1!$B$8:$B$9</c:f>
              <c:numCache>
                <c:formatCode>0%</c:formatCode>
                <c:ptCount val="2"/>
                <c:pt idx="0">
                  <c:v>0.12</c:v>
                </c:pt>
                <c:pt idx="1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A3-45C1-A952-245BEEA44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9935488578419"/>
          <c:y val="0.12617185986677637"/>
          <c:w val="0.73884292011582597"/>
          <c:h val="0.74765628026644726"/>
        </c:manualLayout>
      </c:layout>
      <c:doughnutChart>
        <c:varyColors val="1"/>
        <c:ser>
          <c:idx val="3"/>
          <c:order val="0"/>
          <c:tx>
            <c:strRef>
              <c:f>Sheet1!$B$10</c:f>
              <c:strCache>
                <c:ptCount val="1"/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01-4936-8C38-0B48C0A8B393}"/>
              </c:ext>
            </c:extLst>
          </c:dPt>
          <c:dPt>
            <c:idx val="1"/>
            <c:bubble3D val="0"/>
            <c:spPr>
              <a:solidFill>
                <a:schemeClr val="bg2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01-4936-8C38-0B48C0A8B393}"/>
              </c:ext>
            </c:extLst>
          </c:dPt>
          <c:val>
            <c:numRef>
              <c:f>Sheet1!$B$11:$B$12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5801-4936-8C38-0B48C0A8B393}"/>
            </c:ext>
          </c:extLst>
        </c:ser>
        <c:ser>
          <c:idx val="2"/>
          <c:order val="1"/>
          <c:tx>
            <c:strRef>
              <c:f>Sheet1!$B$7</c:f>
              <c:strCache>
                <c:ptCount val="1"/>
                <c:pt idx="0">
                  <c:v>any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801-4936-8C38-0B48C0A8B393}"/>
              </c:ext>
            </c:extLst>
          </c:dPt>
          <c:dPt>
            <c:idx val="1"/>
            <c:bubble3D val="0"/>
            <c:spPr>
              <a:solidFill>
                <a:schemeClr val="accent1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801-4936-8C38-0B48C0A8B393}"/>
              </c:ext>
            </c:extLst>
          </c:dPt>
          <c:val>
            <c:numRef>
              <c:f>Sheet1!$B$8:$B$9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01-4936-8C38-0B48C0A8B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412463393150642"/>
          <c:y val="1.8091264739501518E-2"/>
          <c:w val="0.6715713511474295"/>
          <c:h val="0.976287237879389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Too much influence</c:v>
                </c:pt>
              </c:strCache>
            </c:strRef>
          </c:tx>
          <c:spPr>
            <a:solidFill>
              <a:srgbClr val="133559"/>
            </a:solidFill>
            <a:ln w="9525">
              <a:solidFill>
                <a:srgbClr val="323A45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77C8"/>
              </a:solidFill>
              <a:ln w="9525"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3CF-4092-A3B5-B451C4C82A00}"/>
              </c:ext>
            </c:extLst>
          </c:dPt>
          <c:dPt>
            <c:idx val="10"/>
            <c:invertIfNegative val="0"/>
            <c:bubble3D val="0"/>
            <c:spPr>
              <a:solidFill>
                <a:srgbClr val="0E3B5E"/>
              </a:solidFill>
              <a:ln w="9525"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3CF-4092-A3B5-B451C4C82A00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F793992F-A62A-4D58-BF1D-FA1BA72B105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3CF-4092-A3B5-B451C4C82A00}"/>
                </c:ext>
              </c:extLst>
            </c:dLbl>
            <c:dLbl>
              <c:idx val="9"/>
              <c:layout>
                <c:manualLayout>
                  <c:x val="5.0924009213823777E-2"/>
                  <c:y val="-5.8414079084454723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C23D4D5F-C5BF-4279-97BB-37CFC7DA2C99}" type="VALUE"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495410144853671E-2"/>
                      <c:h val="6.46276419135659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CF-4092-A3B5-B451C4C82A00}"/>
                </c:ext>
              </c:extLst>
            </c:dLbl>
            <c:dLbl>
              <c:idx val="10"/>
              <c:layout>
                <c:manualLayout>
                  <c:x val="3.8211814212087539E-2"/>
                  <c:y val="2.4015136954984562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516C9948-C624-4578-B70A-11E842BFDFC8}" type="VALUE">
                      <a:rPr lang="en-US" sz="1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247931620335283E-2"/>
                      <c:h val="6.850578378444306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3CF-4092-A3B5-B451C4C82A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Large businesses </c:v>
                </c:pt>
                <c:pt idx="1">
                  <c:v>Pharmaceutical companies</c:v>
                </c:pt>
                <c:pt idx="2">
                  <c:v>Wall Street</c:v>
                </c:pt>
                <c:pt idx="3">
                  <c:v>Health insurance companies</c:v>
                </c:pt>
                <c:pt idx="4">
                  <c:v>NRA</c:v>
                </c:pt>
                <c:pt idx="5">
                  <c:v>Hospital groups</c:v>
                </c:pt>
                <c:pt idx="6">
                  <c:v>Doctors groups</c:v>
                </c:pt>
                <c:pt idx="7">
                  <c:v>Labor unions</c:v>
                </c:pt>
                <c:pt idx="8">
                  <c:v>AARP</c:v>
                </c:pt>
                <c:pt idx="9">
                  <c:v>Small businesses</c:v>
                </c:pt>
                <c:pt idx="10">
                  <c:v>People like them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0.76</c:v>
                </c:pt>
                <c:pt idx="1">
                  <c:v>0.72</c:v>
                </c:pt>
                <c:pt idx="2">
                  <c:v>0.69</c:v>
                </c:pt>
                <c:pt idx="3">
                  <c:v>0.66</c:v>
                </c:pt>
                <c:pt idx="4">
                  <c:v>0.52</c:v>
                </c:pt>
                <c:pt idx="5">
                  <c:v>0.36</c:v>
                </c:pt>
                <c:pt idx="6">
                  <c:v>0.3</c:v>
                </c:pt>
                <c:pt idx="7">
                  <c:v>0.28000000000000003</c:v>
                </c:pt>
                <c:pt idx="8">
                  <c:v>0.17</c:v>
                </c:pt>
                <c:pt idx="9">
                  <c:v>0.05</c:v>
                </c:pt>
                <c:pt idx="1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CF-4092-A3B5-B451C4C82A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401353040"/>
        <c:axId val="401348728"/>
      </c:barChart>
      <c:catAx>
        <c:axId val="401353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 b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0135304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97253895837691"/>
          <c:y val="0.34438209271140674"/>
          <c:w val="0.33875717886749301"/>
          <c:h val="0.573875797813096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rgbClr val="323A45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5-4F22-8387-3564F572DFE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5-4F22-8387-3564F572DFE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5-4F22-8387-3564F572DFEA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5-4F22-8387-3564F572DFEA}"/>
              </c:ext>
            </c:extLst>
          </c:dPt>
          <c:dLbls>
            <c:dLbl>
              <c:idx val="0"/>
              <c:layout>
                <c:manualLayout>
                  <c:x val="6.7630600947591697E-3"/>
                  <c:y val="-4.19322375041933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1D5-4F22-8387-3564F572DFEA}"/>
                </c:ext>
              </c:extLst>
            </c:dLbl>
            <c:dLbl>
              <c:idx val="1"/>
              <c:layout>
                <c:manualLayout>
                  <c:x val="5.6358834122993912E-3"/>
                  <c:y val="3.63412725036341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1D5-4F22-8387-3564F572DFEA}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A9FFCA8-3907-4F55-BD5C-66D5DE659452}" type="VALUE">
                      <a:rPr lang="en-US" sz="1600">
                        <a:solidFill>
                          <a:srgbClr val="323A4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1D5-4F22-8387-3564F572DF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Democratic Party</c:v>
                </c:pt>
                <c:pt idx="1">
                  <c:v>Republican Party</c:v>
                </c:pt>
                <c:pt idx="2">
                  <c:v>Neither</c:v>
                </c:pt>
                <c:pt idx="3">
                  <c:v>Don't know/Refused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0.47</c:v>
                </c:pt>
                <c:pt idx="1">
                  <c:v>0.28000000000000003</c:v>
                </c:pt>
                <c:pt idx="2">
                  <c:v>0.17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5-4F22-8387-3564F572DF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96"/>
        <c:holeSize val="49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231344227422007"/>
          <c:y val="5.3114167505311415E-2"/>
          <c:w val="0.83768655772577993"/>
          <c:h val="0.10357768932020028"/>
        </c:manualLayout>
      </c:layout>
      <c:overlay val="0"/>
      <c:txPr>
        <a:bodyPr/>
        <a:lstStyle/>
        <a:p>
          <a:pPr>
            <a:defRPr sz="180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02249635249"/>
          <c:y val="0.210918888072193"/>
          <c:w val="0.57777524649255085"/>
          <c:h val="0.682961722091682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8-42DD-8071-B69F4BC84FE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D8-42DD-8071-B69F4BC84FE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D8-42DD-8071-B69F4BC84FE1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D8-42DD-8071-B69F4BC84FE1}"/>
              </c:ext>
            </c:extLst>
          </c:dPt>
          <c:dLbls>
            <c:dLbl>
              <c:idx val="0"/>
              <c:layout>
                <c:manualLayout>
                  <c:x val="8.193799943135073E-2"/>
                  <c:y val="1.66991664880600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D8-42DD-8071-B69F4BC84FE1}"/>
                </c:ext>
              </c:extLst>
            </c:dLbl>
            <c:dLbl>
              <c:idx val="1"/>
              <c:layout>
                <c:manualLayout>
                  <c:x val="1.695268953752084E-2"/>
                  <c:y val="6.6796665952239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9D8-42DD-8071-B69F4BC84FE1}"/>
                </c:ext>
              </c:extLst>
            </c:dLbl>
            <c:dLbl>
              <c:idx val="2"/>
              <c:layout>
                <c:manualLayout>
                  <c:x val="-1.0359857261640941E-16"/>
                  <c:y val="5.677716605940432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56C1CEF2-2081-48D3-8E34-31ED59B922DE}" type="VALUE">
                      <a:rPr lang="en-US" sz="1600">
                        <a:solidFill>
                          <a:srgbClr val="323A4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9D8-42DD-8071-B69F4BC84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Democratic Party</c:v>
                </c:pt>
                <c:pt idx="1">
                  <c:v>Republican Party</c:v>
                </c:pt>
                <c:pt idx="2">
                  <c:v>Neither</c:v>
                </c:pt>
                <c:pt idx="3">
                  <c:v>Don't know/Refused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0.91</c:v>
                </c:pt>
                <c:pt idx="1">
                  <c:v>0.03</c:v>
                </c:pt>
                <c:pt idx="2">
                  <c:v>0.04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D8-42DD-8071-B69F4BC84F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96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09274634015464"/>
          <c:y val="0.15748155531040073"/>
          <c:w val="0.57777524649255085"/>
          <c:h val="0.682961722091682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rgbClr val="323A45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03-488B-80D9-19CA85A48ED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03-488B-80D9-19CA85A48ED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03-488B-80D9-19CA85A48ED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03-488B-80D9-19CA85A48EDE}"/>
              </c:ext>
            </c:extLst>
          </c:dPt>
          <c:dLbls>
            <c:dLbl>
              <c:idx val="1"/>
              <c:layout>
                <c:manualLayout>
                  <c:x val="0.11584337850639241"/>
                  <c:y val="3.339833297612019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DD72220-9E8D-4514-A069-2AF4C97AC91D}" type="VALUE">
                      <a:rPr lang="en-US" sz="2400"/>
                      <a:pPr>
                        <a:defRPr sz="2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203-488B-80D9-19CA85A48EDE}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FEE636DE-29A6-421F-BB28-9CF9FEEBC79B}" type="VALUE">
                      <a:rPr lang="en-US" sz="1600">
                        <a:solidFill>
                          <a:srgbClr val="323A4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203-488B-80D9-19CA85A48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Democratic Party</c:v>
                </c:pt>
                <c:pt idx="1">
                  <c:v>Republican Party</c:v>
                </c:pt>
                <c:pt idx="2">
                  <c:v>Neither</c:v>
                </c:pt>
                <c:pt idx="3">
                  <c:v>Don't know/Refused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0.08</c:v>
                </c:pt>
                <c:pt idx="1">
                  <c:v>0.75</c:v>
                </c:pt>
                <c:pt idx="2">
                  <c:v>0.11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03-488B-80D9-19CA85A48E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96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703243597928638"/>
          <c:y val="0"/>
          <c:w val="0.49296756402071362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Favor</c:v>
                </c:pt>
              </c:strCache>
            </c:strRef>
          </c:tx>
          <c:spPr>
            <a:solidFill>
              <a:srgbClr val="003C64"/>
            </a:solidFill>
            <a:ln w="9525">
              <a:solidFill>
                <a:srgbClr val="323A45"/>
              </a:solidFill>
            </a:ln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091-43D0-9889-817F25E2E67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091-43D0-9889-817F25E2E67C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F793992F-A62A-4D58-BF1D-FA1BA72B105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091-43D0-9889-817F25E2E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Requiring drug companies to include list prices in ads</c:v>
                </c:pt>
                <c:pt idx="1">
                  <c:v>Making it easier for generic drugs to come to market</c:v>
                </c:pt>
                <c:pt idx="2">
                  <c:v>Allowing the gov't to negotiate with drug companies to get a lower price for people with Medicare (Oct. 2019)</c:v>
                </c:pt>
                <c:pt idx="3">
                  <c:v>Allowing the gov't to negotiate with drug companies to get a lower price on Rx that would apply to both Medicare and private insurance (Oct. 2019)</c:v>
                </c:pt>
                <c:pt idx="4">
                  <c:v>Placing an annual limit on out-of-pocket drug costs for people with Medicare (Oct. 2019)</c:v>
                </c:pt>
                <c:pt idx="5">
                  <c:v>Allowing Americans to buy drugs imported from Canada (Oct. 2019)</c:v>
                </c:pt>
                <c:pt idx="6">
                  <c:v>Allowing Medicare to place limits on how much drug companies can increase the price of drugs based on annual inflation rates (Oct. 2019)</c:v>
                </c:pt>
                <c:pt idx="7">
                  <c:v>Increasing taxes on drug companies that refuse to negoitiate the price of Rx drugs with the gov't (Oct 2019)</c:v>
                </c:pt>
                <c:pt idx="8">
                  <c:v>Increasing taxes on drug companies whose prices are too high</c:v>
                </c:pt>
                <c:pt idx="9">
                  <c:v>Lowering what Medicare pays based on amounts in other countries (Oct. 2019)</c:v>
                </c:pt>
                <c:pt idx="10">
                  <c:v>Ending the tax break given to drug companies for their advertising spending</c:v>
                </c:pt>
                <c:pt idx="11">
                  <c:v>Allowing Medicare plans to put more restrictions on use of certain drugs</c:v>
                </c:pt>
                <c:pt idx="12">
                  <c:v>Allowing Medicare drug plans to exclude more drugs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0.88</c:v>
                </c:pt>
                <c:pt idx="1">
                  <c:v>0.88</c:v>
                </c:pt>
                <c:pt idx="2">
                  <c:v>0.88</c:v>
                </c:pt>
                <c:pt idx="3">
                  <c:v>0.85</c:v>
                </c:pt>
                <c:pt idx="4">
                  <c:v>0.81</c:v>
                </c:pt>
                <c:pt idx="5">
                  <c:v>0.78</c:v>
                </c:pt>
                <c:pt idx="6">
                  <c:v>0.76</c:v>
                </c:pt>
                <c:pt idx="7">
                  <c:v>0.72</c:v>
                </c:pt>
                <c:pt idx="8">
                  <c:v>0.63</c:v>
                </c:pt>
                <c:pt idx="9">
                  <c:v>0.62</c:v>
                </c:pt>
                <c:pt idx="10">
                  <c:v>0.56999999999999995</c:v>
                </c:pt>
                <c:pt idx="11">
                  <c:v>0.53</c:v>
                </c:pt>
                <c:pt idx="1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91-43D0-9889-817F25E2E6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01353040"/>
        <c:axId val="401348728"/>
      </c:barChart>
      <c:catAx>
        <c:axId val="401353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0135304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06260859090882E-2"/>
          <c:y val="0.15214453478090828"/>
          <c:w val="0.61650995877108028"/>
          <c:h val="0.80926576193305744"/>
        </c:manualLayout>
      </c:layout>
      <c:pie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323A45"/>
              </a:solidFill>
            </a:ln>
          </c:spPr>
          <c:explosion val="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01D2-4530-ABDA-E4A0AF689FF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1D2-4530-ABDA-E4A0AF689FFD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1D2-4530-ABDA-E4A0AF689F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1D2-4530-ABDA-E4A0AF689FFD}"/>
              </c:ext>
            </c:extLst>
          </c:dPt>
          <c:dLbls>
            <c:dLbl>
              <c:idx val="0"/>
              <c:layout>
                <c:manualLayout>
                  <c:x val="9.1090463845150807E-2"/>
                  <c:y val="-0.38079171060917688"/>
                </c:manualLayout>
              </c:layout>
              <c:tx>
                <c:rich>
                  <a:bodyPr/>
                  <a:lstStyle/>
                  <a:p>
                    <a:pPr>
                      <a:defRPr sz="60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00F1C02B-5267-4286-B0C0-372861C2332E}" type="VALUE">
                      <a:rPr lang="en-US" sz="6000" b="1" ker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rPr>
                      <a:pPr>
                        <a:defRPr sz="6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31466831383573"/>
                      <c:h val="0.257027359735425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1D2-4530-ABDA-E4A0AF689FFD}"/>
                </c:ext>
              </c:extLst>
            </c:dLbl>
            <c:dLbl>
              <c:idx val="1"/>
              <c:layout>
                <c:manualLayout>
                  <c:x val="-0.17860079884920652"/>
                  <c:y val="9.8355391390158642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757BE76-7835-48A5-AC68-8DA0BC88E442}" type="CATEGORYNAME">
                      <a:rPr lang="en-US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8E771063-F4AC-4E1B-A8BE-2F805DBCC550}" type="VALUE">
                      <a:rPr lang="en-US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795731822582362"/>
                      <c:h val="9.50797168832540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1D2-4530-ABDA-E4A0AF689FFD}"/>
                </c:ext>
              </c:extLst>
            </c:dLbl>
            <c:dLbl>
              <c:idx val="2"/>
              <c:layout>
                <c:manualLayout>
                  <c:x val="-1.7483267788135741E-2"/>
                  <c:y val="2.6494433418478468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A603226-0155-4C90-ABE1-B82C4D904465}" type="CATEGORYNAME">
                      <a:rPr lang="en-US" sz="1800">
                        <a:solidFill>
                          <a:srgbClr val="323A45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800" baseline="0" dirty="0">
                        <a:solidFill>
                          <a:srgbClr val="323A45"/>
                        </a:solidFill>
                      </a:rPr>
                      <a:t>
</a:t>
                    </a:r>
                    <a:fld id="{1C8B0FE2-A980-42EE-97DB-B5A45E18C615}" type="VALUE">
                      <a:rPr lang="en-US" sz="1800" baseline="0">
                        <a:solidFill>
                          <a:srgbClr val="323A45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1800" baseline="0" dirty="0">
                      <a:solidFill>
                        <a:srgbClr val="323A45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35971332993598"/>
                      <c:h val="0.129513512423794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1D2-4530-ABDA-E4A0AF689FFD}"/>
                </c:ext>
              </c:extLst>
            </c:dLbl>
            <c:dLbl>
              <c:idx val="3"/>
              <c:layout>
                <c:manualLayout>
                  <c:x val="1.3784111532228516E-2"/>
                  <c:y val="3.7661518784806822E-2"/>
                </c:manualLayout>
              </c:layout>
              <c:tx>
                <c:rich>
                  <a:bodyPr/>
                  <a:lstStyle/>
                  <a:p>
                    <a:fld id="{07CD4E75-E4D4-4FB8-B129-F34BC3D2D9C5}" type="CATEGORYNAME">
                      <a:rPr lang="en-US">
                        <a:solidFill>
                          <a:srgbClr val="323A45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323A45"/>
                        </a:solidFill>
                      </a:rPr>
                      <a:t>
</a:t>
                    </a:r>
                    <a:fld id="{65BFC9C3-CFFE-4E0D-A7BF-A2A52F266BA9}" type="VALUE">
                      <a:rPr lang="en-US" baseline="0">
                        <a:solidFill>
                          <a:srgbClr val="323A45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rgbClr val="323A45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22384486513135"/>
                      <c:h val="0.145795546825240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1D2-4530-ABDA-E4A0AF689F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Favor</c:v>
                </c:pt>
                <c:pt idx="1">
                  <c:v>Oppose</c:v>
                </c:pt>
                <c:pt idx="2">
                  <c:v>Don't know/Refused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0.88</c:v>
                </c:pt>
                <c:pt idx="1">
                  <c:v>0.09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D2-4530-ABDA-E4A0AF689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1"/>
      </c:pieChart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346766206111026"/>
          <c:y val="0.2576572123872492"/>
          <c:w val="0.4394731466349725"/>
          <c:h val="0.74234274248017773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323A45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…will make medicines more affordable without sacrificing safety or quality</c:v>
                </c:pt>
                <c:pt idx="1">
                  <c:v>…will expose Americans to unsafe medicines from other countries</c:v>
                </c:pt>
                <c:pt idx="2">
                  <c:v>…will lead U.S. drug companies to do less research and development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</c:v>
                </c:pt>
                <c:pt idx="1">
                  <c:v>0.39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F-4D01-ACA8-A5217B0963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41081088"/>
        <c:axId val="41079552"/>
      </c:barChart>
      <c:valAx>
        <c:axId val="41079552"/>
        <c:scaling>
          <c:orientation val="minMax"/>
          <c:max val="1.05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1081088"/>
        <c:crosses val="autoZero"/>
        <c:crossBetween val="between"/>
      </c:valAx>
      <c:catAx>
        <c:axId val="410810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410795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66173462891373E-3"/>
          <c:y val="0"/>
          <c:w val="0.93957956362165063"/>
          <c:h val="0.9153194765204003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323A45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4D-4616-B712-3754D0DEBCC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rgbClr val="323A45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4D-4616-B712-3754D0DEBCC0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323A45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A4D-4616-B712-3754D0DEBCC0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A4D-4616-B712-3754D0DEBC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4D-4616-B712-3754D0DEBCC0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4 or more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323A45"/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A4D-4616-B712-3754D0DEBC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Column1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4D-4616-B712-3754D0DEB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axId val="397619344"/>
        <c:axId val="397619736"/>
      </c:barChart>
      <c:catAx>
        <c:axId val="397619344"/>
        <c:scaling>
          <c:orientation val="maxMin"/>
        </c:scaling>
        <c:delete val="1"/>
        <c:axPos val="b"/>
        <c:numFmt formatCode="General" sourceLinked="0"/>
        <c:majorTickMark val="none"/>
        <c:minorTickMark val="none"/>
        <c:tickLblPos val="nextTo"/>
        <c:crossAx val="397619736"/>
        <c:crosses val="autoZero"/>
        <c:auto val="1"/>
        <c:lblAlgn val="ctr"/>
        <c:lblOffset val="100"/>
        <c:noMultiLvlLbl val="0"/>
      </c:catAx>
      <c:valAx>
        <c:axId val="397619736"/>
        <c:scaling>
          <c:orientation val="minMax"/>
          <c:max val="1"/>
        </c:scaling>
        <c:delete val="0"/>
        <c:axPos val="r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39761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57143564601596"/>
          <c:y val="0.25765725751982232"/>
          <c:w val="0.4394731466349725"/>
          <c:h val="0.74234274248017773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323A45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…will make medicines more affordable without sacrificing safety or quality</c:v>
                </c:pt>
                <c:pt idx="1">
                  <c:v>…will expose Americans to unsafe medicines from other countries</c:v>
                </c:pt>
                <c:pt idx="2">
                  <c:v>…will lead U.S. drug companies to do less research and development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</c:v>
                </c:pt>
                <c:pt idx="1">
                  <c:v>0.35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B02-BF15-D7CD741696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41081088"/>
        <c:axId val="41079552"/>
      </c:barChart>
      <c:valAx>
        <c:axId val="41079552"/>
        <c:scaling>
          <c:orientation val="minMax"/>
          <c:max val="1.05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41081088"/>
        <c:crosses val="autoZero"/>
        <c:crossBetween val="between"/>
      </c:valAx>
      <c:catAx>
        <c:axId val="410810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0795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6247477323447"/>
          <c:y val="4.2915137196015252E-2"/>
          <c:w val="0.77273752522676553"/>
          <c:h val="0.957084862803984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More competition in the marketplace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323A45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2">
                  <c:v>Democrats</c:v>
                </c:pt>
                <c:pt idx="3">
                  <c:v>Independents</c:v>
                </c:pt>
                <c:pt idx="4">
                  <c:v>Republicans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0.5</c:v>
                </c:pt>
                <c:pt idx="2" formatCode="0%">
                  <c:v>0.35</c:v>
                </c:pt>
                <c:pt idx="3" formatCode="0%">
                  <c:v>0.51</c:v>
                </c:pt>
                <c:pt idx="4" formatCode="0%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2-4BF0-8A46-4696C8C3C2C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More regulation by the federal government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rgbClr val="323A45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2">
                  <c:v>Democrats</c:v>
                </c:pt>
                <c:pt idx="3">
                  <c:v>Independents</c:v>
                </c:pt>
                <c:pt idx="4">
                  <c:v>Republicans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%">
                  <c:v>0.41</c:v>
                </c:pt>
                <c:pt idx="2" formatCode="0%">
                  <c:v>0.56000000000000005</c:v>
                </c:pt>
                <c:pt idx="3" formatCode="0%">
                  <c:v>0.39</c:v>
                </c:pt>
                <c:pt idx="4" formatCode="0%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B2-4BF0-8A46-4696C8C3C2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overlap val="100"/>
        <c:axId val="395834072"/>
        <c:axId val="395833680"/>
      </c:barChart>
      <c:valAx>
        <c:axId val="395833680"/>
        <c:scaling>
          <c:orientation val="minMax"/>
          <c:max val="1.05"/>
          <c:min val="0"/>
        </c:scaling>
        <c:delete val="1"/>
        <c:axPos val="t"/>
        <c:numFmt formatCode="0%" sourceLinked="1"/>
        <c:majorTickMark val="none"/>
        <c:minorTickMark val="none"/>
        <c:tickLblPos val="nextTo"/>
        <c:crossAx val="395834072"/>
        <c:crosses val="autoZero"/>
        <c:crossBetween val="between"/>
      </c:valAx>
      <c:catAx>
        <c:axId val="3958340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958336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559645206860684"/>
          <c:y val="0"/>
          <c:w val="0.28376606619454753"/>
          <c:h val="0.865632340963016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explosion val="14"/>
          <c:dPt>
            <c:idx val="0"/>
            <c:bubble3D val="0"/>
            <c:explosion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63D-4F8B-8BCE-97BA767F884F}"/>
              </c:ext>
            </c:extLst>
          </c:dPt>
          <c:dPt>
            <c:idx val="1"/>
            <c:bubble3D val="0"/>
            <c:explosion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63D-4F8B-8BCE-97BA767F884F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863D-4F8B-8BCE-97BA767F884F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863D-4F8B-8BCE-97BA767F884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863D-4F8B-8BCE-97BA767F884F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863D-4F8B-8BCE-97BA767F884F}"/>
              </c:ext>
            </c:extLst>
          </c:dPt>
          <c:cat>
            <c:strRef>
              <c:f>Sheet1!$A$2:$A$3</c:f>
              <c:strCache>
                <c:ptCount val="2"/>
                <c:pt idx="0">
                  <c:v>A lot better</c:v>
                </c:pt>
                <c:pt idx="1">
                  <c:v>A little better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63D-4F8B-8BCE-97BA767F8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9"/>
      </c:pieChart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952210433494805"/>
          <c:y val="9.2200133328993517E-2"/>
          <c:w val="0.80675109231524089"/>
          <c:h val="0.771933895826905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1C6-41E0-B6C2-5186F2B7F97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E1C6-41E0-B6C2-5186F2B7F97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E1C6-41E0-B6C2-5186F2B7F97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E1C6-41E0-B6C2-5186F2B7F97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E1C6-41E0-B6C2-5186F2B7F97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E1C6-41E0-B6C2-5186F2B7F977}"/>
              </c:ext>
            </c:extLst>
          </c:dPt>
          <c:cat>
            <c:strRef>
              <c:f>Sheet1!$A$2:$A$3</c:f>
              <c:strCache>
                <c:ptCount val="2"/>
                <c:pt idx="0">
                  <c:v>A lot better</c:v>
                </c:pt>
                <c:pt idx="1">
                  <c:v>A little better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C6-41E0-B6C2-5186F2B7F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8"/>
      </c:pieChart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952210433494805"/>
          <c:y val="9.2200133328993517E-2"/>
          <c:w val="0.80675109231524089"/>
          <c:h val="0.771933895826905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2DB-4105-9490-0E917415C50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2DB-4105-9490-0E917415C50C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42DB-4105-9490-0E917415C50C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42DB-4105-9490-0E917415C50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42DB-4105-9490-0E917415C50C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42DB-4105-9490-0E917415C50C}"/>
              </c:ext>
            </c:extLst>
          </c:dPt>
          <c:cat>
            <c:strRef>
              <c:f>Sheet1!$A$2:$A$3</c:f>
              <c:strCache>
                <c:ptCount val="2"/>
                <c:pt idx="0">
                  <c:v>A lot better</c:v>
                </c:pt>
                <c:pt idx="1">
                  <c:v>A little better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2DB-4105-9490-0E917415C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7"/>
      </c:pieChart>
    </c:plotArea>
    <c:plotVisOnly val="1"/>
    <c:dispBlanksAs val="gap"/>
    <c:showDLblsOverMax val="0"/>
  </c:chart>
  <c:txPr>
    <a:bodyPr/>
    <a:lstStyle/>
    <a:p>
      <a:pPr>
        <a:defRPr sz="13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11291136684837"/>
          <c:y val="4.8658593682352107E-3"/>
          <c:w val="0.5881844336765597"/>
          <c:h val="0.892951093898825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323A45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6-49B6-964A-4099320704B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A6-49B6-964A-4099320704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A6-49B6-964A-4099320704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A6-49B6-964A-4099320704B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0.79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A6-49B6-964A-409932070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49752675146376"/>
          <c:y val="5.9785953479952934E-2"/>
          <c:w val="0.5881844336765597"/>
          <c:h val="0.892951093898825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1F-405C-A22E-3B7D367935E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1F-405C-A22E-3B7D367935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1F-405C-A22E-3B7D367935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1F-405C-A22E-3B7D367935E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1F-405C-A22E-3B7D36793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02249635249"/>
          <c:y val="0.37285230836461597"/>
          <c:w val="0.42497058471766763"/>
          <c:h val="0.521028179568899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ln>
              <a:solidFill>
                <a:srgbClr val="323A45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C2-4271-A5F7-397C1EA33FC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C2-4271-A5F7-397C1EA33FC8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C2-4271-A5F7-397C1EA33FC8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C2-4271-A5F7-397C1EA33FC8}"/>
              </c:ext>
            </c:extLst>
          </c:dPt>
          <c:dLbls>
            <c:dLbl>
              <c:idx val="0"/>
              <c:layout>
                <c:manualLayout>
                  <c:x val="-4.9569891608998214E-3"/>
                  <c:y val="6.9062286462435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2-4271-A5F7-397C1EA33FC8}"/>
                </c:ext>
              </c:extLst>
            </c:dLbl>
            <c:dLbl>
              <c:idx val="1"/>
              <c:layout>
                <c:manualLayout>
                  <c:x val="9.2584802244793721E-3"/>
                  <c:y val="-8.1652479839218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C2-4271-A5F7-397C1EA33FC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C2-4271-A5F7-397C1EA33FC8}"/>
                </c:ext>
              </c:extLst>
            </c:dLbl>
            <c:dLbl>
              <c:idx val="3"/>
              <c:layout>
                <c:manualLayout>
                  <c:x val="-6.0036012152802128E-3"/>
                  <c:y val="7.3606162980272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C2-4271-A5F7-397C1EA33F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Difficult</c:v>
                </c:pt>
                <c:pt idx="1">
                  <c:v>Easy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0.62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C2-4271-A5F7-397C1EA33F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33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585325947586245"/>
          <c:y val="0.30745972199900984"/>
          <c:w val="0.42497058471766763"/>
          <c:h val="0.521028179568899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323A45"/>
              </a:solidFill>
            </a:ln>
          </c:spPr>
          <c:explosion val="1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64-4982-BC02-3BB002D1F966}"/>
              </c:ext>
            </c:extLst>
          </c:dPt>
          <c:dPt>
            <c:idx val="1"/>
            <c:bubble3D val="0"/>
            <c:explosion val="0"/>
            <c:spPr>
              <a:solidFill>
                <a:schemeClr val="accent3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64-4982-BC02-3BB002D1F966}"/>
              </c:ext>
            </c:extLst>
          </c:dPt>
          <c:dPt>
            <c:idx val="2"/>
            <c:bubble3D val="0"/>
            <c:explosion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64-4982-BC02-3BB002D1F96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rgbClr val="323A4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564-4982-BC02-3BB002D1F966}"/>
              </c:ext>
            </c:extLst>
          </c:dPt>
          <c:dLbls>
            <c:dLbl>
              <c:idx val="0"/>
              <c:layout>
                <c:manualLayout>
                  <c:x val="1.0466120543803361E-3"/>
                  <c:y val="6.9062286462434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64-4982-BC02-3BB002D1F966}"/>
                </c:ext>
              </c:extLst>
            </c:dLbl>
            <c:dLbl>
              <c:idx val="1"/>
              <c:layout>
                <c:manualLayout>
                  <c:x val="4.0403196077872572E-2"/>
                  <c:y val="-0.147537829555860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0812900077006"/>
                      <c:h val="0.121428571428571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564-4982-BC02-3BB002D1F96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64-4982-BC02-3BB002D1F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Difficult to afford prescription medicine</c:v>
                </c:pt>
                <c:pt idx="1">
                  <c:v>Easy to afford prescription medicine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0.17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64-4982-BC02-3BB002D1F9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99"/>
        <c:holeSize val="49"/>
      </c:doughnut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8.5195613860082151E-3"/>
          <c:y val="0.1410214794579249"/>
          <c:w val="0.98380310847060803"/>
          <c:h val="0.19025802147793061"/>
        </c:manualLayout>
      </c:layout>
      <c:overlay val="0"/>
      <c:txPr>
        <a:bodyPr/>
        <a:lstStyle/>
        <a:p>
          <a:pPr>
            <a:defRPr sz="1800">
              <a:solidFill>
                <a:srgbClr val="323A45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356294688159979"/>
          <c:y val="1.6420508230145705E-2"/>
          <c:w val="0.54186915524448331"/>
          <c:h val="0.982406350506021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Difficult</c:v>
                </c:pt>
              </c:strCache>
            </c:strRef>
          </c:tx>
          <c:spPr>
            <a:solidFill>
              <a:srgbClr val="0E3B5E"/>
            </a:solidFill>
            <a:ln w="9525">
              <a:solidFill>
                <a:srgbClr val="323A45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CB3-4C9C-870E-304CAB5A9D90}"/>
              </c:ext>
            </c:extLst>
          </c:dPt>
          <c:dPt>
            <c:idx val="2"/>
            <c:invertIfNegative val="0"/>
            <c:bubble3D val="0"/>
            <c:spPr>
              <a:solidFill>
                <a:srgbClr val="0077C8"/>
              </a:solidFill>
              <a:ln w="9525"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CB3-4C9C-870E-304CAB5A9D9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ABC-48CF-8E72-C1FAF6AAF693}"/>
              </c:ext>
            </c:extLst>
          </c:dPt>
          <c:dPt>
            <c:idx val="4"/>
            <c:invertIfNegative val="0"/>
            <c:bubble3D val="0"/>
            <c:spPr>
              <a:solidFill>
                <a:srgbClr val="0077C8"/>
              </a:solidFill>
              <a:ln w="9525"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CB3-4C9C-870E-304CAB5A9D9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CB3-4C9C-870E-304CAB5A9D90}"/>
              </c:ext>
            </c:extLst>
          </c:dPt>
          <c:dPt>
            <c:idx val="6"/>
            <c:invertIfNegative val="0"/>
            <c:bubble3D val="0"/>
            <c:spPr>
              <a:solidFill>
                <a:srgbClr val="0077C8"/>
              </a:solidFill>
              <a:ln w="9525"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ABC-48CF-8E72-C1FAF6AAF69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CB3-4C9C-870E-304CAB5A9D9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CB3-4C9C-870E-304CAB5A9D90}"/>
              </c:ext>
            </c:extLst>
          </c:dPt>
          <c:dPt>
            <c:idx val="10"/>
            <c:invertIfNegative val="0"/>
            <c:bubble3D val="0"/>
            <c:spPr>
              <a:solidFill>
                <a:srgbClr val="0077C8"/>
              </a:solidFill>
              <a:ln w="9525"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76F-4EF6-A7F9-110C30B2B912}"/>
              </c:ext>
            </c:extLst>
          </c:dPt>
          <c:dPt>
            <c:idx val="11"/>
            <c:invertIfNegative val="0"/>
            <c:bubble3D val="0"/>
            <c:spPr>
              <a:solidFill>
                <a:srgbClr val="0077C8"/>
              </a:solidFill>
              <a:ln w="9525">
                <a:solidFill>
                  <a:srgbClr val="323A4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CF57-4D1A-BCA3-8FFCB9031E32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F793992F-A62A-4D58-BF1D-FA1BA72B105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CB3-4C9C-870E-304CAB5A9D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 baseline="0">
                    <a:solidFill>
                      <a:schemeClr val="bg1"/>
                    </a:solidFill>
                    <a:latin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Total</c:v>
                </c:pt>
                <c:pt idx="1">
                  <c:v>Taking 1-3 prescription drugs</c:v>
                </c:pt>
                <c:pt idx="2">
                  <c:v>Taking 4 or more prescription drugs</c:v>
                </c:pt>
                <c:pt idx="3">
                  <c:v>Spending less than $100 per month on Rx</c:v>
                </c:pt>
                <c:pt idx="4">
                  <c:v>Spending $100 or more per month on Rx</c:v>
                </c:pt>
                <c:pt idx="5">
                  <c:v>18-49 years old</c:v>
                </c:pt>
                <c:pt idx="6">
                  <c:v>50-64 years old</c:v>
                </c:pt>
                <c:pt idx="7">
                  <c:v>65 and older</c:v>
                </c:pt>
                <c:pt idx="8">
                  <c:v>Excellent/Very good health</c:v>
                </c:pt>
                <c:pt idx="9">
                  <c:v>Good health</c:v>
                </c:pt>
                <c:pt idx="10">
                  <c:v>Only fair/Poor health</c:v>
                </c:pt>
                <c:pt idx="11">
                  <c:v>Less than $40,000</c:v>
                </c:pt>
                <c:pt idx="12">
                  <c:v>$40,000-$89,999</c:v>
                </c:pt>
                <c:pt idx="13">
                  <c:v>$90,000 or more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0.24</c:v>
                </c:pt>
                <c:pt idx="1">
                  <c:v>0.17</c:v>
                </c:pt>
                <c:pt idx="2">
                  <c:v>0.35</c:v>
                </c:pt>
                <c:pt idx="3">
                  <c:v>0.17</c:v>
                </c:pt>
                <c:pt idx="4">
                  <c:v>0.57999999999999996</c:v>
                </c:pt>
                <c:pt idx="5">
                  <c:v>0.21</c:v>
                </c:pt>
                <c:pt idx="6">
                  <c:v>0.3</c:v>
                </c:pt>
                <c:pt idx="7">
                  <c:v>0.23</c:v>
                </c:pt>
                <c:pt idx="8">
                  <c:v>0.09</c:v>
                </c:pt>
                <c:pt idx="9">
                  <c:v>0.21</c:v>
                </c:pt>
                <c:pt idx="10">
                  <c:v>0.49</c:v>
                </c:pt>
                <c:pt idx="11">
                  <c:v>0.35</c:v>
                </c:pt>
                <c:pt idx="12">
                  <c:v>0.21</c:v>
                </c:pt>
                <c:pt idx="1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3-4C9C-870E-304CAB5A9D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401353040"/>
        <c:axId val="401348728"/>
      </c:barChart>
      <c:catAx>
        <c:axId val="401353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 b="0" baseline="0">
                <a:solidFill>
                  <a:srgbClr val="323A45"/>
                </a:solidFill>
                <a:latin typeface="Arial" panose="020B0604020202020204" pitchFamily="34" charset="0"/>
              </a:defRPr>
            </a:pPr>
            <a:endParaRPr lang="en-US"/>
          </a:p>
        </c:txPr>
        <c:crossAx val="401348728"/>
        <c:crosses val="autoZero"/>
        <c:auto val="1"/>
        <c:lblAlgn val="ctr"/>
        <c:lblOffset val="100"/>
        <c:noMultiLvlLbl val="0"/>
      </c:catAx>
      <c:valAx>
        <c:axId val="401348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0135304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9935488578419"/>
          <c:y val="0.12617185986677637"/>
          <c:w val="0.73884292011582597"/>
          <c:h val="0.74765628026644726"/>
        </c:manualLayout>
      </c:layout>
      <c:doughnutChart>
        <c:varyColors val="1"/>
        <c:ser>
          <c:idx val="3"/>
          <c:order val="0"/>
          <c:tx>
            <c:strRef>
              <c:f>Sheet1!$B$10</c:f>
              <c:strCache>
                <c:ptCount val="1"/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E-4179-A556-F2F4AC644C80}"/>
              </c:ext>
            </c:extLst>
          </c:dPt>
          <c:dPt>
            <c:idx val="1"/>
            <c:bubble3D val="0"/>
            <c:spPr>
              <a:solidFill>
                <a:schemeClr val="bg2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E-4179-A556-F2F4AC644C80}"/>
              </c:ext>
            </c:extLst>
          </c:dPt>
          <c:val>
            <c:numRef>
              <c:f>Sheet1!$B$11:$B$12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89BE-4179-A556-F2F4AC644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89935488578419"/>
          <c:y val="0.12617185986677637"/>
          <c:w val="0.73884292011582597"/>
          <c:h val="0.74765628026644726"/>
        </c:manualLayout>
      </c:layout>
      <c:doughnutChart>
        <c:varyColors val="1"/>
        <c:ser>
          <c:idx val="3"/>
          <c:order val="0"/>
          <c:tx>
            <c:strRef>
              <c:f>Sheet1!$B$10</c:f>
              <c:strCache>
                <c:ptCount val="1"/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AA-48B2-B75F-DD16BBBB7DA7}"/>
              </c:ext>
            </c:extLst>
          </c:dPt>
          <c:dPt>
            <c:idx val="1"/>
            <c:bubble3D val="0"/>
            <c:spPr>
              <a:solidFill>
                <a:schemeClr val="bg2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AA-48B2-B75F-DD16BBBB7DA7}"/>
              </c:ext>
            </c:extLst>
          </c:dPt>
          <c:val>
            <c:numRef>
              <c:f>Sheet1!$B$11:$B$12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6DAA-48B2-B75F-DD16BBBB7DA7}"/>
            </c:ext>
          </c:extLst>
        </c:ser>
        <c:ser>
          <c:idx val="2"/>
          <c:order val="1"/>
          <c:tx>
            <c:strRef>
              <c:f>Sheet1!$B$7</c:f>
              <c:strCache>
                <c:ptCount val="1"/>
                <c:pt idx="0">
                  <c:v>not fill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DAA-48B2-B75F-DD16BBBB7DA7}"/>
              </c:ext>
            </c:extLst>
          </c:dPt>
          <c:dPt>
            <c:idx val="1"/>
            <c:bubble3D val="0"/>
            <c:spPr>
              <a:solidFill>
                <a:schemeClr val="accent1">
                  <a:alpha val="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DAA-48B2-B75F-DD16BBBB7DA7}"/>
              </c:ext>
            </c:extLst>
          </c:dPt>
          <c:val>
            <c:numRef>
              <c:f>Sheet1!$B$8:$B$9</c:f>
              <c:numCache>
                <c:formatCode>0%</c:formatCode>
                <c:ptCount val="2"/>
                <c:pt idx="0">
                  <c:v>0.19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AA-48B2-B75F-DD16BBBB7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803A8-FD4D-7A4A-8FB4-F095F8E35A7C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7696-CA65-994E-AFC8-84C1B1C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15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1B25-77F0-3A4C-A1ED-55939924362E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6764C-C15E-0340-B95F-B7B37D14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0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0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6764C-C15E-0340-B95F-B7B37D1499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3494" y="3140293"/>
            <a:ext cx="6788601" cy="12242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07154" y="23309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5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88DAF-142A-484D-9CE0-D7263F06A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46" y="131907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9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Exhibit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49" y="1915643"/>
            <a:ext cx="11274465" cy="3928533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848" y="6067136"/>
            <a:ext cx="10295515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Source Here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056015F-4D03-A44D-B27D-17D200F2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7" y="586267"/>
            <a:ext cx="11270997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37343B7-26F1-CE4A-9E93-EC2EB9C04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7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Exhibit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386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Exhibit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84" y="1914245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4684" y="1914245"/>
            <a:ext cx="5212715" cy="4010376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7" y="6067136"/>
            <a:ext cx="10293443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Source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0BAF0-9E9D-EF45-A67E-381F7B12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8" y="586267"/>
            <a:ext cx="1126489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4D272EB-5F1A-C146-B605-FEC9F167D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7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Exhibit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900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Exhibit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AD45B79-97EA-5445-B79E-FF7A4DE46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7" y="130175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Exhibit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270A08D-6738-C147-B49E-C6DD50DA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15" y="582133"/>
            <a:ext cx="11268398" cy="86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BC86AB-6687-354B-8700-0C280FC97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5" y="1908674"/>
            <a:ext cx="11268398" cy="409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56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13" y="588183"/>
            <a:ext cx="11268700" cy="8442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13" y="1914353"/>
            <a:ext cx="11268700" cy="4274874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36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525" y="1680183"/>
            <a:ext cx="10360502" cy="147002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525" y="2536153"/>
            <a:ext cx="10271125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771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46" y="1915633"/>
            <a:ext cx="11266967" cy="3481966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6246" y="6067136"/>
            <a:ext cx="10295514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Source Here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C57E2F-108D-BC45-BF44-2F6C065B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50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49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828" y="1918870"/>
            <a:ext cx="5212715" cy="4010376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0142" y="6067136"/>
            <a:ext cx="10291618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Source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776E84-F54F-3445-8517-0E7B66C3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906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09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1888" y="1371600"/>
            <a:ext cx="5911580" cy="4754880"/>
          </a:xfrm>
          <a:prstGeom prst="rect">
            <a:avLst/>
          </a:prstGeom>
        </p:spPr>
        <p:txBody>
          <a:bodyPr/>
          <a:lstStyle>
            <a:lvl1pPr>
              <a:defRPr sz="1999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99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6155357" y="1371600"/>
            <a:ext cx="5911580" cy="4754880"/>
          </a:xfrm>
          <a:prstGeom prst="rect">
            <a:avLst/>
          </a:prstGeom>
        </p:spPr>
        <p:txBody>
          <a:bodyPr/>
          <a:lstStyle>
            <a:lvl1pPr>
              <a:defRPr sz="1999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99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00" b="0" i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812589" y="331035"/>
            <a:ext cx="1125434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21888" y="6217920"/>
            <a:ext cx="10949628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70846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255" y="288707"/>
            <a:ext cx="11104751" cy="844213"/>
          </a:xfrm>
        </p:spPr>
        <p:txBody>
          <a:bodyPr/>
          <a:lstStyle>
            <a:lvl1pPr>
              <a:defRPr sz="2250">
                <a:solidFill>
                  <a:srgbClr val="393D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255" y="6044071"/>
            <a:ext cx="9179458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393D40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Insert Source Here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205" y="88515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050">
                <a:solidFill>
                  <a:srgbClr val="393D40"/>
                </a:solidFill>
              </a:defRPr>
            </a:lvl1pPr>
          </a:lstStyle>
          <a:p>
            <a:r>
              <a:rPr lang="en-US" dirty="0" smtClean="0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41" y="1912979"/>
            <a:ext cx="11269371" cy="3824866"/>
          </a:xfrm>
          <a:prstGeom prst="rect">
            <a:avLst/>
          </a:prstGeom>
        </p:spPr>
        <p:txBody>
          <a:bodyPr/>
          <a:lstStyle>
            <a:lvl1pPr marL="16002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6068533"/>
            <a:ext cx="10240087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Source Here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4E8EC0-9E51-1B4B-8B5B-6438FF73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7665"/>
            <a:ext cx="11264900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FC016A1-2979-EC4D-A307-EA0832051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2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912974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3" y="1912974"/>
            <a:ext cx="5212715" cy="4010376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68533"/>
            <a:ext cx="10293447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rgbClr val="393D40"/>
                </a:solidFill>
              </a:defRPr>
            </a:lvl1pPr>
          </a:lstStyle>
          <a:p>
            <a:pPr lvl="0"/>
            <a:r>
              <a:rPr lang="en-US" dirty="0"/>
              <a:t>Insert Source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D663ECE-2525-9049-A44C-56EA831A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7665"/>
            <a:ext cx="11264900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43E4725-3BC9-6D4A-A938-A693837F3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46" y="131907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393D40"/>
                </a:solidFill>
              </a:defRPr>
            </a:lvl1pPr>
          </a:lstStyle>
          <a:p>
            <a:r>
              <a:rPr lang="en-US" dirty="0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97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rgbClr val="0B5F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7154" y="26333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KFF_Large_K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-1" y="0"/>
            <a:ext cx="3358798" cy="6858000"/>
          </a:xfrm>
          <a:prstGeom prst="rect">
            <a:avLst/>
          </a:prstGeom>
        </p:spPr>
      </p:pic>
      <p:pic>
        <p:nvPicPr>
          <p:cNvPr id="7" name="Picture 6" descr="KFF_Full_Logo_K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99" y="5295540"/>
            <a:ext cx="1184364" cy="786320"/>
          </a:xfrm>
          <a:prstGeom prst="rect">
            <a:avLst/>
          </a:prstGeom>
        </p:spPr>
      </p:pic>
      <p:pic>
        <p:nvPicPr>
          <p:cNvPr id="13" name="Picture 12" descr="KFF_Tagline_K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6" y="6251604"/>
            <a:ext cx="4162012" cy="2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rgbClr val="0B5F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FF_Plate_Tab+Slab6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/>
          <a:stretch/>
        </p:blipFill>
        <p:spPr>
          <a:xfrm>
            <a:off x="8376195" y="0"/>
            <a:ext cx="381263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605" y="1695882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KFF_Plate_Tab+Slab9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13" b="85485"/>
          <a:stretch/>
        </p:blipFill>
        <p:spPr>
          <a:xfrm>
            <a:off x="0" y="0"/>
            <a:ext cx="1028125" cy="16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3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7" userDrawn="1">
          <p15:clr>
            <a:srgbClr val="F26B43"/>
          </p15:clr>
        </p15:guide>
        <p15:guide id="2" orient="horz" pos="16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47" y="586267"/>
            <a:ext cx="1126696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05671" y="6072289"/>
            <a:ext cx="831361" cy="55179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BFBB3BD-727D-E047-B75D-030019595163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</p:spTree>
    <p:extLst>
      <p:ext uri="{BB962C8B-B14F-4D97-AF65-F5344CB8AC3E}">
        <p14:creationId xmlns:p14="http://schemas.microsoft.com/office/powerpoint/2010/main" val="39175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88" r:id="rId4"/>
    <p:sldLayoutId id="214748368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pos="7391" userDrawn="1">
          <p15:clr>
            <a:srgbClr val="F26B43"/>
          </p15:clr>
        </p15:guide>
        <p15:guide id="4" orient="horz" pos="984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4" y="587664"/>
            <a:ext cx="11264900" cy="9744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8313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Figure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9781DC-7B2E-F941-90DC-C846735745DA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0A1D8B-E64A-4D45-A49A-72A56E14E8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05671" y="6072289"/>
            <a:ext cx="831361" cy="5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84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  <p15:guide id="4" pos="7391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12" userDrawn="1">
          <p15:clr>
            <a:srgbClr val="F26B43"/>
          </p15:clr>
        </p15:guide>
        <p15:guide id="7" orient="horz" pos="120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8" y="586267"/>
            <a:ext cx="1126489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DAB56AB-D9FF-DC48-AD12-FEB8CF202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7" y="131041"/>
            <a:ext cx="28440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Exhibit </a:t>
            </a:r>
            <a:fld id="{8E9351FB-0652-5D4E-8675-5F18C30F0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8D7D5DC-420A-234A-A155-71D524259E92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319D79-AAB0-AC47-97BB-E9CA904E89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05671" y="6072289"/>
            <a:ext cx="831361" cy="5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2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pos="7391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984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  <p15:guide id="7" orient="horz" pos="120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66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FF_Plate_Tab+Slab6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/>
          <a:stretch/>
        </p:blipFill>
        <p:spPr>
          <a:xfrm>
            <a:off x="8376195" y="0"/>
            <a:ext cx="3812630" cy="68580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15" y="582133"/>
            <a:ext cx="11268398" cy="86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64815" y="1908673"/>
            <a:ext cx="11268398" cy="409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F1A866D-E297-6C46-94DE-536FCEA377AB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</p:spTree>
    <p:extLst>
      <p:ext uri="{BB962C8B-B14F-4D97-AF65-F5344CB8AC3E}">
        <p14:creationId xmlns:p14="http://schemas.microsoft.com/office/powerpoint/2010/main" val="146435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7" userDrawn="1">
          <p15:clr>
            <a:srgbClr val="F26B43"/>
          </p15:clr>
        </p15:guide>
        <p15:guide id="2" pos="7391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5CDF19-269B-1343-B32C-C2DFB5407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92"/>
            <a:ext cx="12188825" cy="6857107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513" y="587664"/>
            <a:ext cx="1126869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4513" y="1913713"/>
            <a:ext cx="11268699" cy="4079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19F4B5-AEA9-9B4A-9ABE-11870A04DB7D}"/>
              </a:ext>
            </a:extLst>
          </p:cNvPr>
          <p:cNvSpPr txBox="1">
            <a:spLocks/>
          </p:cNvSpPr>
          <p:nvPr userDrawn="1"/>
        </p:nvSpPr>
        <p:spPr>
          <a:xfrm>
            <a:off x="-5102052" y="-646458"/>
            <a:ext cx="5102052" cy="415553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93D4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/>
              <a:t>All text: Dark Gray </a:t>
            </a:r>
          </a:p>
          <a:p>
            <a:r>
              <a:rPr lang="en-US" sz="1800" i="1" dirty="0"/>
              <a:t>RGB: 51/51/51 HEX: 333333</a:t>
            </a:r>
          </a:p>
        </p:txBody>
      </p:sp>
    </p:spTree>
    <p:extLst>
      <p:ext uri="{BB962C8B-B14F-4D97-AF65-F5344CB8AC3E}">
        <p14:creationId xmlns:p14="http://schemas.microsoft.com/office/powerpoint/2010/main" val="104119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7" userDrawn="1">
          <p15:clr>
            <a:srgbClr val="F26B43"/>
          </p15:clr>
        </p15:guide>
        <p15:guide id="2" pos="7391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984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rgbClr val="0B5F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KFF_Full_Logo_K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99" y="5295540"/>
            <a:ext cx="1184364" cy="786320"/>
          </a:xfrm>
          <a:prstGeom prst="rect">
            <a:avLst/>
          </a:prstGeom>
        </p:spPr>
      </p:pic>
      <p:pic>
        <p:nvPicPr>
          <p:cNvPr id="11" name="Picture 10" descr="KFF_Tagline_K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6" y="6251604"/>
            <a:ext cx="4162012" cy="2433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7154" y="2330907"/>
            <a:ext cx="8241697" cy="844213"/>
          </a:xfrm>
        </p:spPr>
        <p:txBody>
          <a:bodyPr/>
          <a:lstStyle/>
          <a:p>
            <a:r>
              <a:rPr lang="en-US" sz="3200" dirty="0"/>
              <a:t>Public opinion on prescription drugs and their prices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07154" y="3489136"/>
            <a:ext cx="6788601" cy="1224225"/>
          </a:xfrm>
        </p:spPr>
        <p:txBody>
          <a:bodyPr/>
          <a:lstStyle/>
          <a:p>
            <a:r>
              <a:rPr lang="en-US" sz="1600" dirty="0"/>
              <a:t>Poll findings from 2015-2019 KFF Health Tracking </a:t>
            </a:r>
            <a:r>
              <a:rPr lang="en-US" sz="1600" dirty="0" smtClean="0"/>
              <a:t>Polls</a:t>
            </a:r>
            <a:endParaRPr lang="en-US" sz="1600" dirty="0"/>
          </a:p>
        </p:txBody>
      </p:sp>
      <p:pic>
        <p:nvPicPr>
          <p:cNvPr id="8" name="Picture 7" descr="KFF_Large_K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-33648" y="0"/>
            <a:ext cx="3358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3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6246" y="6062250"/>
            <a:ext cx="8212221" cy="548497"/>
          </a:xfrm>
        </p:spPr>
        <p:txBody>
          <a:bodyPr/>
          <a:lstStyle/>
          <a:p>
            <a:r>
              <a:rPr lang="en-US" sz="1100" dirty="0"/>
              <a:t>SOURCE: KFF Health Tracking Poll (conducted February 14-24, 2019)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8020" y="26219"/>
            <a:ext cx="4570809" cy="210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497" b="1" kern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en-US" sz="11497" b="1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4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693064" y="1786176"/>
            <a:ext cx="10810141" cy="1414284"/>
          </a:xfrm>
          <a:prstGeom prst="parallelogram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chemeClr val="accent2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466246" y="3352820"/>
            <a:ext cx="11266967" cy="66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0" i="0">
                <a:solidFill>
                  <a:srgbClr val="323A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en-US" sz="2400" kern="0" dirty="0"/>
              <a:t>Americans cite other major contributors to prescription drugs, such as…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2516" y="2094242"/>
            <a:ext cx="9212707" cy="95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9" b="1" kern="0" dirty="0">
                <a:solidFill>
                  <a:srgbClr val="323A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say profits made by Rx companies is a </a:t>
            </a:r>
            <a:r>
              <a:rPr lang="en-US" sz="2799" b="1" u="sng" kern="0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major</a:t>
            </a:r>
            <a:r>
              <a:rPr lang="en-US" sz="2799" b="1" kern="0" dirty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799" b="1" kern="0" dirty="0">
                <a:solidFill>
                  <a:srgbClr val="323A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factor contributing to price of prescription drugs.</a:t>
            </a:r>
            <a:endParaRPr lang="en-US" sz="1600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2355563" y="4349592"/>
            <a:ext cx="8309660" cy="122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0" i="0">
                <a:solidFill>
                  <a:srgbClr val="323A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en-US" sz="2400" kern="0" dirty="0">
                <a:solidFill>
                  <a:schemeClr val="accent3"/>
                </a:solidFill>
              </a:rPr>
              <a:t>Cost of research and development </a:t>
            </a:r>
            <a:r>
              <a:rPr lang="en-US" sz="2400" kern="0" dirty="0">
                <a:solidFill>
                  <a:schemeClr val="tx1"/>
                </a:solidFill>
              </a:rPr>
              <a:t>(69%</a:t>
            </a:r>
            <a:r>
              <a:rPr lang="en-US" sz="2400" kern="0" dirty="0"/>
              <a:t>)</a:t>
            </a:r>
          </a:p>
          <a:p>
            <a:pPr algn="ctr"/>
            <a:r>
              <a:rPr lang="en-US" sz="2400" kern="0" dirty="0">
                <a:solidFill>
                  <a:schemeClr val="accent3"/>
                </a:solidFill>
              </a:rPr>
              <a:t>Profits made by PBMs, companies that manage prescription drug benefits </a:t>
            </a:r>
            <a:r>
              <a:rPr lang="en-US" sz="2400" kern="0" dirty="0">
                <a:solidFill>
                  <a:schemeClr val="tx1"/>
                </a:solidFill>
              </a:rPr>
              <a:t>(63%)</a:t>
            </a:r>
          </a:p>
          <a:p>
            <a:pPr algn="ctr"/>
            <a:r>
              <a:rPr lang="en-US" sz="2400" kern="0" dirty="0">
                <a:solidFill>
                  <a:schemeClr val="accent3"/>
                </a:solidFill>
              </a:rPr>
              <a:t>Cost of marketing and advertising </a:t>
            </a:r>
            <a:r>
              <a:rPr lang="en-US" sz="2400" kern="0" dirty="0">
                <a:solidFill>
                  <a:schemeClr val="tx1"/>
                </a:solidFill>
              </a:rPr>
              <a:t>(52%)</a:t>
            </a:r>
          </a:p>
        </p:txBody>
      </p:sp>
    </p:spTree>
    <p:extLst>
      <p:ext uri="{BB962C8B-B14F-4D97-AF65-F5344CB8AC3E}">
        <p14:creationId xmlns:p14="http://schemas.microsoft.com/office/powerpoint/2010/main" val="7414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137" y="170916"/>
            <a:ext cx="11286069" cy="914162"/>
          </a:xfrm>
        </p:spPr>
        <p:txBody>
          <a:bodyPr/>
          <a:lstStyle/>
          <a:p>
            <a:r>
              <a:rPr lang="en-US" sz="3199" dirty="0"/>
              <a:t>Who do Americans trust to lower prescription drug costs? Depends on who you ask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964" y="6010997"/>
            <a:ext cx="8212221" cy="548497"/>
          </a:xfrm>
        </p:spPr>
        <p:txBody>
          <a:bodyPr/>
          <a:lstStyle/>
          <a:p>
            <a:r>
              <a:rPr lang="en-US" dirty="0"/>
              <a:t>SOURCE: KFF Health Tracking Poll (conducted </a:t>
            </a:r>
            <a:r>
              <a:rPr lang="en-US" dirty="0" smtClean="0"/>
              <a:t>October 3-8, 2019)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6204" y="1364590"/>
            <a:ext cx="8144354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 you trust to do a better job at lowering prescription drug costs?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1126" y="2516144"/>
            <a:ext cx="2666305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99" u="sng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Democrats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4778" y="2516144"/>
            <a:ext cx="287039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99" u="sng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Independents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11992" y="2516144"/>
            <a:ext cx="2676345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99" u="sng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Republicans</a:t>
            </a:r>
          </a:p>
        </p:txBody>
      </p:sp>
      <p:graphicFrame>
        <p:nvGraphicFramePr>
          <p:cNvPr id="1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4771"/>
              </p:ext>
            </p:extLst>
          </p:nvPr>
        </p:nvGraphicFramePr>
        <p:xfrm>
          <a:off x="-633780" y="1569761"/>
          <a:ext cx="11267089" cy="454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275581"/>
              </p:ext>
            </p:extLst>
          </p:nvPr>
        </p:nvGraphicFramePr>
        <p:xfrm>
          <a:off x="550554" y="2274487"/>
          <a:ext cx="4494862" cy="380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55261"/>
              </p:ext>
            </p:extLst>
          </p:nvPr>
        </p:nvGraphicFramePr>
        <p:xfrm>
          <a:off x="7259407" y="2515906"/>
          <a:ext cx="4494862" cy="380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55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3" y="253670"/>
            <a:ext cx="10969943" cy="914162"/>
          </a:xfrm>
        </p:spPr>
        <p:txBody>
          <a:bodyPr/>
          <a:lstStyle/>
          <a:p>
            <a:r>
              <a:rPr lang="en-US" sz="3199" dirty="0"/>
              <a:t>Most Americans </a:t>
            </a:r>
            <a:r>
              <a:rPr lang="en-US" sz="3199" b="1" dirty="0">
                <a:solidFill>
                  <a:schemeClr val="accent1"/>
                </a:solidFill>
              </a:rPr>
              <a:t>favor</a:t>
            </a:r>
            <a:r>
              <a:rPr lang="en-US" sz="3199" dirty="0"/>
              <a:t> several actions to lower </a:t>
            </a:r>
            <a:r>
              <a:rPr lang="en-US" sz="3199" b="1" dirty="0">
                <a:solidFill>
                  <a:schemeClr val="accent1"/>
                </a:solidFill>
              </a:rPr>
              <a:t>drug costs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7645" y="6040826"/>
            <a:ext cx="8212221" cy="548497"/>
          </a:xfrm>
        </p:spPr>
        <p:txBody>
          <a:bodyPr/>
          <a:lstStyle/>
          <a:p>
            <a:r>
              <a:rPr lang="en-US" sz="1100" dirty="0"/>
              <a:t>SOURCE: KFF Health Tracking </a:t>
            </a:r>
            <a:r>
              <a:rPr lang="en-US" sz="1100" dirty="0" smtClean="0"/>
              <a:t>Polls </a:t>
            </a:r>
            <a:r>
              <a:rPr lang="en-US" sz="1100" dirty="0"/>
              <a:t>(conducted February </a:t>
            </a:r>
            <a:r>
              <a:rPr lang="en-US" sz="1100" dirty="0" smtClean="0"/>
              <a:t>14-24 and October 3-8, </a:t>
            </a:r>
            <a:r>
              <a:rPr lang="en-US" sz="1100" dirty="0"/>
              <a:t>2019)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613" y="919104"/>
            <a:ext cx="9903421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favor each of the following actions that would keep prescription drug costs down:</a:t>
            </a:r>
          </a:p>
        </p:txBody>
      </p:sp>
      <p:graphicFrame>
        <p:nvGraphicFramePr>
          <p:cNvPr id="6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924988"/>
              </p:ext>
            </p:extLst>
          </p:nvPr>
        </p:nvGraphicFramePr>
        <p:xfrm>
          <a:off x="455613" y="1288341"/>
          <a:ext cx="11277600" cy="5026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1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6246" y="6068533"/>
            <a:ext cx="8212221" cy="548497"/>
          </a:xfrm>
        </p:spPr>
        <p:txBody>
          <a:bodyPr/>
          <a:lstStyle/>
          <a:p>
            <a:r>
              <a:rPr lang="en-US" dirty="0"/>
              <a:t>SOURCE: KFF Health Tracking Poll (conducted February 14-24, 2019)</a:t>
            </a: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354401"/>
              </p:ext>
            </p:extLst>
          </p:nvPr>
        </p:nvGraphicFramePr>
        <p:xfrm>
          <a:off x="3504286" y="271439"/>
          <a:ext cx="7670534" cy="607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le 3"/>
          <p:cNvSpPr txBox="1">
            <a:spLocks/>
          </p:cNvSpPr>
          <p:nvPr/>
        </p:nvSpPr>
        <p:spPr bwMode="auto">
          <a:xfrm>
            <a:off x="4294584" y="3668917"/>
            <a:ext cx="3298473" cy="129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0" i="0">
                <a:solidFill>
                  <a:srgbClr val="323A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sz="2299" kern="0" dirty="0">
                <a:solidFill>
                  <a:schemeClr val="bg2"/>
                </a:solidFill>
              </a:rPr>
              <a:t/>
            </a:r>
            <a:br>
              <a:rPr lang="en-US" sz="2299" kern="0" dirty="0">
                <a:solidFill>
                  <a:schemeClr val="bg2"/>
                </a:solidFill>
              </a:rPr>
            </a:br>
            <a:r>
              <a:rPr lang="en-US" sz="2299" kern="0" dirty="0">
                <a:solidFill>
                  <a:schemeClr val="bg1"/>
                </a:solidFill>
              </a:rPr>
              <a:t>favor the federal government </a:t>
            </a:r>
            <a:r>
              <a:rPr lang="en-US" sz="2299" b="1" kern="0" dirty="0">
                <a:solidFill>
                  <a:schemeClr val="bg1"/>
                </a:solidFill>
              </a:rPr>
              <a:t>requiring</a:t>
            </a:r>
            <a:r>
              <a:rPr lang="en-US" sz="2299" kern="0" dirty="0">
                <a:solidFill>
                  <a:schemeClr val="bg1"/>
                </a:solidFill>
              </a:rPr>
              <a:t> Rx drug ads to include the list price of the drug</a:t>
            </a:r>
            <a:endParaRPr lang="en-US" sz="2299" b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613" y="271439"/>
            <a:ext cx="11277600" cy="107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Nine in Ten Americans </a:t>
            </a:r>
            <a:r>
              <a:rPr lang="en-US" sz="3199" b="1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en-US" sz="31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Drug Price </a:t>
            </a:r>
            <a:r>
              <a:rPr lang="en-US" sz="3199" b="1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en-US" sz="31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Advertisements </a:t>
            </a:r>
          </a:p>
        </p:txBody>
      </p:sp>
    </p:spTree>
    <p:extLst>
      <p:ext uri="{BB962C8B-B14F-4D97-AF65-F5344CB8AC3E}">
        <p14:creationId xmlns:p14="http://schemas.microsoft.com/office/powerpoint/2010/main" val="36195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023" y="249289"/>
            <a:ext cx="11263190" cy="914162"/>
          </a:xfrm>
        </p:spPr>
        <p:txBody>
          <a:bodyPr/>
          <a:lstStyle/>
          <a:p>
            <a:r>
              <a:rPr lang="en-US" sz="3199" dirty="0"/>
              <a:t>Among the </a:t>
            </a:r>
            <a:r>
              <a:rPr lang="en-US" sz="3199" b="1" dirty="0">
                <a:solidFill>
                  <a:schemeClr val="accent4"/>
                </a:solidFill>
              </a:rPr>
              <a:t>14%</a:t>
            </a:r>
            <a:r>
              <a:rPr lang="en-US" sz="3199" dirty="0">
                <a:solidFill>
                  <a:schemeClr val="accent5"/>
                </a:solidFill>
              </a:rPr>
              <a:t> </a:t>
            </a:r>
            <a:r>
              <a:rPr lang="en-US" sz="3199" dirty="0"/>
              <a:t>of the public </a:t>
            </a:r>
            <a:r>
              <a:rPr lang="en-US" sz="3199" b="1" dirty="0">
                <a:solidFill>
                  <a:schemeClr val="accent4"/>
                </a:solidFill>
              </a:rPr>
              <a:t>who have talked to their doctor</a:t>
            </a:r>
            <a:r>
              <a:rPr lang="en-US" sz="3199" dirty="0">
                <a:solidFill>
                  <a:schemeClr val="accent5"/>
                </a:solidFill>
              </a:rPr>
              <a:t> </a:t>
            </a:r>
            <a:r>
              <a:rPr lang="en-US" sz="3199" dirty="0"/>
              <a:t>after seeing/hearing an Rx drug ad…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0023" y="6019290"/>
            <a:ext cx="8212221" cy="54849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SOURCE: KFF Health Tracking Poll (conducted June 11-20, 2018)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7982" y="1334868"/>
            <a:ext cx="8324898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say their doctor did each of the following: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18449" y="1947064"/>
            <a:ext cx="313139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Gave them the Rx drug they asked about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60143" y="2726547"/>
            <a:ext cx="3189704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a different Rx drug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8449" y="3561547"/>
            <a:ext cx="3047204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changes in behavior/lifestyle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18449" y="4485015"/>
            <a:ext cx="2894846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Discussed the cost of the Rx drug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18449" y="5408484"/>
            <a:ext cx="3047204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an over-the-counter drug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76215" y="1928710"/>
            <a:ext cx="99758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9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63750" y="2696255"/>
            <a:ext cx="1022517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9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36981" y="3617762"/>
            <a:ext cx="102632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9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49382" y="4496043"/>
            <a:ext cx="1026322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9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63749" y="5381098"/>
            <a:ext cx="99758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9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</a:p>
        </p:txBody>
      </p:sp>
      <p:pic>
        <p:nvPicPr>
          <p:cNvPr id="2" name="Picture 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80" y="1753036"/>
            <a:ext cx="810755" cy="810755"/>
          </a:xfrm>
          <a:prstGeom prst="rect">
            <a:avLst/>
          </a:prstGeom>
        </p:spPr>
      </p:pic>
      <p:pic>
        <p:nvPicPr>
          <p:cNvPr id="102" name="Picture 10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38" y="2683338"/>
            <a:ext cx="777038" cy="777038"/>
          </a:xfrm>
          <a:prstGeom prst="rect">
            <a:avLst/>
          </a:prstGeom>
        </p:spPr>
      </p:pic>
      <p:pic>
        <p:nvPicPr>
          <p:cNvPr id="103" name="Picture 10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38" y="3567932"/>
            <a:ext cx="777038" cy="777038"/>
          </a:xfrm>
          <a:prstGeom prst="rect">
            <a:avLst/>
          </a:prstGeom>
        </p:spPr>
      </p:pic>
      <p:pic>
        <p:nvPicPr>
          <p:cNvPr id="106" name="Picture 10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15" y="4463612"/>
            <a:ext cx="731330" cy="731330"/>
          </a:xfrm>
          <a:prstGeom prst="rect">
            <a:avLst/>
          </a:prstGeom>
        </p:spPr>
      </p:pic>
      <p:pic>
        <p:nvPicPr>
          <p:cNvPr id="107" name="Picture 10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23" y="5322684"/>
            <a:ext cx="639913" cy="63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313166"/>
              </p:ext>
            </p:extLst>
          </p:nvPr>
        </p:nvGraphicFramePr>
        <p:xfrm>
          <a:off x="4828641" y="1129951"/>
          <a:ext cx="7377286" cy="525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490"/>
              </p:ext>
            </p:extLst>
          </p:nvPr>
        </p:nvGraphicFramePr>
        <p:xfrm>
          <a:off x="1136681" y="1129952"/>
          <a:ext cx="7380603" cy="525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275" y="229433"/>
            <a:ext cx="11258938" cy="914162"/>
          </a:xfrm>
        </p:spPr>
        <p:txBody>
          <a:bodyPr/>
          <a:lstStyle/>
          <a:p>
            <a:r>
              <a:rPr lang="en-US" sz="3199" b="1" dirty="0"/>
              <a:t>Large majority </a:t>
            </a:r>
            <a:r>
              <a:rPr lang="en-US" sz="3199" dirty="0"/>
              <a:t>agree importing Canadian Rx drugs would make medicines </a:t>
            </a:r>
            <a:r>
              <a:rPr lang="en-US" sz="3199" b="1" dirty="0"/>
              <a:t>more affordable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4275" y="6071474"/>
            <a:ext cx="8212221" cy="548497"/>
          </a:xfrm>
        </p:spPr>
        <p:txBody>
          <a:bodyPr/>
          <a:lstStyle/>
          <a:p>
            <a:r>
              <a:rPr lang="en-US" dirty="0"/>
              <a:t>SOURCE: KFF Health Tracking Poll (conducted April 17-23, 2017)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613" y="1562100"/>
            <a:ext cx="9370160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agree…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4136026" y="1624126"/>
            <a:ext cx="3155110" cy="9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…allowing Americans to buy prescription drugs </a:t>
            </a:r>
            <a:r>
              <a:rPr lang="en-US" sz="1799" b="1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imported from </a:t>
            </a:r>
            <a:r>
              <a:rPr lang="en-US" sz="1799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Canada…</a:t>
            </a:r>
            <a:endParaRPr lang="en-US" sz="1799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82849" y="1624126"/>
            <a:ext cx="3732828" cy="92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…allowing Americans to buy prescription drugs from </a:t>
            </a:r>
            <a:r>
              <a:rPr lang="en-US" sz="1799" b="1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pharmacies </a:t>
            </a:r>
            <a:r>
              <a:rPr lang="en-US" sz="1799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in Canada…</a:t>
            </a:r>
            <a:endParaRPr lang="en-US" sz="1799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1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522" y="229433"/>
            <a:ext cx="10741402" cy="914162"/>
          </a:xfrm>
        </p:spPr>
        <p:txBody>
          <a:bodyPr/>
          <a:lstStyle/>
          <a:p>
            <a:r>
              <a:rPr lang="en-US" sz="3199" dirty="0"/>
              <a:t>What would do a </a:t>
            </a:r>
            <a:r>
              <a:rPr lang="en-US" sz="3199" b="1" dirty="0">
                <a:solidFill>
                  <a:schemeClr val="accent1"/>
                </a:solidFill>
              </a:rPr>
              <a:t>better</a:t>
            </a:r>
            <a:r>
              <a:rPr lang="en-US" sz="3199" dirty="0"/>
              <a:t> job keeping prescription drug prices down?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66522" y="6181222"/>
            <a:ext cx="8212221" cy="548497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SOURCE: KFF Health Tracking Poll (conducted February 14-24, 2019)</a:t>
            </a: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880478"/>
              </p:ext>
            </p:extLst>
          </p:nvPr>
        </p:nvGraphicFramePr>
        <p:xfrm>
          <a:off x="771247" y="2124473"/>
          <a:ext cx="10208141" cy="406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4"/>
          <p:cNvSpPr txBox="1"/>
          <p:nvPr/>
        </p:nvSpPr>
        <p:spPr>
          <a:xfrm>
            <a:off x="1152147" y="1333553"/>
            <a:ext cx="9979601" cy="95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public has a slight preference</a:t>
            </a:r>
          </a:p>
          <a:p>
            <a:pPr algn="ctr"/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7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competition </a:t>
            </a:r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en-US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regulation… 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1152147" y="3184485"/>
            <a:ext cx="4574241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…but views vary by party</a:t>
            </a:r>
          </a:p>
        </p:txBody>
      </p:sp>
    </p:spTree>
    <p:extLst>
      <p:ext uri="{BB962C8B-B14F-4D97-AF65-F5344CB8AC3E}">
        <p14:creationId xmlns:p14="http://schemas.microsoft.com/office/powerpoint/2010/main" val="38718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342" y="229433"/>
            <a:ext cx="10741402" cy="914162"/>
          </a:xfrm>
        </p:spPr>
        <p:txBody>
          <a:bodyPr/>
          <a:lstStyle/>
          <a:p>
            <a:r>
              <a:rPr lang="en-US" sz="3199" b="1" dirty="0">
                <a:solidFill>
                  <a:schemeClr val="accent4"/>
                </a:solidFill>
              </a:rPr>
              <a:t>63%</a:t>
            </a:r>
            <a:r>
              <a:rPr lang="en-US" sz="3199" b="1" dirty="0">
                <a:solidFill>
                  <a:schemeClr val="accent5"/>
                </a:solidFill>
              </a:rPr>
              <a:t> </a:t>
            </a:r>
            <a:r>
              <a:rPr lang="en-US" sz="3199" dirty="0"/>
              <a:t>of Americans think there is </a:t>
            </a:r>
            <a:r>
              <a:rPr lang="en-US" sz="3199" b="1" dirty="0">
                <a:solidFill>
                  <a:schemeClr val="accent4"/>
                </a:solidFill>
              </a:rPr>
              <a:t>not as much regulation as there should be </a:t>
            </a:r>
            <a:r>
              <a:rPr lang="en-US" sz="3199" dirty="0"/>
              <a:t>when it comes to limiting the </a:t>
            </a:r>
            <a:r>
              <a:rPr lang="en-US" sz="3199" b="1" dirty="0">
                <a:solidFill>
                  <a:schemeClr val="accent4"/>
                </a:solidFill>
              </a:rPr>
              <a:t>price of prescription drugs</a:t>
            </a:r>
            <a:r>
              <a:rPr lang="en-US" sz="3199" dirty="0"/>
              <a:t>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6091" y="6059889"/>
            <a:ext cx="8212221" cy="548497"/>
          </a:xfrm>
        </p:spPr>
        <p:txBody>
          <a:bodyPr/>
          <a:lstStyle/>
          <a:p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KFF Health Tracking Poll (conducted February 14-24, 2019)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4100375" y="-1017726"/>
            <a:ext cx="3991246" cy="10058403"/>
          </a:xfrm>
          <a:prstGeom prst="rect">
            <a:avLst/>
          </a:prstGeom>
          <a:solidFill>
            <a:srgbClr val="0E3B5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5653" y="2430439"/>
            <a:ext cx="5035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b="1" kern="0" dirty="0">
                <a:solidFill>
                  <a:srgbClr val="FFFFFF"/>
                </a:solidFill>
                <a:cs typeface="Arial" panose="020B0604020202020204" pitchFamily="34" charset="0"/>
              </a:rPr>
              <a:t>That’s</a:t>
            </a:r>
            <a:r>
              <a:rPr lang="en-US" sz="3200" b="1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3200" b="1" kern="0" dirty="0">
                <a:solidFill>
                  <a:srgbClr val="43B4FF"/>
                </a:solidFill>
                <a:cs typeface="Arial" panose="020B0604020202020204" pitchFamily="34" charset="0"/>
              </a:rPr>
              <a:t>72% </a:t>
            </a:r>
            <a:r>
              <a:rPr lang="en-US" sz="3200" b="1" kern="0" dirty="0">
                <a:solidFill>
                  <a:srgbClr val="FFFFFF"/>
                </a:solidFill>
                <a:cs typeface="Arial" panose="020B0604020202020204" pitchFamily="34" charset="0"/>
              </a:rPr>
              <a:t>of Democrats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5959" y="4401248"/>
            <a:ext cx="388924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en-US" dirty="0" err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2357" y="4972296"/>
            <a:ext cx="490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kern="0" dirty="0">
                <a:solidFill>
                  <a:srgbClr val="FFFFFF"/>
                </a:solidFill>
                <a:cs typeface="Arial" panose="020B0604020202020204" pitchFamily="34" charset="0"/>
              </a:rPr>
              <a:t>and</a:t>
            </a:r>
            <a:r>
              <a:rPr lang="en-US" sz="3200" b="1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3200" b="1" kern="0" dirty="0">
                <a:solidFill>
                  <a:srgbClr val="43B4FF"/>
                </a:solidFill>
                <a:cs typeface="Arial" panose="020B0604020202020204" pitchFamily="34" charset="0"/>
              </a:rPr>
              <a:t>53% </a:t>
            </a:r>
            <a:r>
              <a:rPr lang="en-US" sz="3200" b="1" kern="0" dirty="0">
                <a:solidFill>
                  <a:srgbClr val="FFFFFF"/>
                </a:solidFill>
                <a:cs typeface="Arial" panose="020B0604020202020204" pitchFamily="34" charset="0"/>
              </a:rPr>
              <a:t>of Republicans</a:t>
            </a:r>
          </a:p>
          <a:p>
            <a:pPr algn="ctr" defTabSz="914400"/>
            <a:endParaRPr lang="en-US" sz="1600" dirty="0" err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60915" y="3628362"/>
            <a:ext cx="4330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200" b="1" kern="0" dirty="0">
                <a:solidFill>
                  <a:srgbClr val="43B4FF"/>
                </a:solidFill>
                <a:cs typeface="Arial" panose="020B0604020202020204" pitchFamily="34" charset="0"/>
              </a:rPr>
              <a:t>62% </a:t>
            </a:r>
            <a:r>
              <a:rPr lang="en-US" sz="3200" b="1" kern="0" dirty="0">
                <a:solidFill>
                  <a:srgbClr val="FFFFFF"/>
                </a:solidFill>
                <a:cs typeface="Arial" panose="020B0604020202020204" pitchFamily="34" charset="0"/>
              </a:rPr>
              <a:t>of independents</a:t>
            </a:r>
          </a:p>
        </p:txBody>
      </p:sp>
      <p:graphicFrame>
        <p:nvGraphicFramePr>
          <p:cNvPr id="2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57628"/>
              </p:ext>
            </p:extLst>
          </p:nvPr>
        </p:nvGraphicFramePr>
        <p:xfrm>
          <a:off x="6591956" y="2147029"/>
          <a:ext cx="4134691" cy="135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456851"/>
              </p:ext>
            </p:extLst>
          </p:nvPr>
        </p:nvGraphicFramePr>
        <p:xfrm>
          <a:off x="6388141" y="3347594"/>
          <a:ext cx="4133088" cy="135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291987"/>
              </p:ext>
            </p:extLst>
          </p:nvPr>
        </p:nvGraphicFramePr>
        <p:xfrm>
          <a:off x="6396162" y="4574035"/>
          <a:ext cx="4133088" cy="135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74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/>
          <p:cNvSpPr/>
          <p:nvPr/>
        </p:nvSpPr>
        <p:spPr>
          <a:xfrm rot="18000000">
            <a:off x="4412398" y="1151668"/>
            <a:ext cx="7606899" cy="3674148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4080" y="5990164"/>
            <a:ext cx="9501260" cy="548497"/>
          </a:xfrm>
        </p:spPr>
        <p:txBody>
          <a:bodyPr/>
          <a:lstStyle/>
          <a:p>
            <a:r>
              <a:rPr lang="en-US" dirty="0"/>
              <a:t>SOURCE: KFF Health Tracking Poll (conducted </a:t>
            </a:r>
            <a:r>
              <a:rPr lang="en-US" dirty="0" smtClean="0"/>
              <a:t>October 3-8, </a:t>
            </a:r>
            <a:r>
              <a:rPr lang="en-US" dirty="0"/>
              <a:t>2019)</a:t>
            </a:r>
          </a:p>
        </p:txBody>
      </p:sp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484521"/>
              </p:ext>
            </p:extLst>
          </p:nvPr>
        </p:nvGraphicFramePr>
        <p:xfrm>
          <a:off x="1749610" y="70532"/>
          <a:ext cx="10371786" cy="516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71901" y="2674785"/>
            <a:ext cx="1835824" cy="92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98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58%</a:t>
            </a:r>
            <a:endParaRPr 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380902" y="2663780"/>
            <a:ext cx="4799349" cy="1868194"/>
          </a:xfrm>
        </p:spPr>
        <p:txBody>
          <a:bodyPr anchor="ctr"/>
          <a:lstStyle/>
          <a:p>
            <a:pPr algn="r"/>
            <a:r>
              <a:rPr lang="en-US" sz="4399" b="1" dirty="0">
                <a:solidFill>
                  <a:schemeClr val="accent1"/>
                </a:solidFill>
              </a:rPr>
              <a:t>About 6 in 10</a:t>
            </a:r>
            <a:r>
              <a:rPr lang="en-US" sz="3999" dirty="0">
                <a:solidFill>
                  <a:schemeClr val="accent1"/>
                </a:solidFill>
              </a:rPr>
              <a:t> </a:t>
            </a:r>
            <a:r>
              <a:rPr lang="en-US" sz="3999" dirty="0"/>
              <a:t>Americans report currently taking at least one prescription medicine </a:t>
            </a:r>
            <a:br>
              <a:rPr lang="en-US" sz="3999" dirty="0"/>
            </a:br>
            <a:endParaRPr lang="en-US" sz="3999" dirty="0"/>
          </a:p>
        </p:txBody>
      </p:sp>
    </p:spTree>
    <p:extLst>
      <p:ext uri="{BB962C8B-B14F-4D97-AF65-F5344CB8AC3E}">
        <p14:creationId xmlns:p14="http://schemas.microsoft.com/office/powerpoint/2010/main" val="27033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718265"/>
              </p:ext>
            </p:extLst>
          </p:nvPr>
        </p:nvGraphicFramePr>
        <p:xfrm>
          <a:off x="789764" y="-2645682"/>
          <a:ext cx="11793134" cy="859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3351" y="6032569"/>
            <a:ext cx="9526653" cy="548497"/>
          </a:xfrm>
        </p:spPr>
        <p:txBody>
          <a:bodyPr/>
          <a:lstStyle/>
          <a:p>
            <a:r>
              <a:rPr lang="en-US" dirty="0"/>
              <a:t>SOURCE: KFF Health Tracking Poll (conducted </a:t>
            </a:r>
            <a:r>
              <a:rPr lang="en-US" dirty="0" smtClean="0"/>
              <a:t>October 3-8, </a:t>
            </a:r>
            <a:r>
              <a:rPr lang="en-US" dirty="0"/>
              <a:t>2019)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2589" y="853338"/>
            <a:ext cx="10886734" cy="160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99" b="1" kern="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in 4</a:t>
            </a:r>
            <a:r>
              <a:rPr lang="en-US" sz="3599" b="1" kern="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599" b="1" kern="0" dirty="0">
                <a:solidFill>
                  <a:srgbClr val="323A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Americans say they take </a:t>
            </a:r>
            <a:r>
              <a:rPr lang="en-US" sz="4399" b="1" kern="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four or more </a:t>
            </a:r>
            <a:r>
              <a:rPr lang="en-US" sz="3599" b="1" kern="0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prescription drugs</a:t>
            </a:r>
            <a:endParaRPr lang="en-US" sz="3599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56" y="5325918"/>
            <a:ext cx="575922" cy="562518"/>
          </a:xfrm>
          <a:prstGeom prst="rect">
            <a:avLst/>
          </a:prstGeom>
        </p:spPr>
      </p:pic>
      <p:pic>
        <p:nvPicPr>
          <p:cNvPr id="13" name="Picture 12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4" y="5331447"/>
            <a:ext cx="575922" cy="562518"/>
          </a:xfrm>
          <a:prstGeom prst="rect">
            <a:avLst/>
          </a:prstGeom>
        </p:spPr>
      </p:pic>
      <p:pic>
        <p:nvPicPr>
          <p:cNvPr id="14" name="Picture 13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7" y="5330568"/>
            <a:ext cx="575922" cy="562518"/>
          </a:xfrm>
          <a:prstGeom prst="rect">
            <a:avLst/>
          </a:prstGeom>
        </p:spPr>
      </p:pic>
      <p:pic>
        <p:nvPicPr>
          <p:cNvPr id="17" name="Picture 16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77" y="5336098"/>
            <a:ext cx="575922" cy="562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1227" y="5416286"/>
            <a:ext cx="575922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20" name="Picture 19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78" y="5331446"/>
            <a:ext cx="570926" cy="557639"/>
          </a:xfrm>
          <a:prstGeom prst="rect">
            <a:avLst/>
          </a:prstGeom>
        </p:spPr>
      </p:pic>
      <p:pic>
        <p:nvPicPr>
          <p:cNvPr id="21" name="Picture 20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47" y="5334177"/>
            <a:ext cx="570926" cy="557639"/>
          </a:xfrm>
          <a:prstGeom prst="rect">
            <a:avLst/>
          </a:prstGeom>
        </p:spPr>
      </p:pic>
      <p:pic>
        <p:nvPicPr>
          <p:cNvPr id="22" name="Picture 21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74" y="5334177"/>
            <a:ext cx="570926" cy="557639"/>
          </a:xfrm>
          <a:prstGeom prst="rect">
            <a:avLst/>
          </a:prstGeom>
        </p:spPr>
      </p:pic>
      <p:pic>
        <p:nvPicPr>
          <p:cNvPr id="23" name="Picture 22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36" y="5336776"/>
            <a:ext cx="570926" cy="557639"/>
          </a:xfrm>
          <a:prstGeom prst="rect">
            <a:avLst/>
          </a:prstGeom>
        </p:spPr>
      </p:pic>
      <p:pic>
        <p:nvPicPr>
          <p:cNvPr id="24" name="Picture 23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31" y="5325918"/>
            <a:ext cx="570926" cy="557639"/>
          </a:xfrm>
          <a:prstGeom prst="rect">
            <a:avLst/>
          </a:prstGeom>
        </p:spPr>
      </p:pic>
      <p:pic>
        <p:nvPicPr>
          <p:cNvPr id="25" name="Picture 24" descr="&lt;strong&gt;Pill&lt;/strong&gt; icon | Game-icons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13" y="5334177"/>
            <a:ext cx="573588" cy="56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6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/>
          <p:cNvSpPr/>
          <p:nvPr/>
        </p:nvSpPr>
        <p:spPr>
          <a:xfrm rot="18000000">
            <a:off x="-1614127" y="569153"/>
            <a:ext cx="15623131" cy="5453921"/>
          </a:xfrm>
          <a:prstGeom prst="parallelogram">
            <a:avLst>
              <a:gd name="adj" fmla="val 1052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9894790"/>
              </p:ext>
            </p:extLst>
          </p:nvPr>
        </p:nvGraphicFramePr>
        <p:xfrm>
          <a:off x="1980684" y="865233"/>
          <a:ext cx="3961368" cy="320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98236838"/>
              </p:ext>
            </p:extLst>
          </p:nvPr>
        </p:nvGraphicFramePr>
        <p:xfrm>
          <a:off x="1980684" y="3450073"/>
          <a:ext cx="3961368" cy="320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56647" y="1823331"/>
            <a:ext cx="1835824" cy="70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9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79%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6647" y="4702466"/>
            <a:ext cx="1835824" cy="76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99" b="1" kern="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74</a:t>
            </a:r>
            <a:r>
              <a:rPr lang="en-US" sz="4399" b="1" kern="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%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4993" y="1922137"/>
            <a:ext cx="5254250" cy="892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 </a:t>
            </a:r>
            <a:r>
              <a:rPr lang="en-US" sz="23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 of prescription drugs is </a:t>
            </a:r>
            <a:r>
              <a:rPr lang="en-US" sz="2399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unreasonable…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2053" y="3286795"/>
            <a:ext cx="4723170" cy="83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…but among those currently taking prescription drugs…</a:t>
            </a:r>
            <a:endParaRPr lang="en-US" sz="2399" b="1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8673" y="4820619"/>
            <a:ext cx="5254250" cy="52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 </a:t>
            </a:r>
            <a:r>
              <a:rPr lang="en-US" sz="23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affording them 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399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en-US" sz="2399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99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448" y="6057900"/>
            <a:ext cx="8212221" cy="548497"/>
          </a:xfrm>
        </p:spPr>
        <p:txBody>
          <a:bodyPr/>
          <a:lstStyle/>
          <a:p>
            <a:r>
              <a:rPr lang="en-US" dirty="0"/>
              <a:t>SOURCE: KFF Health Tracking </a:t>
            </a:r>
            <a:r>
              <a:rPr lang="en-US" dirty="0" smtClean="0"/>
              <a:t>Polls (February </a:t>
            </a:r>
            <a:r>
              <a:rPr lang="en-US" dirty="0"/>
              <a:t>14-24, 2019)</a:t>
            </a:r>
          </a:p>
        </p:txBody>
      </p:sp>
    </p:spTree>
    <p:extLst>
      <p:ext uri="{BB962C8B-B14F-4D97-AF65-F5344CB8AC3E}">
        <p14:creationId xmlns:p14="http://schemas.microsoft.com/office/powerpoint/2010/main" val="33015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210442"/>
              </p:ext>
            </p:extLst>
          </p:nvPr>
        </p:nvGraphicFramePr>
        <p:xfrm>
          <a:off x="6088096" y="2858542"/>
          <a:ext cx="7048133" cy="380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151255"/>
              </p:ext>
            </p:extLst>
          </p:nvPr>
        </p:nvGraphicFramePr>
        <p:xfrm>
          <a:off x="2223136" y="1052770"/>
          <a:ext cx="8984512" cy="370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5613" y="6095078"/>
            <a:ext cx="8212221" cy="548497"/>
          </a:xfrm>
        </p:spPr>
        <p:txBody>
          <a:bodyPr/>
          <a:lstStyle/>
          <a:p>
            <a:r>
              <a:rPr lang="en-US" dirty="0"/>
              <a:t>SOURCE: KFF Health Tracking </a:t>
            </a:r>
            <a:r>
              <a:rPr lang="en-US" dirty="0" smtClean="0"/>
              <a:t>Poll </a:t>
            </a:r>
            <a:r>
              <a:rPr lang="en-US" dirty="0"/>
              <a:t>(February 14-24, 2019)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81063" y="559931"/>
            <a:ext cx="11252149" cy="914162"/>
          </a:xfrm>
        </p:spPr>
        <p:txBody>
          <a:bodyPr/>
          <a:lstStyle/>
          <a:p>
            <a:r>
              <a:rPr lang="en-US" sz="3599" dirty="0"/>
              <a:t>For many, </a:t>
            </a:r>
            <a:r>
              <a:rPr lang="en-US" sz="3599" b="1" dirty="0">
                <a:solidFill>
                  <a:schemeClr val="accent1"/>
                </a:solidFill>
              </a:rPr>
              <a:t>more</a:t>
            </a:r>
            <a:r>
              <a:rPr lang="en-US" sz="3599" dirty="0"/>
              <a:t> prescriptions mean </a:t>
            </a:r>
            <a:r>
              <a:rPr lang="en-US" sz="3599" b="1" dirty="0">
                <a:solidFill>
                  <a:schemeClr val="accent1"/>
                </a:solidFill>
              </a:rPr>
              <a:t>more</a:t>
            </a:r>
            <a:r>
              <a:rPr lang="en-US" sz="3599" b="1" dirty="0">
                <a:solidFill>
                  <a:schemeClr val="accent4"/>
                </a:solidFill>
              </a:rPr>
              <a:t> </a:t>
            </a:r>
            <a:r>
              <a:rPr lang="en-US" sz="3599" dirty="0"/>
              <a:t>problems with cost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1926" y="4429985"/>
            <a:ext cx="2598947" cy="98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latin typeface="Arial" panose="020B0604020202020204" pitchFamily="34" charset="0"/>
                <a:cs typeface="Arial" panose="020B0604020202020204" pitchFamily="34" charset="0"/>
              </a:rPr>
              <a:t>Among those taking </a:t>
            </a:r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</a:rPr>
              <a:t>4 or more</a:t>
            </a:r>
            <a:r>
              <a:rPr lang="en-US" sz="1999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dirty="0">
                <a:latin typeface="Arial" panose="020B0604020202020204" pitchFamily="34" charset="0"/>
                <a:cs typeface="Arial" panose="020B0604020202020204" pitchFamily="34" charset="0"/>
              </a:rPr>
              <a:t>prescription drugs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1825" y="2547353"/>
            <a:ext cx="2483801" cy="67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latin typeface="Arial" panose="020B0604020202020204" pitchFamily="34" charset="0"/>
                <a:cs typeface="Arial" panose="020B0604020202020204" pitchFamily="34" charset="0"/>
              </a:rPr>
              <a:t>Among those taking </a:t>
            </a:r>
            <a:r>
              <a:rPr lang="en-US" sz="1999" b="1" dirty="0"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  <a:r>
              <a:rPr lang="en-US" sz="1999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dirty="0">
                <a:latin typeface="Arial" panose="020B0604020202020204" pitchFamily="34" charset="0"/>
                <a:cs typeface="Arial" panose="020B0604020202020204" pitchFamily="34" charset="0"/>
              </a:rPr>
              <a:t>prescription drugs</a:t>
            </a:r>
          </a:p>
        </p:txBody>
      </p:sp>
      <p:pic>
        <p:nvPicPr>
          <p:cNvPr id="13" name="Picture 12" descr="&lt;strong&gt;Pill&lt;/strong&gt;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42" y="5448442"/>
            <a:ext cx="570926" cy="557639"/>
          </a:xfrm>
          <a:prstGeom prst="rect">
            <a:avLst/>
          </a:prstGeom>
        </p:spPr>
      </p:pic>
      <p:pic>
        <p:nvPicPr>
          <p:cNvPr id="14" name="Picture 13" descr="&lt;strong&gt;Pill&lt;/strong&gt;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32" y="5453971"/>
            <a:ext cx="570926" cy="557639"/>
          </a:xfrm>
          <a:prstGeom prst="rect">
            <a:avLst/>
          </a:prstGeom>
        </p:spPr>
      </p:pic>
      <p:pic>
        <p:nvPicPr>
          <p:cNvPr id="15" name="Picture 14" descr="&lt;strong&gt;Pill&lt;/strong&gt;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22" y="5453093"/>
            <a:ext cx="570926" cy="557639"/>
          </a:xfrm>
          <a:prstGeom prst="rect">
            <a:avLst/>
          </a:prstGeom>
        </p:spPr>
      </p:pic>
      <p:pic>
        <p:nvPicPr>
          <p:cNvPr id="16" name="Picture 15" descr="&lt;strong&gt;Pill&lt;/strong&gt;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37" y="5458622"/>
            <a:ext cx="570926" cy="5576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44402" y="5537439"/>
            <a:ext cx="304721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23" name="Picture 22" descr="&lt;strong&gt;Pill&lt;/strong&gt;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79" y="3253140"/>
            <a:ext cx="570926" cy="557639"/>
          </a:xfrm>
          <a:prstGeom prst="rect">
            <a:avLst/>
          </a:prstGeom>
        </p:spPr>
      </p:pic>
      <p:pic>
        <p:nvPicPr>
          <p:cNvPr id="26" name="Picture 25" descr="&lt;strong&gt;Pill&lt;/strong&gt;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27" y="3258113"/>
            <a:ext cx="570926" cy="557639"/>
          </a:xfrm>
          <a:prstGeom prst="rect">
            <a:avLst/>
          </a:prstGeom>
        </p:spPr>
      </p:pic>
      <p:pic>
        <p:nvPicPr>
          <p:cNvPr id="27" name="Picture 26" descr="&lt;strong&gt;Pill&lt;/strong&gt;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17" y="3257235"/>
            <a:ext cx="570926" cy="557639"/>
          </a:xfrm>
          <a:prstGeom prst="rect">
            <a:avLst/>
          </a:prstGeom>
        </p:spPr>
      </p:pic>
      <p:pic>
        <p:nvPicPr>
          <p:cNvPr id="28" name="Picture 27" descr="&lt;strong&gt;Pill&lt;/strong&gt; icon | Game-icons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31" y="3262764"/>
            <a:ext cx="570926" cy="5576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977405" y="3327243"/>
            <a:ext cx="304721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406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3750"/>
            <a:ext cx="10817582" cy="603089"/>
          </a:xfrm>
        </p:spPr>
        <p:txBody>
          <a:bodyPr/>
          <a:lstStyle/>
          <a:p>
            <a:r>
              <a:rPr lang="en-US" sz="3199" dirty="0">
                <a:solidFill>
                  <a:srgbClr val="323A45"/>
                </a:solidFill>
              </a:rPr>
              <a:t>Who Has Difficulty Affording Their Prescription Drugs?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6246" y="6097521"/>
            <a:ext cx="7132745" cy="535194"/>
          </a:xfrm>
        </p:spPr>
        <p:txBody>
          <a:bodyPr/>
          <a:lstStyle/>
          <a:p>
            <a:endParaRPr lang="en-US" sz="1200" dirty="0">
              <a:solidFill>
                <a:srgbClr val="323A45"/>
              </a:solidFill>
            </a:endParaRPr>
          </a:p>
          <a:p>
            <a:r>
              <a:rPr lang="en-US" sz="1200" dirty="0">
                <a:solidFill>
                  <a:srgbClr val="323A45"/>
                </a:solidFill>
              </a:rPr>
              <a:t>SOURCE: KFF Health Tracking Poll (conducted February 14-24, 2019) </a:t>
            </a:r>
          </a:p>
          <a:p>
            <a:endParaRPr lang="en-US" sz="1200" dirty="0">
              <a:solidFill>
                <a:srgbClr val="323A45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6246" y="905851"/>
            <a:ext cx="997683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say it is</a:t>
            </a:r>
            <a:r>
              <a:rPr lang="en-US" sz="1799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b="1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en-US" sz="1799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afford the cost of their prescription medicine:</a:t>
            </a:r>
            <a:r>
              <a:rPr lang="en-US" sz="1799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799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Chart Placeholder 4"/>
          <p:cNvGraphicFramePr>
            <a:graphicFrameLocks/>
          </p:cNvGraphicFramePr>
          <p:nvPr>
            <p:extLst/>
          </p:nvPr>
        </p:nvGraphicFramePr>
        <p:xfrm>
          <a:off x="990342" y="1235016"/>
          <a:ext cx="11198483" cy="502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088507" y="1654015"/>
            <a:ext cx="9740723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88507" y="2383737"/>
            <a:ext cx="9740723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88507" y="3075359"/>
            <a:ext cx="9740723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88507" y="4147900"/>
            <a:ext cx="9740723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88507" y="5192354"/>
            <a:ext cx="9740723" cy="0"/>
          </a:xfrm>
          <a:prstGeom prst="line">
            <a:avLst/>
          </a:prstGeom>
          <a:ln w="12700" cmpd="sng">
            <a:solidFill>
              <a:srgbClr val="323A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7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46" y="130270"/>
            <a:ext cx="11266967" cy="843993"/>
          </a:xfrm>
        </p:spPr>
        <p:txBody>
          <a:bodyPr/>
          <a:lstStyle/>
          <a:p>
            <a:r>
              <a:rPr lang="en-US" sz="3199" dirty="0"/>
              <a:t>Three In Ten Say They Haven’t Taken Their Medicine As Prescribed Due To Costs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4442467" y="1672937"/>
          <a:ext cx="2268531" cy="201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ight Arrow 6"/>
          <p:cNvSpPr/>
          <p:nvPr/>
        </p:nvSpPr>
        <p:spPr>
          <a:xfrm>
            <a:off x="6765737" y="3463834"/>
            <a:ext cx="962706" cy="688535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7"/>
          </a:p>
        </p:txBody>
      </p:sp>
      <p:sp>
        <p:nvSpPr>
          <p:cNvPr id="10" name="TextBox 9"/>
          <p:cNvSpPr txBox="1"/>
          <p:nvPr/>
        </p:nvSpPr>
        <p:spPr>
          <a:xfrm>
            <a:off x="1532863" y="3587186"/>
            <a:ext cx="2397393" cy="92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>
                <a:solidFill>
                  <a:srgbClr val="323A45"/>
                </a:solidFill>
              </a:rPr>
              <a:t>Not filled a prescription for a medicine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1146" y="3587186"/>
            <a:ext cx="1839700" cy="92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>
                <a:solidFill>
                  <a:srgbClr val="323A45"/>
                </a:solidFill>
              </a:rPr>
              <a:t>Cut pills in half or skipped doses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1683" y="5521109"/>
            <a:ext cx="2649495" cy="645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99" dirty="0">
                <a:solidFill>
                  <a:srgbClr val="323A45"/>
                </a:solidFill>
              </a:rPr>
              <a:t>Taken over-the-counter drug instead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86368" y="1803098"/>
            <a:ext cx="3238076" cy="88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27" b="1" dirty="0">
                <a:solidFill>
                  <a:srgbClr val="323A45"/>
                </a:solidFill>
              </a:rPr>
              <a:t>Percent who did not take prescription medicine as directed because of the cost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70530" y="6318573"/>
            <a:ext cx="6884594" cy="51507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None/>
              <a:defRPr sz="1200" kern="1200">
                <a:solidFill>
                  <a:srgbClr val="393D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Char char="–"/>
              <a:defRPr sz="1800" kern="1200">
                <a:solidFill>
                  <a:srgbClr val="5556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Char char="•"/>
              <a:defRPr sz="1800" kern="1200">
                <a:solidFill>
                  <a:srgbClr val="5556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Char char="–"/>
              <a:defRPr sz="1800" kern="1200">
                <a:solidFill>
                  <a:srgbClr val="5556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6C4"/>
              </a:buClr>
              <a:buFont typeface="Arial"/>
              <a:buChar char="»"/>
              <a:defRPr sz="1800" kern="1200">
                <a:solidFill>
                  <a:srgbClr val="5556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23A45"/>
                </a:solidFill>
              </a:rPr>
              <a:t>SOURCE: KFF Health Tracking Poll (conducted February 14-24, 2019) </a:t>
            </a:r>
          </a:p>
          <a:p>
            <a:endParaRPr lang="en-US" dirty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  <a:p>
            <a:endParaRPr lang="en-US" dirty="0">
              <a:solidFill>
                <a:srgbClr val="323A4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246" y="1241843"/>
            <a:ext cx="11026075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say they have done the following in the past 12 months because of the cost:</a:t>
            </a:r>
            <a:endParaRPr lang="en-US" sz="1799" u="sng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99" dirty="0">
              <a:solidFill>
                <a:srgbClr val="323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606156000"/>
              </p:ext>
            </p:extLst>
          </p:nvPr>
        </p:nvGraphicFramePr>
        <p:xfrm>
          <a:off x="1416319" y="1475060"/>
          <a:ext cx="2441614" cy="241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71189" y="2367728"/>
            <a:ext cx="1148840" cy="52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296228236"/>
              </p:ext>
            </p:extLst>
          </p:nvPr>
        </p:nvGraphicFramePr>
        <p:xfrm>
          <a:off x="3094203" y="3531178"/>
          <a:ext cx="2441614" cy="241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934093" y="4444921"/>
            <a:ext cx="1148840" cy="52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137513446"/>
              </p:ext>
            </p:extLst>
          </p:nvPr>
        </p:nvGraphicFramePr>
        <p:xfrm>
          <a:off x="4478864" y="1473844"/>
          <a:ext cx="2441614" cy="241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316024" y="2364982"/>
            <a:ext cx="1148840" cy="52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646640835"/>
              </p:ext>
            </p:extLst>
          </p:nvPr>
        </p:nvGraphicFramePr>
        <p:xfrm>
          <a:off x="7475716" y="2788267"/>
          <a:ext cx="2840341" cy="277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531573" y="3844899"/>
            <a:ext cx="1336451" cy="52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29%</a:t>
            </a:r>
          </a:p>
        </p:txBody>
      </p:sp>
    </p:spTree>
    <p:extLst>
      <p:ext uri="{BB962C8B-B14F-4D97-AF65-F5344CB8AC3E}">
        <p14:creationId xmlns:p14="http://schemas.microsoft.com/office/powerpoint/2010/main" val="82386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16200000">
            <a:off x="5968119" y="-2595245"/>
            <a:ext cx="862033" cy="97510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aphicFrame>
        <p:nvGraphicFramePr>
          <p:cNvPr id="16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080641"/>
              </p:ext>
            </p:extLst>
          </p:nvPr>
        </p:nvGraphicFramePr>
        <p:xfrm>
          <a:off x="1066522" y="1849269"/>
          <a:ext cx="10741401" cy="4346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246" y="208720"/>
            <a:ext cx="11277600" cy="914162"/>
          </a:xfrm>
        </p:spPr>
        <p:txBody>
          <a:bodyPr/>
          <a:lstStyle/>
          <a:p>
            <a:r>
              <a:rPr lang="en-US" sz="3199" b="1" dirty="0">
                <a:solidFill>
                  <a:schemeClr val="accent3"/>
                </a:solidFill>
              </a:rPr>
              <a:t>Pharmaceutical Companies </a:t>
            </a:r>
            <a:r>
              <a:rPr lang="en-US" sz="3199" dirty="0"/>
              <a:t>among top of public’s list of having too much influence in D.C.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6246" y="6057900"/>
            <a:ext cx="8212221" cy="548497"/>
          </a:xfrm>
        </p:spPr>
        <p:txBody>
          <a:bodyPr/>
          <a:lstStyle/>
          <a:p>
            <a:r>
              <a:rPr lang="en-US" dirty="0"/>
              <a:t>SOURCE: KFF Health Tracking Poll (conducted March 8-13, 2018)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6246" y="1297814"/>
            <a:ext cx="9265795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who say that each of the following have </a:t>
            </a:r>
            <a:r>
              <a:rPr lang="en-US" sz="1799" b="1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influence </a:t>
            </a:r>
            <a:r>
              <a:rPr lang="en-US" sz="1799" dirty="0">
                <a:solidFill>
                  <a:srgbClr val="323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Washington:</a:t>
            </a:r>
          </a:p>
        </p:txBody>
      </p:sp>
    </p:spTree>
    <p:extLst>
      <p:ext uri="{BB962C8B-B14F-4D97-AF65-F5344CB8AC3E}">
        <p14:creationId xmlns:p14="http://schemas.microsoft.com/office/powerpoint/2010/main" val="1242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6246" y="6004735"/>
            <a:ext cx="8212221" cy="548497"/>
          </a:xfrm>
        </p:spPr>
        <p:txBody>
          <a:bodyPr/>
          <a:lstStyle/>
          <a:p>
            <a:r>
              <a:rPr lang="en-US" dirty="0"/>
              <a:t>SOURCE: KFF Health Tracking Poll (conducted February 14-24, 2019)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5561151" y="1847257"/>
            <a:ext cx="4803762" cy="1764193"/>
          </a:xfrm>
        </p:spPr>
        <p:txBody>
          <a:bodyPr anchor="ctr"/>
          <a:lstStyle/>
          <a:p>
            <a:r>
              <a:rPr lang="en-US" sz="3199" dirty="0"/>
              <a:t/>
            </a:r>
            <a:br>
              <a:rPr lang="en-US" sz="3199" dirty="0"/>
            </a:br>
            <a:r>
              <a:rPr lang="en-US" sz="3199" dirty="0"/>
              <a:t/>
            </a:r>
            <a:br>
              <a:rPr lang="en-US" sz="3199" dirty="0"/>
            </a:br>
            <a:r>
              <a:rPr lang="en-US" sz="3199" dirty="0"/>
              <a:t/>
            </a:r>
            <a:br>
              <a:rPr lang="en-US" sz="3199" dirty="0"/>
            </a:br>
            <a:r>
              <a:rPr lang="en-US" sz="4799" b="1" dirty="0">
                <a:solidFill>
                  <a:schemeClr val="accent4"/>
                </a:solidFill>
              </a:rPr>
              <a:t>59%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of the public says that prescription drugs developed over the past 20 years have made the lives of people in the U.S. </a:t>
            </a:r>
            <a:r>
              <a:rPr lang="en-US" b="1" dirty="0">
                <a:solidFill>
                  <a:schemeClr val="accent4"/>
                </a:solidFill>
              </a:rPr>
              <a:t>better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235" name="Picture 23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97840"/>
            <a:ext cx="339435" cy="339435"/>
          </a:xfrm>
          <a:prstGeom prst="rect">
            <a:avLst/>
          </a:prstGeom>
        </p:spPr>
      </p:pic>
      <p:pic>
        <p:nvPicPr>
          <p:cNvPr id="236" name="Picture 23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2397840"/>
            <a:ext cx="339435" cy="339435"/>
          </a:xfrm>
          <a:prstGeom prst="rect">
            <a:avLst/>
          </a:prstGeom>
        </p:spPr>
      </p:pic>
      <p:pic>
        <p:nvPicPr>
          <p:cNvPr id="237" name="Picture 23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2397840"/>
            <a:ext cx="339435" cy="339435"/>
          </a:xfrm>
          <a:prstGeom prst="rect">
            <a:avLst/>
          </a:prstGeom>
        </p:spPr>
      </p:pic>
      <p:pic>
        <p:nvPicPr>
          <p:cNvPr id="238" name="Picture 23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2397840"/>
            <a:ext cx="339435" cy="339435"/>
          </a:xfrm>
          <a:prstGeom prst="rect">
            <a:avLst/>
          </a:prstGeom>
        </p:spPr>
      </p:pic>
      <p:pic>
        <p:nvPicPr>
          <p:cNvPr id="239" name="Picture 23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2397840"/>
            <a:ext cx="339435" cy="339435"/>
          </a:xfrm>
          <a:prstGeom prst="rect">
            <a:avLst/>
          </a:prstGeom>
        </p:spPr>
      </p:pic>
      <p:pic>
        <p:nvPicPr>
          <p:cNvPr id="240" name="Picture 23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2397840"/>
            <a:ext cx="339435" cy="339435"/>
          </a:xfrm>
          <a:prstGeom prst="rect">
            <a:avLst/>
          </a:prstGeom>
        </p:spPr>
      </p:pic>
      <p:pic>
        <p:nvPicPr>
          <p:cNvPr id="241" name="Picture 24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2397840"/>
            <a:ext cx="339435" cy="339435"/>
          </a:xfrm>
          <a:prstGeom prst="rect">
            <a:avLst/>
          </a:prstGeom>
        </p:spPr>
      </p:pic>
      <p:pic>
        <p:nvPicPr>
          <p:cNvPr id="242" name="Picture 24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2397840"/>
            <a:ext cx="339435" cy="339435"/>
          </a:xfrm>
          <a:prstGeom prst="rect">
            <a:avLst/>
          </a:prstGeom>
        </p:spPr>
      </p:pic>
      <p:pic>
        <p:nvPicPr>
          <p:cNvPr id="243" name="Picture 24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2397840"/>
            <a:ext cx="339435" cy="339435"/>
          </a:xfrm>
          <a:prstGeom prst="rect">
            <a:avLst/>
          </a:prstGeom>
        </p:spPr>
      </p:pic>
      <p:pic>
        <p:nvPicPr>
          <p:cNvPr id="244" name="Picture 24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2397840"/>
            <a:ext cx="339435" cy="339435"/>
          </a:xfrm>
          <a:prstGeom prst="rect">
            <a:avLst/>
          </a:prstGeom>
        </p:spPr>
      </p:pic>
      <p:pic>
        <p:nvPicPr>
          <p:cNvPr id="245" name="Picture 24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55980"/>
            <a:ext cx="339435" cy="339435"/>
          </a:xfrm>
          <a:prstGeom prst="rect">
            <a:avLst/>
          </a:prstGeom>
        </p:spPr>
      </p:pic>
      <p:pic>
        <p:nvPicPr>
          <p:cNvPr id="246" name="Picture 24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2755980"/>
            <a:ext cx="339435" cy="339435"/>
          </a:xfrm>
          <a:prstGeom prst="rect">
            <a:avLst/>
          </a:prstGeom>
        </p:spPr>
      </p:pic>
      <p:pic>
        <p:nvPicPr>
          <p:cNvPr id="247" name="Picture 24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2755980"/>
            <a:ext cx="339435" cy="339435"/>
          </a:xfrm>
          <a:prstGeom prst="rect">
            <a:avLst/>
          </a:prstGeom>
        </p:spPr>
      </p:pic>
      <p:pic>
        <p:nvPicPr>
          <p:cNvPr id="248" name="Picture 24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2755980"/>
            <a:ext cx="339435" cy="339435"/>
          </a:xfrm>
          <a:prstGeom prst="rect">
            <a:avLst/>
          </a:prstGeom>
        </p:spPr>
      </p:pic>
      <p:pic>
        <p:nvPicPr>
          <p:cNvPr id="249" name="Picture 24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2755980"/>
            <a:ext cx="339435" cy="339435"/>
          </a:xfrm>
          <a:prstGeom prst="rect">
            <a:avLst/>
          </a:prstGeom>
        </p:spPr>
      </p:pic>
      <p:pic>
        <p:nvPicPr>
          <p:cNvPr id="250" name="Picture 24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2755980"/>
            <a:ext cx="339435" cy="339435"/>
          </a:xfrm>
          <a:prstGeom prst="rect">
            <a:avLst/>
          </a:prstGeom>
        </p:spPr>
      </p:pic>
      <p:pic>
        <p:nvPicPr>
          <p:cNvPr id="251" name="Picture 25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2755980"/>
            <a:ext cx="339435" cy="339435"/>
          </a:xfrm>
          <a:prstGeom prst="rect">
            <a:avLst/>
          </a:prstGeom>
        </p:spPr>
      </p:pic>
      <p:pic>
        <p:nvPicPr>
          <p:cNvPr id="252" name="Picture 25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2755980"/>
            <a:ext cx="339435" cy="339435"/>
          </a:xfrm>
          <a:prstGeom prst="rect">
            <a:avLst/>
          </a:prstGeom>
        </p:spPr>
      </p:pic>
      <p:pic>
        <p:nvPicPr>
          <p:cNvPr id="253" name="Picture 25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2755980"/>
            <a:ext cx="339435" cy="339435"/>
          </a:xfrm>
          <a:prstGeom prst="rect">
            <a:avLst/>
          </a:prstGeom>
        </p:spPr>
      </p:pic>
      <p:pic>
        <p:nvPicPr>
          <p:cNvPr id="254" name="Picture 25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2755980"/>
            <a:ext cx="339435" cy="339435"/>
          </a:xfrm>
          <a:prstGeom prst="rect">
            <a:avLst/>
          </a:prstGeom>
        </p:spPr>
      </p:pic>
      <p:pic>
        <p:nvPicPr>
          <p:cNvPr id="255" name="Picture 25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98880"/>
            <a:ext cx="339435" cy="339435"/>
          </a:xfrm>
          <a:prstGeom prst="rect">
            <a:avLst/>
          </a:prstGeom>
        </p:spPr>
      </p:pic>
      <p:pic>
        <p:nvPicPr>
          <p:cNvPr id="256" name="Picture 25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3098880"/>
            <a:ext cx="339435" cy="339435"/>
          </a:xfrm>
          <a:prstGeom prst="rect">
            <a:avLst/>
          </a:prstGeom>
        </p:spPr>
      </p:pic>
      <p:pic>
        <p:nvPicPr>
          <p:cNvPr id="257" name="Picture 25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3098880"/>
            <a:ext cx="339435" cy="339435"/>
          </a:xfrm>
          <a:prstGeom prst="rect">
            <a:avLst/>
          </a:prstGeom>
        </p:spPr>
      </p:pic>
      <p:pic>
        <p:nvPicPr>
          <p:cNvPr id="258" name="Picture 25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3098880"/>
            <a:ext cx="339435" cy="339435"/>
          </a:xfrm>
          <a:prstGeom prst="rect">
            <a:avLst/>
          </a:prstGeom>
        </p:spPr>
      </p:pic>
      <p:pic>
        <p:nvPicPr>
          <p:cNvPr id="259" name="Picture 25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3098880"/>
            <a:ext cx="339435" cy="339435"/>
          </a:xfrm>
          <a:prstGeom prst="rect">
            <a:avLst/>
          </a:prstGeom>
        </p:spPr>
      </p:pic>
      <p:pic>
        <p:nvPicPr>
          <p:cNvPr id="260" name="Picture 25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3098880"/>
            <a:ext cx="339435" cy="339435"/>
          </a:xfrm>
          <a:prstGeom prst="rect">
            <a:avLst/>
          </a:prstGeom>
        </p:spPr>
      </p:pic>
      <p:pic>
        <p:nvPicPr>
          <p:cNvPr id="261" name="Picture 26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3098880"/>
            <a:ext cx="339435" cy="339435"/>
          </a:xfrm>
          <a:prstGeom prst="rect">
            <a:avLst/>
          </a:prstGeom>
        </p:spPr>
      </p:pic>
      <p:pic>
        <p:nvPicPr>
          <p:cNvPr id="262" name="Picture 26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41780"/>
            <a:ext cx="339435" cy="339435"/>
          </a:xfrm>
          <a:prstGeom prst="rect">
            <a:avLst/>
          </a:prstGeom>
        </p:spPr>
      </p:pic>
      <p:pic>
        <p:nvPicPr>
          <p:cNvPr id="263" name="Picture 26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3441780"/>
            <a:ext cx="339435" cy="339435"/>
          </a:xfrm>
          <a:prstGeom prst="rect">
            <a:avLst/>
          </a:prstGeom>
        </p:spPr>
      </p:pic>
      <p:pic>
        <p:nvPicPr>
          <p:cNvPr id="264" name="Picture 26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3441780"/>
            <a:ext cx="339435" cy="339435"/>
          </a:xfrm>
          <a:prstGeom prst="rect">
            <a:avLst/>
          </a:prstGeom>
        </p:spPr>
      </p:pic>
      <p:pic>
        <p:nvPicPr>
          <p:cNvPr id="265" name="Picture 26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3441780"/>
            <a:ext cx="339435" cy="339435"/>
          </a:xfrm>
          <a:prstGeom prst="rect">
            <a:avLst/>
          </a:prstGeom>
        </p:spPr>
      </p:pic>
      <p:pic>
        <p:nvPicPr>
          <p:cNvPr id="266" name="Picture 26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3441780"/>
            <a:ext cx="339435" cy="339435"/>
          </a:xfrm>
          <a:prstGeom prst="rect">
            <a:avLst/>
          </a:prstGeom>
        </p:spPr>
      </p:pic>
      <p:pic>
        <p:nvPicPr>
          <p:cNvPr id="267" name="Picture 26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3441780"/>
            <a:ext cx="339435" cy="339435"/>
          </a:xfrm>
          <a:prstGeom prst="rect">
            <a:avLst/>
          </a:prstGeom>
        </p:spPr>
      </p:pic>
      <p:pic>
        <p:nvPicPr>
          <p:cNvPr id="268" name="Picture 26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3441780"/>
            <a:ext cx="339435" cy="339435"/>
          </a:xfrm>
          <a:prstGeom prst="rect">
            <a:avLst/>
          </a:prstGeom>
        </p:spPr>
      </p:pic>
      <p:pic>
        <p:nvPicPr>
          <p:cNvPr id="269" name="Picture 26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3441780"/>
            <a:ext cx="339435" cy="339435"/>
          </a:xfrm>
          <a:prstGeom prst="rect">
            <a:avLst/>
          </a:prstGeom>
        </p:spPr>
      </p:pic>
      <p:pic>
        <p:nvPicPr>
          <p:cNvPr id="270" name="Picture 26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3441780"/>
            <a:ext cx="339435" cy="339435"/>
          </a:xfrm>
          <a:prstGeom prst="rect">
            <a:avLst/>
          </a:prstGeom>
        </p:spPr>
      </p:pic>
      <p:pic>
        <p:nvPicPr>
          <p:cNvPr id="271" name="Picture 27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3441780"/>
            <a:ext cx="339435" cy="339435"/>
          </a:xfrm>
          <a:prstGeom prst="rect">
            <a:avLst/>
          </a:prstGeom>
        </p:spPr>
      </p:pic>
      <p:pic>
        <p:nvPicPr>
          <p:cNvPr id="272" name="Picture 27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77964"/>
            <a:ext cx="339435" cy="339435"/>
          </a:xfrm>
          <a:prstGeom prst="rect">
            <a:avLst/>
          </a:prstGeom>
        </p:spPr>
      </p:pic>
      <p:pic>
        <p:nvPicPr>
          <p:cNvPr id="273" name="Picture 27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3777964"/>
            <a:ext cx="339435" cy="339435"/>
          </a:xfrm>
          <a:prstGeom prst="rect">
            <a:avLst/>
          </a:prstGeom>
        </p:spPr>
      </p:pic>
      <p:pic>
        <p:nvPicPr>
          <p:cNvPr id="274" name="Picture 27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3777964"/>
            <a:ext cx="339435" cy="339435"/>
          </a:xfrm>
          <a:prstGeom prst="rect">
            <a:avLst/>
          </a:prstGeom>
        </p:spPr>
      </p:pic>
      <p:pic>
        <p:nvPicPr>
          <p:cNvPr id="275" name="Picture 27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3777964"/>
            <a:ext cx="339435" cy="339435"/>
          </a:xfrm>
          <a:prstGeom prst="rect">
            <a:avLst/>
          </a:prstGeom>
        </p:spPr>
      </p:pic>
      <p:pic>
        <p:nvPicPr>
          <p:cNvPr id="276" name="Picture 27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3777964"/>
            <a:ext cx="339435" cy="339435"/>
          </a:xfrm>
          <a:prstGeom prst="rect">
            <a:avLst/>
          </a:prstGeom>
        </p:spPr>
      </p:pic>
      <p:pic>
        <p:nvPicPr>
          <p:cNvPr id="277" name="Picture 27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3777964"/>
            <a:ext cx="339435" cy="339435"/>
          </a:xfrm>
          <a:prstGeom prst="rect">
            <a:avLst/>
          </a:prstGeom>
        </p:spPr>
      </p:pic>
      <p:pic>
        <p:nvPicPr>
          <p:cNvPr id="278" name="Picture 27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3777964"/>
            <a:ext cx="339435" cy="339435"/>
          </a:xfrm>
          <a:prstGeom prst="rect">
            <a:avLst/>
          </a:prstGeom>
        </p:spPr>
      </p:pic>
      <p:pic>
        <p:nvPicPr>
          <p:cNvPr id="279" name="Picture 27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3777964"/>
            <a:ext cx="339435" cy="339435"/>
          </a:xfrm>
          <a:prstGeom prst="rect">
            <a:avLst/>
          </a:prstGeom>
        </p:spPr>
      </p:pic>
      <p:pic>
        <p:nvPicPr>
          <p:cNvPr id="280" name="Picture 27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3777964"/>
            <a:ext cx="339435" cy="339435"/>
          </a:xfrm>
          <a:prstGeom prst="rect">
            <a:avLst/>
          </a:prstGeom>
        </p:spPr>
      </p:pic>
      <p:pic>
        <p:nvPicPr>
          <p:cNvPr id="281" name="Picture 28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3777964"/>
            <a:ext cx="339435" cy="339435"/>
          </a:xfrm>
          <a:prstGeom prst="rect">
            <a:avLst/>
          </a:prstGeom>
        </p:spPr>
      </p:pic>
      <p:pic>
        <p:nvPicPr>
          <p:cNvPr id="282" name="Picture 28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36104"/>
            <a:ext cx="339435" cy="339435"/>
          </a:xfrm>
          <a:prstGeom prst="rect">
            <a:avLst/>
          </a:prstGeom>
        </p:spPr>
      </p:pic>
      <p:pic>
        <p:nvPicPr>
          <p:cNvPr id="283" name="Picture 28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4136104"/>
            <a:ext cx="339435" cy="339435"/>
          </a:xfrm>
          <a:prstGeom prst="rect">
            <a:avLst/>
          </a:prstGeom>
        </p:spPr>
      </p:pic>
      <p:pic>
        <p:nvPicPr>
          <p:cNvPr id="284" name="Picture 28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4136104"/>
            <a:ext cx="339435" cy="339435"/>
          </a:xfrm>
          <a:prstGeom prst="rect">
            <a:avLst/>
          </a:prstGeom>
        </p:spPr>
      </p:pic>
      <p:pic>
        <p:nvPicPr>
          <p:cNvPr id="285" name="Picture 28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4136104"/>
            <a:ext cx="339435" cy="339435"/>
          </a:xfrm>
          <a:prstGeom prst="rect">
            <a:avLst/>
          </a:prstGeom>
        </p:spPr>
      </p:pic>
      <p:pic>
        <p:nvPicPr>
          <p:cNvPr id="286" name="Picture 28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4136104"/>
            <a:ext cx="339435" cy="339435"/>
          </a:xfrm>
          <a:prstGeom prst="rect">
            <a:avLst/>
          </a:prstGeom>
        </p:spPr>
      </p:pic>
      <p:pic>
        <p:nvPicPr>
          <p:cNvPr id="287" name="Picture 28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4136104"/>
            <a:ext cx="339435" cy="339435"/>
          </a:xfrm>
          <a:prstGeom prst="rect">
            <a:avLst/>
          </a:prstGeom>
        </p:spPr>
      </p:pic>
      <p:pic>
        <p:nvPicPr>
          <p:cNvPr id="288" name="Picture 28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4136104"/>
            <a:ext cx="339435" cy="339435"/>
          </a:xfrm>
          <a:prstGeom prst="rect">
            <a:avLst/>
          </a:prstGeom>
        </p:spPr>
      </p:pic>
      <p:pic>
        <p:nvPicPr>
          <p:cNvPr id="289" name="Picture 28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4136104"/>
            <a:ext cx="339435" cy="339435"/>
          </a:xfrm>
          <a:prstGeom prst="rect">
            <a:avLst/>
          </a:prstGeom>
        </p:spPr>
      </p:pic>
      <p:pic>
        <p:nvPicPr>
          <p:cNvPr id="290" name="Picture 28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4136104"/>
            <a:ext cx="339435" cy="339435"/>
          </a:xfrm>
          <a:prstGeom prst="rect">
            <a:avLst/>
          </a:prstGeom>
        </p:spPr>
      </p:pic>
      <p:pic>
        <p:nvPicPr>
          <p:cNvPr id="291" name="Picture 29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4136104"/>
            <a:ext cx="339435" cy="339435"/>
          </a:xfrm>
          <a:prstGeom prst="rect">
            <a:avLst/>
          </a:prstGeom>
        </p:spPr>
      </p:pic>
      <p:pic>
        <p:nvPicPr>
          <p:cNvPr id="292" name="Picture 29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79004"/>
            <a:ext cx="339435" cy="339435"/>
          </a:xfrm>
          <a:prstGeom prst="rect">
            <a:avLst/>
          </a:prstGeom>
        </p:spPr>
      </p:pic>
      <p:pic>
        <p:nvPicPr>
          <p:cNvPr id="293" name="Picture 29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4479004"/>
            <a:ext cx="339435" cy="339435"/>
          </a:xfrm>
          <a:prstGeom prst="rect">
            <a:avLst/>
          </a:prstGeom>
        </p:spPr>
      </p:pic>
      <p:pic>
        <p:nvPicPr>
          <p:cNvPr id="294" name="Picture 29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4479004"/>
            <a:ext cx="339435" cy="339435"/>
          </a:xfrm>
          <a:prstGeom prst="rect">
            <a:avLst/>
          </a:prstGeom>
        </p:spPr>
      </p:pic>
      <p:pic>
        <p:nvPicPr>
          <p:cNvPr id="295" name="Picture 29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4479004"/>
            <a:ext cx="339435" cy="339435"/>
          </a:xfrm>
          <a:prstGeom prst="rect">
            <a:avLst/>
          </a:prstGeom>
        </p:spPr>
      </p:pic>
      <p:pic>
        <p:nvPicPr>
          <p:cNvPr id="296" name="Picture 29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4479004"/>
            <a:ext cx="339435" cy="339435"/>
          </a:xfrm>
          <a:prstGeom prst="rect">
            <a:avLst/>
          </a:prstGeom>
        </p:spPr>
      </p:pic>
      <p:pic>
        <p:nvPicPr>
          <p:cNvPr id="297" name="Picture 29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4479004"/>
            <a:ext cx="339435" cy="339435"/>
          </a:xfrm>
          <a:prstGeom prst="rect">
            <a:avLst/>
          </a:prstGeom>
        </p:spPr>
      </p:pic>
      <p:pic>
        <p:nvPicPr>
          <p:cNvPr id="298" name="Picture 29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4479004"/>
            <a:ext cx="339435" cy="339435"/>
          </a:xfrm>
          <a:prstGeom prst="rect">
            <a:avLst/>
          </a:prstGeom>
        </p:spPr>
      </p:pic>
      <p:pic>
        <p:nvPicPr>
          <p:cNvPr id="299" name="Picture 29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4479004"/>
            <a:ext cx="339435" cy="339435"/>
          </a:xfrm>
          <a:prstGeom prst="rect">
            <a:avLst/>
          </a:prstGeom>
        </p:spPr>
      </p:pic>
      <p:pic>
        <p:nvPicPr>
          <p:cNvPr id="300" name="Picture 29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4479004"/>
            <a:ext cx="339435" cy="339435"/>
          </a:xfrm>
          <a:prstGeom prst="rect">
            <a:avLst/>
          </a:prstGeom>
        </p:spPr>
      </p:pic>
      <p:pic>
        <p:nvPicPr>
          <p:cNvPr id="301" name="Picture 30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4479004"/>
            <a:ext cx="339435" cy="339435"/>
          </a:xfrm>
          <a:prstGeom prst="rect">
            <a:avLst/>
          </a:prstGeom>
        </p:spPr>
      </p:pic>
      <p:pic>
        <p:nvPicPr>
          <p:cNvPr id="302" name="Picture 30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821904"/>
            <a:ext cx="339435" cy="339435"/>
          </a:xfrm>
          <a:prstGeom prst="rect">
            <a:avLst/>
          </a:prstGeom>
        </p:spPr>
      </p:pic>
      <p:pic>
        <p:nvPicPr>
          <p:cNvPr id="303" name="Picture 30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4821904"/>
            <a:ext cx="339435" cy="339435"/>
          </a:xfrm>
          <a:prstGeom prst="rect">
            <a:avLst/>
          </a:prstGeom>
        </p:spPr>
      </p:pic>
      <p:pic>
        <p:nvPicPr>
          <p:cNvPr id="304" name="Picture 30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4821904"/>
            <a:ext cx="339435" cy="339435"/>
          </a:xfrm>
          <a:prstGeom prst="rect">
            <a:avLst/>
          </a:prstGeom>
        </p:spPr>
      </p:pic>
      <p:pic>
        <p:nvPicPr>
          <p:cNvPr id="305" name="Picture 30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4821904"/>
            <a:ext cx="339435" cy="339435"/>
          </a:xfrm>
          <a:prstGeom prst="rect">
            <a:avLst/>
          </a:prstGeom>
        </p:spPr>
      </p:pic>
      <p:pic>
        <p:nvPicPr>
          <p:cNvPr id="306" name="Picture 30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4821904"/>
            <a:ext cx="339435" cy="339435"/>
          </a:xfrm>
          <a:prstGeom prst="rect">
            <a:avLst/>
          </a:prstGeom>
        </p:spPr>
      </p:pic>
      <p:pic>
        <p:nvPicPr>
          <p:cNvPr id="307" name="Picture 30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4821904"/>
            <a:ext cx="339435" cy="339435"/>
          </a:xfrm>
          <a:prstGeom prst="rect">
            <a:avLst/>
          </a:prstGeom>
        </p:spPr>
      </p:pic>
      <p:pic>
        <p:nvPicPr>
          <p:cNvPr id="308" name="Picture 30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4821904"/>
            <a:ext cx="339435" cy="339435"/>
          </a:xfrm>
          <a:prstGeom prst="rect">
            <a:avLst/>
          </a:prstGeom>
        </p:spPr>
      </p:pic>
      <p:pic>
        <p:nvPicPr>
          <p:cNvPr id="309" name="Picture 30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4821904"/>
            <a:ext cx="339435" cy="339435"/>
          </a:xfrm>
          <a:prstGeom prst="rect">
            <a:avLst/>
          </a:prstGeom>
        </p:spPr>
      </p:pic>
      <p:pic>
        <p:nvPicPr>
          <p:cNvPr id="310" name="Picture 30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4821904"/>
            <a:ext cx="339435" cy="339435"/>
          </a:xfrm>
          <a:prstGeom prst="rect">
            <a:avLst/>
          </a:prstGeom>
        </p:spPr>
      </p:pic>
      <p:pic>
        <p:nvPicPr>
          <p:cNvPr id="311" name="Picture 31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4821904"/>
            <a:ext cx="339435" cy="339435"/>
          </a:xfrm>
          <a:prstGeom prst="rect">
            <a:avLst/>
          </a:prstGeom>
        </p:spPr>
      </p:pic>
      <p:pic>
        <p:nvPicPr>
          <p:cNvPr id="312" name="Picture 31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03516"/>
            <a:ext cx="339435" cy="339435"/>
          </a:xfrm>
          <a:prstGeom prst="rect">
            <a:avLst/>
          </a:prstGeom>
        </p:spPr>
      </p:pic>
      <p:pic>
        <p:nvPicPr>
          <p:cNvPr id="313" name="Picture 31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1703516"/>
            <a:ext cx="339435" cy="339435"/>
          </a:xfrm>
          <a:prstGeom prst="rect">
            <a:avLst/>
          </a:prstGeom>
        </p:spPr>
      </p:pic>
      <p:pic>
        <p:nvPicPr>
          <p:cNvPr id="314" name="Picture 31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1703516"/>
            <a:ext cx="339435" cy="339435"/>
          </a:xfrm>
          <a:prstGeom prst="rect">
            <a:avLst/>
          </a:prstGeom>
        </p:spPr>
      </p:pic>
      <p:pic>
        <p:nvPicPr>
          <p:cNvPr id="315" name="Picture 31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1703516"/>
            <a:ext cx="339435" cy="339435"/>
          </a:xfrm>
          <a:prstGeom prst="rect">
            <a:avLst/>
          </a:prstGeom>
        </p:spPr>
      </p:pic>
      <p:pic>
        <p:nvPicPr>
          <p:cNvPr id="316" name="Picture 31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1703516"/>
            <a:ext cx="339435" cy="339435"/>
          </a:xfrm>
          <a:prstGeom prst="rect">
            <a:avLst/>
          </a:prstGeom>
        </p:spPr>
      </p:pic>
      <p:pic>
        <p:nvPicPr>
          <p:cNvPr id="317" name="Picture 31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1703516"/>
            <a:ext cx="339435" cy="339435"/>
          </a:xfrm>
          <a:prstGeom prst="rect">
            <a:avLst/>
          </a:prstGeom>
        </p:spPr>
      </p:pic>
      <p:pic>
        <p:nvPicPr>
          <p:cNvPr id="318" name="Picture 31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1703516"/>
            <a:ext cx="339435" cy="339435"/>
          </a:xfrm>
          <a:prstGeom prst="rect">
            <a:avLst/>
          </a:prstGeom>
        </p:spPr>
      </p:pic>
      <p:pic>
        <p:nvPicPr>
          <p:cNvPr id="319" name="Picture 31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1703516"/>
            <a:ext cx="339435" cy="339435"/>
          </a:xfrm>
          <a:prstGeom prst="rect">
            <a:avLst/>
          </a:prstGeom>
        </p:spPr>
      </p:pic>
      <p:pic>
        <p:nvPicPr>
          <p:cNvPr id="320" name="Picture 31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1703516"/>
            <a:ext cx="339435" cy="339435"/>
          </a:xfrm>
          <a:prstGeom prst="rect">
            <a:avLst/>
          </a:prstGeom>
        </p:spPr>
      </p:pic>
      <p:pic>
        <p:nvPicPr>
          <p:cNvPr id="321" name="Picture 32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1703516"/>
            <a:ext cx="339435" cy="339435"/>
          </a:xfrm>
          <a:prstGeom prst="rect">
            <a:avLst/>
          </a:prstGeom>
        </p:spPr>
      </p:pic>
      <p:pic>
        <p:nvPicPr>
          <p:cNvPr id="322" name="Picture 32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61656"/>
            <a:ext cx="339435" cy="339435"/>
          </a:xfrm>
          <a:prstGeom prst="rect">
            <a:avLst/>
          </a:prstGeom>
        </p:spPr>
      </p:pic>
      <p:pic>
        <p:nvPicPr>
          <p:cNvPr id="323" name="Picture 32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2061656"/>
            <a:ext cx="339435" cy="339435"/>
          </a:xfrm>
          <a:prstGeom prst="rect">
            <a:avLst/>
          </a:prstGeom>
        </p:spPr>
      </p:pic>
      <p:pic>
        <p:nvPicPr>
          <p:cNvPr id="324" name="Picture 32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2061656"/>
            <a:ext cx="339435" cy="339435"/>
          </a:xfrm>
          <a:prstGeom prst="rect">
            <a:avLst/>
          </a:prstGeom>
        </p:spPr>
      </p:pic>
      <p:pic>
        <p:nvPicPr>
          <p:cNvPr id="325" name="Picture 324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2061656"/>
            <a:ext cx="339435" cy="339435"/>
          </a:xfrm>
          <a:prstGeom prst="rect">
            <a:avLst/>
          </a:prstGeom>
        </p:spPr>
      </p:pic>
      <p:pic>
        <p:nvPicPr>
          <p:cNvPr id="326" name="Picture 325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2061656"/>
            <a:ext cx="339435" cy="339435"/>
          </a:xfrm>
          <a:prstGeom prst="rect">
            <a:avLst/>
          </a:prstGeom>
        </p:spPr>
      </p:pic>
      <p:pic>
        <p:nvPicPr>
          <p:cNvPr id="327" name="Picture 326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24" y="2061656"/>
            <a:ext cx="339435" cy="339435"/>
          </a:xfrm>
          <a:prstGeom prst="rect">
            <a:avLst/>
          </a:prstGeom>
        </p:spPr>
      </p:pic>
      <p:pic>
        <p:nvPicPr>
          <p:cNvPr id="328" name="Picture 327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84" y="2061656"/>
            <a:ext cx="339435" cy="339435"/>
          </a:xfrm>
          <a:prstGeom prst="rect">
            <a:avLst/>
          </a:prstGeom>
        </p:spPr>
      </p:pic>
      <p:pic>
        <p:nvPicPr>
          <p:cNvPr id="329" name="Picture 328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44" y="2061656"/>
            <a:ext cx="339435" cy="339435"/>
          </a:xfrm>
          <a:prstGeom prst="rect">
            <a:avLst/>
          </a:prstGeom>
        </p:spPr>
      </p:pic>
      <p:pic>
        <p:nvPicPr>
          <p:cNvPr id="330" name="Picture 329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04" y="2061656"/>
            <a:ext cx="339435" cy="339435"/>
          </a:xfrm>
          <a:prstGeom prst="rect">
            <a:avLst/>
          </a:prstGeom>
        </p:spPr>
      </p:pic>
      <p:pic>
        <p:nvPicPr>
          <p:cNvPr id="331" name="Picture 330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08233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2061656"/>
            <a:ext cx="339435" cy="339435"/>
          </a:xfrm>
          <a:prstGeom prst="rect">
            <a:avLst/>
          </a:prstGeom>
        </p:spPr>
      </p:pic>
      <p:pic>
        <p:nvPicPr>
          <p:cNvPr id="332" name="Picture 331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12" y="3095629"/>
            <a:ext cx="339435" cy="339435"/>
          </a:xfrm>
          <a:prstGeom prst="rect">
            <a:avLst/>
          </a:prstGeom>
        </p:spPr>
      </p:pic>
      <p:pic>
        <p:nvPicPr>
          <p:cNvPr id="333" name="Picture 332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72" y="3095629"/>
            <a:ext cx="339435" cy="339435"/>
          </a:xfrm>
          <a:prstGeom prst="rect">
            <a:avLst/>
          </a:prstGeom>
        </p:spPr>
      </p:pic>
      <p:pic>
        <p:nvPicPr>
          <p:cNvPr id="334" name="Picture 333" descr="File:Creative-Tail-medicine.svg - Wikimedia Commons"/>
          <p:cNvPicPr>
            <a:picLocks noChangeAspect="1"/>
          </p:cNvPicPr>
          <p:nvPr/>
        </p:nvPicPr>
        <p:blipFill>
          <a:blip r:embed="rId2" cstate="print">
            <a:duotone>
              <a:srgbClr val="43B4F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32" y="3095629"/>
            <a:ext cx="339435" cy="3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2DD3BD91-7B5D-8C42-A3E6-96A62E85B19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A1393343-B734-7C4C-93A5-04ED07563D32}"/>
    </a:ext>
  </a:extLst>
</a:theme>
</file>

<file path=ppt/theme/theme3.xml><?xml version="1.0" encoding="utf-8"?>
<a:theme xmlns:a="http://schemas.openxmlformats.org/drawingml/2006/main" name="Default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0CD9F731-8D44-AE4B-9FB9-C38BBF8BCF5A}"/>
    </a:ext>
  </a:extLst>
</a:theme>
</file>

<file path=ppt/theme/theme4.xml><?xml version="1.0" encoding="utf-8"?>
<a:theme xmlns:a="http://schemas.openxmlformats.org/drawingml/2006/main" name="Default with Figure #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67D78052-C7F3-EA46-BA49-C9E84E7717F3}"/>
    </a:ext>
  </a:extLst>
</a:theme>
</file>

<file path=ppt/theme/theme5.xml><?xml version="1.0" encoding="utf-8"?>
<a:theme xmlns:a="http://schemas.openxmlformats.org/drawingml/2006/main" name="Default with Exhibit #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997F089F-A2F9-1E4F-B248-9FCB8DC30A7E}"/>
    </a:ext>
  </a:extLst>
</a:theme>
</file>

<file path=ppt/theme/theme6.xml><?xml version="1.0" encoding="utf-8"?>
<a:theme xmlns:a="http://schemas.openxmlformats.org/drawingml/2006/main" name="Blank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NEW PPT Template_FINAL" id="{D964949B-55B9-FD47-A8D4-C315D1D4817A}" vid="{F9C0B94A-5965-7F45-A366-8B8AF269AC0D}"/>
    </a:ext>
  </a:extLst>
</a:theme>
</file>

<file path=ppt/theme/theme7.xml><?xml version="1.0" encoding="utf-8"?>
<a:theme xmlns:a="http://schemas.openxmlformats.org/drawingml/2006/main" name="Text Slide w/Gray Angle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406A2EF5-929E-634B-9DDE-75B90CCAF1E9}"/>
    </a:ext>
  </a:extLst>
</a:theme>
</file>

<file path=ppt/theme/theme8.xml><?xml version="1.0" encoding="utf-8"?>
<a:theme xmlns:a="http://schemas.openxmlformats.org/drawingml/2006/main" name="Text w/Wide Gray Angle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NEW PPT Template_FINAL" id="{D964949B-55B9-FD47-A8D4-C315D1D4817A}" vid="{11CD215E-6CFF-8E42-A1B4-01549864E0D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2018 KFF Blues">
    <a:dk1>
      <a:srgbClr val="000000"/>
    </a:dk1>
    <a:lt1>
      <a:srgbClr val="FFFFFF"/>
    </a:lt1>
    <a:dk2>
      <a:srgbClr val="F5821F"/>
    </a:dk2>
    <a:lt2>
      <a:srgbClr val="EE2C37"/>
    </a:lt2>
    <a:accent1>
      <a:srgbClr val="082338"/>
    </a:accent1>
    <a:accent2>
      <a:srgbClr val="0E3B5E"/>
    </a:accent2>
    <a:accent3>
      <a:srgbClr val="005791"/>
    </a:accent3>
    <a:accent4>
      <a:srgbClr val="0076C4"/>
    </a:accent4>
    <a:accent5>
      <a:srgbClr val="43B4FF"/>
    </a:accent5>
    <a:accent6>
      <a:srgbClr val="C0E6FF"/>
    </a:accent6>
    <a:hlink>
      <a:srgbClr val="8F9091"/>
    </a:hlink>
    <a:folHlink>
      <a:srgbClr val="DBDBDB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2018 KFF Blues">
    <a:dk1>
      <a:srgbClr val="000000"/>
    </a:dk1>
    <a:lt1>
      <a:srgbClr val="FFFFFF"/>
    </a:lt1>
    <a:dk2>
      <a:srgbClr val="F5821F"/>
    </a:dk2>
    <a:lt2>
      <a:srgbClr val="EE2C37"/>
    </a:lt2>
    <a:accent1>
      <a:srgbClr val="082338"/>
    </a:accent1>
    <a:accent2>
      <a:srgbClr val="0E3B5E"/>
    </a:accent2>
    <a:accent3>
      <a:srgbClr val="005791"/>
    </a:accent3>
    <a:accent4>
      <a:srgbClr val="0076C4"/>
    </a:accent4>
    <a:accent5>
      <a:srgbClr val="43B4FF"/>
    </a:accent5>
    <a:accent6>
      <a:srgbClr val="C0E6FF"/>
    </a:accent6>
    <a:hlink>
      <a:srgbClr val="8F9091"/>
    </a:hlink>
    <a:folHlink>
      <a:srgbClr val="DBDBDB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2018 KFF Blues">
    <a:dk1>
      <a:srgbClr val="000000"/>
    </a:dk1>
    <a:lt1>
      <a:srgbClr val="FFFFFF"/>
    </a:lt1>
    <a:dk2>
      <a:srgbClr val="F5821F"/>
    </a:dk2>
    <a:lt2>
      <a:srgbClr val="EE2C37"/>
    </a:lt2>
    <a:accent1>
      <a:srgbClr val="082338"/>
    </a:accent1>
    <a:accent2>
      <a:srgbClr val="0E3B5E"/>
    </a:accent2>
    <a:accent3>
      <a:srgbClr val="005791"/>
    </a:accent3>
    <a:accent4>
      <a:srgbClr val="0076C4"/>
    </a:accent4>
    <a:accent5>
      <a:srgbClr val="43B4FF"/>
    </a:accent5>
    <a:accent6>
      <a:srgbClr val="C0E6FF"/>
    </a:accent6>
    <a:hlink>
      <a:srgbClr val="8F9091"/>
    </a:hlink>
    <a:folHlink>
      <a:srgbClr val="DBDBDB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167</TotalTime>
  <Words>745</Words>
  <Application>Microsoft Office PowerPoint</Application>
  <PresentationFormat>Custom</PresentationFormat>
  <Paragraphs>115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Title Slide</vt:lpstr>
      <vt:lpstr>Divider</vt:lpstr>
      <vt:lpstr>Default</vt:lpstr>
      <vt:lpstr>Default with Figure #</vt:lpstr>
      <vt:lpstr>Default with Exhibit #</vt:lpstr>
      <vt:lpstr>Blank</vt:lpstr>
      <vt:lpstr>Text Slide w/Gray Angle</vt:lpstr>
      <vt:lpstr>Text w/Wide Gray Angle</vt:lpstr>
      <vt:lpstr>Public opinion on prescription drugs and their prices</vt:lpstr>
      <vt:lpstr>About 6 in 10 Americans report currently taking at least one prescription medicine  </vt:lpstr>
      <vt:lpstr>PowerPoint Presentation</vt:lpstr>
      <vt:lpstr>PowerPoint Presentation</vt:lpstr>
      <vt:lpstr>For many, more prescriptions mean more problems with cost</vt:lpstr>
      <vt:lpstr>Who Has Difficulty Affording Their Prescription Drugs?</vt:lpstr>
      <vt:lpstr>Three In Ten Say They Haven’t Taken Their Medicine As Prescribed Due To Costs</vt:lpstr>
      <vt:lpstr>Pharmaceutical Companies among top of public’s list of having too much influence in D.C.</vt:lpstr>
      <vt:lpstr>   59% of the public says that prescription drugs developed over the past 20 years have made the lives of people in the U.S. better</vt:lpstr>
      <vt:lpstr>PowerPoint Presentation</vt:lpstr>
      <vt:lpstr>Who do Americans trust to lower prescription drug costs? Depends on who you ask</vt:lpstr>
      <vt:lpstr>Most Americans favor several actions to lower drug costs</vt:lpstr>
      <vt:lpstr>PowerPoint Presentation</vt:lpstr>
      <vt:lpstr>Among the 14% of the public who have talked to their doctor after seeing/hearing an Rx drug ad…</vt:lpstr>
      <vt:lpstr>Large majority agree importing Canadian Rx drugs would make medicines more affordable</vt:lpstr>
      <vt:lpstr>What would do a better job keeping prescription drug prices down?</vt:lpstr>
      <vt:lpstr>63% of Americans think there is not as much regulation as there should be when it comes to limiting the price of prescription drugs. </vt:lpstr>
    </vt:vector>
  </TitlesOfParts>
  <Company>KFF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opinion on prescription drugs and their prices</dc:title>
  <dc:creator>Audrey Kearney</dc:creator>
  <cp:lastModifiedBy>Lunna Lopes</cp:lastModifiedBy>
  <cp:revision>13</cp:revision>
  <cp:lastPrinted>2019-08-19T22:27:15Z</cp:lastPrinted>
  <dcterms:created xsi:type="dcterms:W3CDTF">2019-10-11T21:21:07Z</dcterms:created>
  <dcterms:modified xsi:type="dcterms:W3CDTF">2019-10-14T20:01:51Z</dcterms:modified>
</cp:coreProperties>
</file>