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73" r:id="rId2"/>
    <p:sldMasterId id="2147483675" r:id="rId3"/>
    <p:sldMasterId id="2147483690" r:id="rId4"/>
  </p:sldMasterIdLst>
  <p:notesMasterIdLst>
    <p:notesMasterId r:id="rId27"/>
  </p:notesMasterIdLst>
  <p:handoutMasterIdLst>
    <p:handoutMasterId r:id="rId28"/>
  </p:handoutMasterIdLst>
  <p:sldIdLst>
    <p:sldId id="329" r:id="rId5"/>
    <p:sldId id="265" r:id="rId6"/>
    <p:sldId id="306" r:id="rId7"/>
    <p:sldId id="257" r:id="rId8"/>
    <p:sldId id="330" r:id="rId9"/>
    <p:sldId id="268" r:id="rId10"/>
    <p:sldId id="266" r:id="rId11"/>
    <p:sldId id="334" r:id="rId12"/>
    <p:sldId id="269" r:id="rId13"/>
    <p:sldId id="324" r:id="rId14"/>
    <p:sldId id="325" r:id="rId15"/>
    <p:sldId id="261" r:id="rId16"/>
    <p:sldId id="332" r:id="rId17"/>
    <p:sldId id="299" r:id="rId18"/>
    <p:sldId id="331" r:id="rId19"/>
    <p:sldId id="272" r:id="rId20"/>
    <p:sldId id="273" r:id="rId21"/>
    <p:sldId id="312" r:id="rId22"/>
    <p:sldId id="333" r:id="rId23"/>
    <p:sldId id="314" r:id="rId24"/>
    <p:sldId id="318" r:id="rId25"/>
    <p:sldId id="316" r:id="rId26"/>
  </p:sldIdLst>
  <p:sldSz cx="9144000" cy="6858000" type="screen4x3"/>
  <p:notesSz cx="7010400" cy="92964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3660" autoAdjust="0"/>
  </p:normalViewPr>
  <p:slideViewPr>
    <p:cSldViewPr snapToGrid="0">
      <p:cViewPr varScale="1">
        <p:scale>
          <a:sx n="111" d="100"/>
          <a:sy n="111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BCA5C-F914-43B3-9B48-DE6925E34017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B0B6A-6951-43D1-B7B8-7B2D0C574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22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C873D4-6C8B-48AA-BFC0-19C1351452E3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EEA28C-13B7-4125-917A-1B2352BD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90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63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half</a:t>
            </a:r>
            <a:r>
              <a:rPr lang="en-US" baseline="0" dirty="0" smtClean="0"/>
              <a:t> of covered workers have a deductible of at least a thousand dollars a year, with more than 1 in ten facing a deductible of 3000 dollars or more.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looking at plan type enrollment.</a:t>
            </a:r>
            <a:r>
              <a:rPr lang="en-US" baseline="0" dirty="0" smtClean="0"/>
              <a:t>  </a:t>
            </a:r>
            <a:r>
              <a:rPr lang="en-US" dirty="0" smtClean="0"/>
              <a:t>PPOs</a:t>
            </a:r>
            <a:r>
              <a:rPr lang="en-US" baseline="0" dirty="0" smtClean="0"/>
              <a:t> remain the most common health plan for covered workers at both large and small firms.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 time HMOs have become less common although enrollment in each plan type is similar to last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45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3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While most large employers continue to offer health benefits, some have financial incentives to influence employees enrollment decision.</a:t>
            </a:r>
          </a:p>
          <a:p>
            <a:r>
              <a:rPr lang="en-US" baseline="0" dirty="0" smtClean="0"/>
              <a:t>Fifteen percent of firms offering health benefits have incentives for workers to enroll on a spouses plan and 18% provide additional incentives for not participating in the firms health benefits at all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09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While most large employers continue to offer health benefits, some have financial incentives to influence employees enrollment decision.</a:t>
            </a:r>
          </a:p>
          <a:p>
            <a:r>
              <a:rPr lang="en-US" baseline="0" dirty="0" smtClean="0"/>
              <a:t>Fifteen percent of firms offering health benefits have incentives for workers to enroll on a spouses plan and 18% provide additional incentives for not participating in the firms health benefits at all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2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While most large employers continue to offer health benefits, some have financial incentives to influence employees enrollment decision.</a:t>
            </a:r>
          </a:p>
          <a:p>
            <a:r>
              <a:rPr lang="en-US" baseline="0" dirty="0" smtClean="0"/>
              <a:t>Fifteen percent of firms offering health benefits have incentives for workers to enroll on a spouses plan and 18% provide additional incentives for not participating in the firms health benefits at all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35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survey defines high-deductible health plans with a savings option as a distinct plan type.  </a:t>
            </a:r>
          </a:p>
          <a:p>
            <a:r>
              <a:rPr lang="en-US" baseline="0" dirty="0" smtClean="0"/>
              <a:t>These plans either have </a:t>
            </a:r>
          </a:p>
          <a:p>
            <a:r>
              <a:rPr lang="en-US" baseline="0" dirty="0" smtClean="0"/>
              <a:t> 1) a deductible of a $1000 for single coverage and an employer contribution towards a health reimbursement arrangement</a:t>
            </a:r>
          </a:p>
          <a:p>
            <a:r>
              <a:rPr lang="en-US" baseline="0" dirty="0" smtClean="0"/>
              <a:t> 2) or are HSA-qualified.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2017 almost 2 in ten covered workers are enrolled in an </a:t>
            </a:r>
            <a:r>
              <a:rPr lang="en-US" baseline="0" dirty="0" err="1" smtClean="0"/>
              <a:t>hsa</a:t>
            </a:r>
            <a:r>
              <a:rPr lang="en-US" baseline="0" dirty="0" smtClean="0"/>
              <a:t>-qualified plan and </a:t>
            </a:r>
          </a:p>
          <a:p>
            <a:r>
              <a:rPr lang="en-US" baseline="0" dirty="0" smtClean="0"/>
              <a:t>nine percent are in enrolled a plan with a HRA.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03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distinctive</a:t>
            </a:r>
            <a:r>
              <a:rPr lang="en-US" baseline="0" dirty="0" smtClean="0"/>
              <a:t> feature of  high-deductible health plans with a savings option, is the tax-preferred savings accounts enrollees can use to defer the cost of medical expenses.</a:t>
            </a:r>
          </a:p>
          <a:p>
            <a:r>
              <a:rPr lang="en-US" baseline="0" dirty="0" smtClean="0"/>
              <a:t>  </a:t>
            </a:r>
          </a:p>
          <a:p>
            <a:r>
              <a:rPr lang="en-US" dirty="0" smtClean="0"/>
              <a:t>On average covered workers</a:t>
            </a:r>
            <a:r>
              <a:rPr lang="en-US" baseline="0" dirty="0" smtClean="0"/>
              <a:t> in HSA-qualified health plans are covered by a less expensive plan than workers in other plan types.  </a:t>
            </a:r>
          </a:p>
          <a:p>
            <a:r>
              <a:rPr lang="en-US" baseline="0" dirty="0" smtClean="0"/>
              <a:t>Almost half of covered workers in these plans receive an employer account contribution, averaging about $600 dollars for all workers with a HSA.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23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half</a:t>
            </a:r>
            <a:r>
              <a:rPr lang="en-US" baseline="0" dirty="0" smtClean="0"/>
              <a:t> of covered workers have a deductible of at least a thousand dollars a year, with more than 1 in ten facing a deductible of 3000 dollars or more.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83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half</a:t>
            </a:r>
            <a:r>
              <a:rPr lang="en-US" baseline="0" dirty="0" smtClean="0"/>
              <a:t> of covered workers have a deductible of at least a thousand dollars a year, with more than 1 in ten facing a deductible of 3000 dollars or more.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6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43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72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745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1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2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53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56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8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98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Among workers with a general</a:t>
            </a:r>
            <a:r>
              <a:rPr lang="en-US" baseline="0" dirty="0" smtClean="0"/>
              <a:t> annual deductible for single coverage, the average deductible is just over $1,500.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Overtime both the percent of covered workers with a deductible and the average deductible have increased.  We can look at these trends together by taking the average deductible for all workers – assigning a zero for workers without a deductible.  Among all covered workers the average deductible is $1,221.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matter which way you look at it, the average deductible is similar to last year but up significantly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EA28C-13B7-4125-917A-1B2352BDE1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97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81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2349" y="1817605"/>
            <a:ext cx="8223439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Meta Offc Pro"/>
                <a:cs typeface="Meta Offc Pro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4467" y="2946400"/>
            <a:ext cx="6391275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44467" y="4238484"/>
            <a:ext cx="3352800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4480282" y="6174160"/>
            <a:ext cx="4416425" cy="53144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="0" i="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dirty="0" smtClean="0"/>
              <a:t>Date: January 23, 2013</a:t>
            </a:r>
          </a:p>
          <a:p>
            <a:pPr lvl="0"/>
            <a:r>
              <a:rPr lang="en-US" dirty="0" smtClean="0"/>
              <a:t>Location: Washington D.C.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444469" y="4644236"/>
            <a:ext cx="5984875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1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264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9" name="Content Placeholder 2"/>
          <p:cNvSpPr>
            <a:spLocks noGrp="1"/>
          </p:cNvSpPr>
          <p:nvPr>
            <p:ph idx="12"/>
          </p:nvPr>
        </p:nvSpPr>
        <p:spPr>
          <a:xfrm>
            <a:off x="4617720" y="1097280"/>
            <a:ext cx="443484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1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310896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6126480" y="1097280"/>
            <a:ext cx="292608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4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US" dirty="0" smtClean="0"/>
              <a:t>Insert Source Here</a:t>
            </a:r>
          </a:p>
        </p:txBody>
      </p:sp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21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8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0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1" y="1295402"/>
            <a:ext cx="6008786" cy="10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438401" y="2424199"/>
            <a:ext cx="4168742" cy="8842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2438402" y="3668799"/>
            <a:ext cx="1511267" cy="284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b="0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6" hasCustomPrompt="1"/>
          </p:nvPr>
        </p:nvSpPr>
        <p:spPr>
          <a:xfrm>
            <a:off x="2438400" y="4122035"/>
            <a:ext cx="3762342" cy="84931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Multiple Author Names, Name Last Name, Name </a:t>
            </a:r>
            <a:r>
              <a:rPr lang="en-US" dirty="0" err="1" smtClean="0"/>
              <a:t>lastname</a:t>
            </a:r>
            <a:r>
              <a:rPr lang="en-US" dirty="0" smtClean="0"/>
              <a:t> &amp; name </a:t>
            </a:r>
            <a:r>
              <a:rPr lang="en-US" dirty="0" err="1" smtClean="0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98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3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8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7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7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F9C8-F32A-412D-B0E4-2C3951CC15A1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3E167-6E1C-4BE4-8A54-778994A67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4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0541" y="1554480"/>
            <a:ext cx="8682918" cy="4481320"/>
          </a:xfrm>
          <a:prstGeom prst="rect">
            <a:avLst/>
          </a:prstGeom>
          <a:solidFill>
            <a:srgbClr val="0B78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43" y="228600"/>
            <a:ext cx="1087719" cy="109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10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3920" y="6217920"/>
            <a:ext cx="548640" cy="551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29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2600" b="1" i="0" dirty="0" smtClean="0">
          <a:solidFill>
            <a:srgbClr val="000000"/>
          </a:solidFill>
          <a:latin typeface="Meta Offc Pro"/>
          <a:ea typeface="+mj-ea"/>
          <a:cs typeface="Meta Offc Pro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B5F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KFF_Large_K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8"/>
          <a:stretch/>
        </p:blipFill>
        <p:spPr>
          <a:xfrm>
            <a:off x="0" y="0"/>
            <a:ext cx="3358798" cy="6858000"/>
          </a:xfrm>
          <a:prstGeom prst="rect">
            <a:avLst/>
          </a:prstGeom>
        </p:spPr>
      </p:pic>
      <p:pic>
        <p:nvPicPr>
          <p:cNvPr id="6" name="Picture 5" descr="KFF_Full_Logo_K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74" y="5295540"/>
            <a:ext cx="1184364" cy="786320"/>
          </a:xfrm>
          <a:prstGeom prst="rect">
            <a:avLst/>
          </a:prstGeom>
        </p:spPr>
      </p:pic>
      <p:pic>
        <p:nvPicPr>
          <p:cNvPr id="7" name="Picture 6" descr="KFF_Tagline_KO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33" y="6251604"/>
            <a:ext cx="4162012" cy="24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MetaSerif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475" y="1436433"/>
            <a:ext cx="4752690" cy="1914545"/>
          </a:xfrm>
        </p:spPr>
        <p:txBody>
          <a:bodyPr/>
          <a:lstStyle/>
          <a:p>
            <a:r>
              <a:rPr lang="en-US" dirty="0" smtClean="0"/>
              <a:t>2019 KFF Employer </a:t>
            </a:r>
            <a:r>
              <a:rPr lang="en-US" dirty="0"/>
              <a:t>Health </a:t>
            </a:r>
            <a:r>
              <a:rPr lang="en-US" dirty="0" smtClean="0"/>
              <a:t>Benefits Survey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2471253" y="3417251"/>
            <a:ext cx="3762342" cy="849313"/>
          </a:xfrm>
        </p:spPr>
        <p:txBody>
          <a:bodyPr/>
          <a:lstStyle/>
          <a:p>
            <a:r>
              <a:rPr lang="en-US" sz="1400" dirty="0"/>
              <a:t>September 25,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94" y="1839752"/>
            <a:ext cx="2221968" cy="28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113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3D118AED-89BE-4C8A-8C87-28C978AEABC4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13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938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44" y="6453397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2D5E5967-EEF6-4869-9B8B-748711F154BB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13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9084E20D-5652-4E46-80CD-79A66603B10C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63BD5921-30E8-4B92-8319-5EC68131B4A4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9F2138B5-3F53-4963-B58A-CF17E2A87374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5D0EADEA-C492-49F1-8190-8F62BF943DAB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326" y="173619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5D0EADEA-C492-49F1-8190-8F62BF943DAB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8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2A827E50-3769-4943-A801-08198D6B3BD3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34962192-BE23-4FEE-A0AF-B856D97A095A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E40C2140-3E2E-4147-9365-B3DD1C66F426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359776" y="1675626"/>
            <a:ext cx="1010509" cy="31287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/>
              <a:t>Provider Networks</a:t>
            </a:r>
            <a:endParaRPr lang="en-US" sz="1100" b="1" dirty="0"/>
          </a:p>
        </p:txBody>
      </p:sp>
      <p:sp>
        <p:nvSpPr>
          <p:cNvPr id="8" name="TextBox 1"/>
          <p:cNvSpPr txBox="1"/>
          <p:nvPr/>
        </p:nvSpPr>
        <p:spPr>
          <a:xfrm>
            <a:off x="1992342" y="1675626"/>
            <a:ext cx="1287389" cy="3128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/>
              <a:t>Alternative Sites of Care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5723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6CFD72FA-AB9D-426A-8FD1-D0E2B5EAEF04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30EF5850-9CDB-44ED-9FFF-CA2C6B642913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161E7109-8F98-4E69-9883-C86EA13A3021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9111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938" y="133563"/>
            <a:ext cx="19931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F491C5DA-170D-476E-823D-C04E97785264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1134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390891A7-E475-4A3E-944F-209F65B8D63B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9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B1A7A70E-1774-4500-9FD3-F27801711366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113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4A9A0944-F7CC-42C5-AD42-03C3175C35E8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F536F261-279C-45AB-A236-39F45BFB4154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94FA94F2-CD4B-4976-B80D-EA2BBEA9E2B0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9111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A3EE7B23-A12C-4D33-9DCF-02DB927C6370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113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24604"/>
            <a:ext cx="609600" cy="404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" y="182880"/>
            <a:ext cx="22454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Figure </a:t>
            </a:r>
            <a:fld id="{0C81B5ED-469C-4EA4-8CF1-934646EAEB2B}" type="slidenum"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KFF Slide Template">
  <a:themeElements>
    <a:clrScheme name="Default KFF theme colors">
      <a:dk1>
        <a:srgbClr val="000000"/>
      </a:dk1>
      <a:lt1>
        <a:srgbClr val="FFFFFF"/>
      </a:lt1>
      <a:dk2>
        <a:srgbClr val="FF8811"/>
      </a:dk2>
      <a:lt2>
        <a:srgbClr val="FFD204"/>
      </a:lt2>
      <a:accent1>
        <a:srgbClr val="133559"/>
      </a:accent1>
      <a:accent2>
        <a:srgbClr val="025189"/>
      </a:accent2>
      <a:accent3>
        <a:srgbClr val="0072C0"/>
      </a:accent3>
      <a:accent4>
        <a:srgbClr val="31A3E3"/>
      </a:accent4>
      <a:accent5>
        <a:srgbClr val="7BC7ED"/>
      </a:accent5>
      <a:accent6>
        <a:srgbClr val="B0DDF4"/>
      </a:accent6>
      <a:hlink>
        <a:srgbClr val="ADA07A"/>
      </a:hlink>
      <a:folHlink>
        <a:srgbClr val="CDC6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Meta Offc Pro"/>
            <a:cs typeface="Meta Offc Pro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F7871B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E07A17"/>
        </a:accent6>
        <a:hlink>
          <a:srgbClr val="747894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244D"/>
        </a:accent1>
        <a:accent2>
          <a:srgbClr val="465274"/>
        </a:accent2>
        <a:accent3>
          <a:srgbClr val="FFFFFF"/>
        </a:accent3>
        <a:accent4>
          <a:srgbClr val="000000"/>
        </a:accent4>
        <a:accent5>
          <a:srgbClr val="AAACB2"/>
        </a:accent5>
        <a:accent6>
          <a:srgbClr val="3F4968"/>
        </a:accent6>
        <a:hlink>
          <a:srgbClr val="F7871B"/>
        </a:hlink>
        <a:folHlink>
          <a:srgbClr val="FCB4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5">
        <a:dk1>
          <a:srgbClr val="000000"/>
        </a:dk1>
        <a:lt1>
          <a:srgbClr val="FFFFFF"/>
        </a:lt1>
        <a:dk2>
          <a:srgbClr val="000000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0000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6">
        <a:dk1>
          <a:srgbClr val="06244D"/>
        </a:dk1>
        <a:lt1>
          <a:srgbClr val="FFFFFF"/>
        </a:lt1>
        <a:dk2>
          <a:srgbClr val="06244D"/>
        </a:dk2>
        <a:lt2>
          <a:srgbClr val="B5B8C9"/>
        </a:lt2>
        <a:accent1>
          <a:srgbClr val="465274"/>
        </a:accent1>
        <a:accent2>
          <a:srgbClr val="06244D"/>
        </a:accent2>
        <a:accent3>
          <a:srgbClr val="FFFFFF"/>
        </a:accent3>
        <a:accent4>
          <a:srgbClr val="041D40"/>
        </a:accent4>
        <a:accent5>
          <a:srgbClr val="B0B3BC"/>
        </a:accent5>
        <a:accent6>
          <a:srgbClr val="052045"/>
        </a:accent6>
        <a:hlink>
          <a:srgbClr val="FCB460"/>
        </a:hlink>
        <a:folHlink>
          <a:srgbClr val="F787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Slide">
  <a:themeElements>
    <a:clrScheme name="2018 KFF Blues">
      <a:dk1>
        <a:srgbClr val="000000"/>
      </a:dk1>
      <a:lt1>
        <a:srgbClr val="FFFFFF"/>
      </a:lt1>
      <a:dk2>
        <a:srgbClr val="F5821F"/>
      </a:dk2>
      <a:lt2>
        <a:srgbClr val="EE2C37"/>
      </a:lt2>
      <a:accent1>
        <a:srgbClr val="082338"/>
      </a:accent1>
      <a:accent2>
        <a:srgbClr val="0E3B5E"/>
      </a:accent2>
      <a:accent3>
        <a:srgbClr val="005791"/>
      </a:accent3>
      <a:accent4>
        <a:srgbClr val="0076C4"/>
      </a:accent4>
      <a:accent5>
        <a:srgbClr val="43B4FF"/>
      </a:accent5>
      <a:accent6>
        <a:srgbClr val="C0E6FF"/>
      </a:accent6>
      <a:hlink>
        <a:srgbClr val="8F9091"/>
      </a:hlink>
      <a:folHlink>
        <a:srgbClr val="DBDBDB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Calibri" pitchFamily="34" charset="0"/>
            <a:cs typeface="Meta Offc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8 KFF Template 4x3" id="{3547520F-F083-4223-8D01-42B88717BF46}" vid="{5772D8E2-3545-4F47-BE78-F556EB9E8B6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4867</TotalTime>
  <Words>633</Words>
  <Application>Microsoft Office PowerPoint</Application>
  <PresentationFormat>On-screen Show (4:3)</PresentationFormat>
  <Paragraphs>79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Meta Offc Pro</vt:lpstr>
      <vt:lpstr>MetaSerif-Book</vt:lpstr>
      <vt:lpstr>Tahoma</vt:lpstr>
      <vt:lpstr>Office Theme</vt:lpstr>
      <vt:lpstr>Custom Design</vt:lpstr>
      <vt:lpstr>1_KFF Slide Template</vt:lpstr>
      <vt:lpstr>Title Slide</vt:lpstr>
      <vt:lpstr>2019 KFF Employer Health Benefits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HERMES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Employer Health Benefit Survey 2017</dc:title>
  <dc:creator>Matthew Rae</dc:creator>
  <cp:lastModifiedBy>Evonne Young</cp:lastModifiedBy>
  <cp:revision>152</cp:revision>
  <cp:lastPrinted>2019-09-16T16:52:51Z</cp:lastPrinted>
  <dcterms:created xsi:type="dcterms:W3CDTF">2017-09-12T02:52:08Z</dcterms:created>
  <dcterms:modified xsi:type="dcterms:W3CDTF">2019-09-25T14:05:47Z</dcterms:modified>
</cp:coreProperties>
</file>