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3.xml" ContentType="application/vnd.openxmlformats-officedocument.themeOverr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82" r:id="rId2"/>
    <p:sldMasterId id="2147483668" r:id="rId3"/>
    <p:sldMasterId id="2147483673" r:id="rId4"/>
    <p:sldMasterId id="2147483678" r:id="rId5"/>
    <p:sldMasterId id="2147483680" r:id="rId6"/>
  </p:sldMasterIdLst>
  <p:notesMasterIdLst>
    <p:notesMasterId r:id="rId25"/>
  </p:notesMasterIdLst>
  <p:sldIdLst>
    <p:sldId id="374" r:id="rId7"/>
    <p:sldId id="357" r:id="rId8"/>
    <p:sldId id="391" r:id="rId9"/>
    <p:sldId id="392" r:id="rId10"/>
    <p:sldId id="376" r:id="rId11"/>
    <p:sldId id="407" r:id="rId12"/>
    <p:sldId id="408" r:id="rId13"/>
    <p:sldId id="394" r:id="rId14"/>
    <p:sldId id="395" r:id="rId15"/>
    <p:sldId id="397" r:id="rId16"/>
    <p:sldId id="398" r:id="rId17"/>
    <p:sldId id="399" r:id="rId18"/>
    <p:sldId id="404" r:id="rId19"/>
    <p:sldId id="403" r:id="rId20"/>
    <p:sldId id="400" r:id="rId21"/>
    <p:sldId id="401" r:id="rId22"/>
    <p:sldId id="402" r:id="rId23"/>
    <p:sldId id="388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yan Wu" initials="BW" lastIdx="8" clrIdx="0">
    <p:extLst>
      <p:ext uri="{19B8F6BF-5375-455C-9EA6-DF929625EA0E}">
        <p15:presenceInfo xmlns:p15="http://schemas.microsoft.com/office/powerpoint/2012/main" userId="S-1-5-21-1957994488-602162358-682003330-39043" providerId="AD"/>
      </p:ext>
    </p:extLst>
  </p:cmAuthor>
  <p:cmAuthor id="2" name="Ashley Kirzinger" initials="AK" lastIdx="3" clrIdx="1">
    <p:extLst>
      <p:ext uri="{19B8F6BF-5375-455C-9EA6-DF929625EA0E}">
        <p15:presenceInfo xmlns:p15="http://schemas.microsoft.com/office/powerpoint/2012/main" userId="S-1-5-21-1957994488-602162358-682003330-531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A45"/>
    <a:srgbClr val="0076C4"/>
    <a:srgbClr val="6FA1BF"/>
    <a:srgbClr val="8FB5CD"/>
    <a:srgbClr val="B8D0DF"/>
    <a:srgbClr val="B9DBF5"/>
    <a:srgbClr val="0E3B5E"/>
    <a:srgbClr val="000000"/>
    <a:srgbClr val="55565A"/>
    <a:srgbClr val="007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>
      <p:cViewPr>
        <p:scale>
          <a:sx n="90" d="100"/>
          <a:sy n="90" d="100"/>
        </p:scale>
        <p:origin x="1224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3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29317811448801"/>
          <c:y val="0.27633805825387403"/>
          <c:w val="0.77273752522676553"/>
          <c:h val="0.69211831591810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469D-488C-812D-BC12D1530417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469D-488C-812D-BC12D1530417}"/>
              </c:ext>
            </c:extLst>
          </c:dPt>
          <c:cat>
            <c:strRef>
              <c:f>Sheet1!$A$2:$A$3</c:f>
              <c:strCache>
                <c:ptCount val="2"/>
                <c:pt idx="0">
                  <c:v>Currently taking prescription medicine</c:v>
                </c:pt>
                <c:pt idx="1">
                  <c:v>Not currently taking prescription medicine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0.62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9D-488C-812D-BC12D15304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1"/>
      </c:pieChart>
    </c:plotArea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89935488578419"/>
          <c:y val="0.12617185986677637"/>
          <c:w val="0.73884292011582597"/>
          <c:h val="0.74765628026644726"/>
        </c:manualLayout>
      </c:layout>
      <c:doughnutChart>
        <c:varyColors val="1"/>
        <c:ser>
          <c:idx val="3"/>
          <c:order val="0"/>
          <c:tx>
            <c:strRef>
              <c:f>Sheet1!$B$10</c:f>
              <c:strCache>
                <c:ptCount val="1"/>
              </c:strCache>
            </c:strRef>
          </c:tx>
          <c:spPr>
            <a:solidFill>
              <a:schemeClr val="bg2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36-4B54-83C8-B1E78C86B3B6}"/>
              </c:ext>
            </c:extLst>
          </c:dPt>
          <c:dPt>
            <c:idx val="1"/>
            <c:bubble3D val="0"/>
            <c:spPr>
              <a:solidFill>
                <a:schemeClr val="bg2">
                  <a:alpha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36-4B54-83C8-B1E78C86B3B6}"/>
              </c:ext>
            </c:extLst>
          </c:dPt>
          <c:val>
            <c:numRef>
              <c:f>Sheet1!$B$11:$B$12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2736-4B54-83C8-B1E78C86B3B6}"/>
            </c:ext>
          </c:extLst>
        </c:ser>
        <c:ser>
          <c:idx val="2"/>
          <c:order val="1"/>
          <c:tx>
            <c:strRef>
              <c:f>Sheet1!$B$7</c:f>
              <c:strCache>
                <c:ptCount val="1"/>
                <c:pt idx="0">
                  <c:v>taken over counter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736-4B54-83C8-B1E78C86B3B6}"/>
              </c:ext>
            </c:extLst>
          </c:dPt>
          <c:dPt>
            <c:idx val="1"/>
            <c:bubble3D val="0"/>
            <c:spPr>
              <a:solidFill>
                <a:schemeClr val="accent1">
                  <a:alpha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736-4B54-83C8-B1E78C86B3B6}"/>
              </c:ext>
            </c:extLst>
          </c:dPt>
          <c:val>
            <c:numRef>
              <c:f>Sheet1!$B$8:$B$9</c:f>
              <c:numCache>
                <c:formatCode>0%</c:formatCode>
                <c:ptCount val="2"/>
                <c:pt idx="0">
                  <c:v>0.18</c:v>
                </c:pt>
                <c:pt idx="1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736-4B54-83C8-B1E78C86B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89935488578419"/>
          <c:y val="0.12617185986677637"/>
          <c:w val="0.73884292011582597"/>
          <c:h val="0.74765628026644726"/>
        </c:manualLayout>
      </c:layout>
      <c:doughnutChart>
        <c:varyColors val="1"/>
        <c:ser>
          <c:idx val="3"/>
          <c:order val="0"/>
          <c:tx>
            <c:strRef>
              <c:f>Sheet1!$B$10</c:f>
              <c:strCache>
                <c:ptCount val="1"/>
              </c:strCache>
            </c:strRef>
          </c:tx>
          <c:spPr>
            <a:solidFill>
              <a:schemeClr val="bg2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A3-45C1-A952-245BEEA44174}"/>
              </c:ext>
            </c:extLst>
          </c:dPt>
          <c:dPt>
            <c:idx val="1"/>
            <c:bubble3D val="0"/>
            <c:spPr>
              <a:solidFill>
                <a:schemeClr val="bg2">
                  <a:alpha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6A3-45C1-A952-245BEEA44174}"/>
              </c:ext>
            </c:extLst>
          </c:dPt>
          <c:val>
            <c:numRef>
              <c:f>Sheet1!$B$11:$B$12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06A3-45C1-A952-245BEEA44174}"/>
            </c:ext>
          </c:extLst>
        </c:ser>
        <c:ser>
          <c:idx val="2"/>
          <c:order val="1"/>
          <c:tx>
            <c:strRef>
              <c:f>Sheet1!$B$7</c:f>
              <c:strCache>
                <c:ptCount val="1"/>
                <c:pt idx="0">
                  <c:v>Cut pills in half or skipped doses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6A3-45C1-A952-245BEEA44174}"/>
              </c:ext>
            </c:extLst>
          </c:dPt>
          <c:dPt>
            <c:idx val="1"/>
            <c:bubble3D val="0"/>
            <c:spPr>
              <a:solidFill>
                <a:schemeClr val="accent1">
                  <a:alpha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6A3-45C1-A952-245BEEA44174}"/>
              </c:ext>
            </c:extLst>
          </c:dPt>
          <c:val>
            <c:numRef>
              <c:f>Sheet1!$B$8:$B$9</c:f>
              <c:numCache>
                <c:formatCode>0%</c:formatCode>
                <c:ptCount val="2"/>
                <c:pt idx="0">
                  <c:v>0.12</c:v>
                </c:pt>
                <c:pt idx="1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6A3-45C1-A952-245BEEA441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89935488578419"/>
          <c:y val="0.12617185986677637"/>
          <c:w val="0.73884292011582597"/>
          <c:h val="0.74765628026644726"/>
        </c:manualLayout>
      </c:layout>
      <c:doughnutChart>
        <c:varyColors val="1"/>
        <c:ser>
          <c:idx val="3"/>
          <c:order val="0"/>
          <c:tx>
            <c:strRef>
              <c:f>Sheet1!$B$10</c:f>
              <c:strCache>
                <c:ptCount val="1"/>
              </c:strCache>
            </c:strRef>
          </c:tx>
          <c:spPr>
            <a:solidFill>
              <a:schemeClr val="bg2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01-4936-8C38-0B48C0A8B393}"/>
              </c:ext>
            </c:extLst>
          </c:dPt>
          <c:dPt>
            <c:idx val="1"/>
            <c:bubble3D val="0"/>
            <c:spPr>
              <a:solidFill>
                <a:schemeClr val="bg2">
                  <a:alpha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01-4936-8C38-0B48C0A8B393}"/>
              </c:ext>
            </c:extLst>
          </c:dPt>
          <c:val>
            <c:numRef>
              <c:f>Sheet1!$B$11:$B$12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5801-4936-8C38-0B48C0A8B393}"/>
            </c:ext>
          </c:extLst>
        </c:ser>
        <c:ser>
          <c:idx val="2"/>
          <c:order val="1"/>
          <c:tx>
            <c:strRef>
              <c:f>Sheet1!$B$7</c:f>
              <c:strCache>
                <c:ptCount val="1"/>
                <c:pt idx="0">
                  <c:v>any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801-4936-8C38-0B48C0A8B393}"/>
              </c:ext>
            </c:extLst>
          </c:dPt>
          <c:dPt>
            <c:idx val="1"/>
            <c:bubble3D val="0"/>
            <c:spPr>
              <a:solidFill>
                <a:schemeClr val="accent1">
                  <a:alpha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801-4936-8C38-0B48C0A8B393}"/>
              </c:ext>
            </c:extLst>
          </c:dPt>
          <c:val>
            <c:numRef>
              <c:f>Sheet1!$B$8:$B$9</c:f>
              <c:numCache>
                <c:formatCode>0%</c:formatCode>
                <c:ptCount val="2"/>
                <c:pt idx="0">
                  <c:v>0.28999999999999998</c:v>
                </c:pt>
                <c:pt idx="1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801-4936-8C38-0B48C0A8B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412463393150642"/>
          <c:y val="1.8091264739501518E-2"/>
          <c:w val="0.6715713511474295"/>
          <c:h val="0.9762872378793896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Too much influence</c:v>
                </c:pt>
              </c:strCache>
            </c:strRef>
          </c:tx>
          <c:spPr>
            <a:solidFill>
              <a:srgbClr val="133559"/>
            </a:solidFill>
            <a:ln w="9525">
              <a:solidFill>
                <a:srgbClr val="323A45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76C4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3CF-4092-A3B5-B451C4C82A00}"/>
              </c:ext>
            </c:extLst>
          </c:dPt>
          <c:dPt>
            <c:idx val="10"/>
            <c:invertIfNegative val="0"/>
            <c:bubble3D val="0"/>
            <c:spPr>
              <a:solidFill>
                <a:srgbClr val="0E3B5E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3CF-4092-A3B5-B451C4C82A00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F793992F-A62A-4D58-BF1D-FA1BA72B105C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3CF-4092-A3B5-B451C4C82A00}"/>
                </c:ext>
              </c:extLst>
            </c:dLbl>
            <c:dLbl>
              <c:idx val="9"/>
              <c:layout>
                <c:manualLayout>
                  <c:x val="5.0924009213823777E-2"/>
                  <c:y val="-5.8414079084454723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C23D4D5F-C5BF-4279-97BB-37CFC7DA2C99}" type="VALUE">
                      <a:rPr 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495410144853671E-2"/>
                      <c:h val="6.462764191356598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3CF-4092-A3B5-B451C4C82A00}"/>
                </c:ext>
              </c:extLst>
            </c:dLbl>
            <c:dLbl>
              <c:idx val="10"/>
              <c:layout>
                <c:manualLayout>
                  <c:x val="3.8211814212087539E-2"/>
                  <c:y val="2.4015136954984562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8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516C9948-C624-4578-B70A-11E842BFDFC8}" type="VALUE">
                      <a:rPr lang="en-US" sz="1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247931620335283E-2"/>
                      <c:h val="6.850578378444306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3CF-4092-A3B5-B451C4C82A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Large businesses </c:v>
                </c:pt>
                <c:pt idx="1">
                  <c:v>Pharmaceutical companies</c:v>
                </c:pt>
                <c:pt idx="2">
                  <c:v>Wall Street</c:v>
                </c:pt>
                <c:pt idx="3">
                  <c:v>Health insurance companies</c:v>
                </c:pt>
                <c:pt idx="4">
                  <c:v>NRA</c:v>
                </c:pt>
                <c:pt idx="5">
                  <c:v>Hospital groups</c:v>
                </c:pt>
                <c:pt idx="6">
                  <c:v>Doctors groups</c:v>
                </c:pt>
                <c:pt idx="7">
                  <c:v>Labor unions</c:v>
                </c:pt>
                <c:pt idx="8">
                  <c:v>AARP</c:v>
                </c:pt>
                <c:pt idx="9">
                  <c:v>Small businesses</c:v>
                </c:pt>
                <c:pt idx="10">
                  <c:v>People like them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0.76</c:v>
                </c:pt>
                <c:pt idx="1">
                  <c:v>0.72</c:v>
                </c:pt>
                <c:pt idx="2">
                  <c:v>0.69</c:v>
                </c:pt>
                <c:pt idx="3">
                  <c:v>0.66</c:v>
                </c:pt>
                <c:pt idx="4">
                  <c:v>0.52</c:v>
                </c:pt>
                <c:pt idx="5">
                  <c:v>0.36</c:v>
                </c:pt>
                <c:pt idx="6">
                  <c:v>0.3</c:v>
                </c:pt>
                <c:pt idx="7">
                  <c:v>0.28000000000000003</c:v>
                </c:pt>
                <c:pt idx="8">
                  <c:v>0.17</c:v>
                </c:pt>
                <c:pt idx="9">
                  <c:v>0.05</c:v>
                </c:pt>
                <c:pt idx="1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CF-4092-A3B5-B451C4C82A0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 b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97253895837691"/>
          <c:y val="0.34438209271140674"/>
          <c:w val="0.33875717886749301"/>
          <c:h val="0.5738757978130961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Column4</c:v>
                </c:pt>
              </c:strCache>
            </c:strRef>
          </c:tx>
          <c:spPr>
            <a:ln>
              <a:solidFill>
                <a:srgbClr val="323A45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A1-45DB-B18D-BB1744591E7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A1-45DB-B18D-BB1744591E79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DA1-45DB-B18D-BB1744591E79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DA1-45DB-B18D-BB1744591E79}"/>
              </c:ext>
            </c:extLst>
          </c:dPt>
          <c:dLbls>
            <c:dLbl>
              <c:idx val="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AA9FFCA8-3907-4F55-BD5C-66D5DE659452}" type="VALUE">
                      <a:rPr lang="en-US" sz="1600">
                        <a:solidFill>
                          <a:srgbClr val="323A4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DA1-45DB-B18D-BB1744591E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Democratic Party</c:v>
                </c:pt>
                <c:pt idx="1">
                  <c:v>Republican Party</c:v>
                </c:pt>
                <c:pt idx="2">
                  <c:v>Neither</c:v>
                </c:pt>
                <c:pt idx="3">
                  <c:v>Don't know/Refused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0.38</c:v>
                </c:pt>
                <c:pt idx="1">
                  <c:v>0.24</c:v>
                </c:pt>
                <c:pt idx="2">
                  <c:v>0.32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A1-45DB-B18D-BB1744591E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96"/>
        <c:holeSize val="49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231344227422007"/>
          <c:y val="5.3114167505311415E-2"/>
          <c:w val="0.83768655772577993"/>
          <c:h val="0.10357768932020028"/>
        </c:manualLayout>
      </c:layout>
      <c:overlay val="0"/>
      <c:txPr>
        <a:bodyPr/>
        <a:lstStyle/>
        <a:p>
          <a:pPr>
            <a:defRPr sz="180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71102249635249"/>
          <c:y val="0.210918888072193"/>
          <c:w val="0.57777524649255085"/>
          <c:h val="0.682961722091682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A1-44CC-8740-50DF9CBBB17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A1-44CC-8740-50DF9CBBB172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A1-44CC-8740-50DF9CBBB172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A1-44CC-8740-50DF9CBBB172}"/>
              </c:ext>
            </c:extLst>
          </c:dPt>
          <c:dLbls>
            <c:dLbl>
              <c:idx val="0"/>
              <c:layout>
                <c:manualLayout>
                  <c:x val="-0.16105055060644799"/>
                  <c:y val="0.190370497963885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1-44CC-8740-50DF9CBBB172}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56C1CEF2-2081-48D3-8E34-31ED59B922DE}" type="VALUE">
                      <a:rPr lang="en-US" sz="1600">
                        <a:solidFill>
                          <a:srgbClr val="323A4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FA1-44CC-8740-50DF9CBBB1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Democratic Party</c:v>
                </c:pt>
                <c:pt idx="1">
                  <c:v>Republican Party</c:v>
                </c:pt>
                <c:pt idx="2">
                  <c:v>Neither</c:v>
                </c:pt>
                <c:pt idx="3">
                  <c:v>Don't know/Refused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0.84</c:v>
                </c:pt>
                <c:pt idx="1">
                  <c:v>0.05</c:v>
                </c:pt>
                <c:pt idx="2">
                  <c:v>7.0000000000000007E-2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A1-44CC-8740-50DF9CBBB1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96"/>
        <c:holeSize val="4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09274634015464"/>
          <c:y val="0.15748155531040073"/>
          <c:w val="0.57777524649255085"/>
          <c:h val="0.6829617220916823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Column4</c:v>
                </c:pt>
              </c:strCache>
            </c:strRef>
          </c:tx>
          <c:spPr>
            <a:ln>
              <a:solidFill>
                <a:srgbClr val="323A45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36-41E5-8A7A-E7C1FF744DB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36-41E5-8A7A-E7C1FF744DBF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36-41E5-8A7A-E7C1FF744DBF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736-41E5-8A7A-E7C1FF744DBF}"/>
              </c:ext>
            </c:extLst>
          </c:dPt>
          <c:dLbls>
            <c:dLbl>
              <c:idx val="1"/>
              <c:layout>
                <c:manualLayout>
                  <c:x val="0.24298855003779862"/>
                  <c:y val="0.1870306646662730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8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ADD72220-9E8D-4514-A069-2AF4C97AC91D}" type="VALUE">
                      <a:rPr lang="en-US" sz="2400"/>
                      <a:pPr>
                        <a:defRPr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736-41E5-8A7A-E7C1FF744DBF}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FEE636DE-29A6-421F-BB28-9CF9FEEBC79B}" type="VALUE">
                      <a:rPr lang="en-US" sz="1600">
                        <a:solidFill>
                          <a:srgbClr val="323A4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6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736-41E5-8A7A-E7C1FF744D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Democratic Party</c:v>
                </c:pt>
                <c:pt idx="1">
                  <c:v>Republican Party</c:v>
                </c:pt>
                <c:pt idx="2">
                  <c:v>Neither</c:v>
                </c:pt>
                <c:pt idx="3">
                  <c:v>Don't know/Refused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0.04</c:v>
                </c:pt>
                <c:pt idx="1">
                  <c:v>0.78</c:v>
                </c:pt>
                <c:pt idx="2">
                  <c:v>0.14000000000000001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36-41E5-8A7A-E7C1FF744D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196"/>
        <c:holeSize val="4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7584629144277778"/>
          <c:y val="8.804597653294631E-3"/>
          <c:w val="0.2415370855722222"/>
          <c:h val="0.9694596156795205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Favor</c:v>
                </c:pt>
              </c:strCache>
            </c:strRef>
          </c:tx>
          <c:spPr>
            <a:solidFill>
              <a:srgbClr val="0E3B5E"/>
            </a:solidFill>
            <a:ln w="9525">
              <a:solidFill>
                <a:srgbClr val="323A45"/>
              </a:solidFill>
            </a:ln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091-43D0-9889-817F25E2E67C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091-43D0-9889-817F25E2E67C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F793992F-A62A-4D58-BF1D-FA1BA72B105C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091-43D0-9889-817F25E2E6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Requiring drug companies to include list prices in ads</c:v>
                </c:pt>
                <c:pt idx="1">
                  <c:v>Making it easier for generic drugs to come to market</c:v>
                </c:pt>
                <c:pt idx="2">
                  <c:v>Allowing the gov't to negotiate with drug companies to get a lower price for people with Medicare</c:v>
                </c:pt>
                <c:pt idx="3">
                  <c:v>Allowing Americans to buy drugs imported from Canada</c:v>
                </c:pt>
                <c:pt idx="4">
                  <c:v>Placing an annual limit on out-of-pocket drug costs for people with Medicare</c:v>
                </c:pt>
                <c:pt idx="5">
                  <c:v>Lowering what Medicare pays based on amounts in other countries</c:v>
                </c:pt>
                <c:pt idx="6">
                  <c:v>Increasing taxes on drug companies whose prices are too high</c:v>
                </c:pt>
                <c:pt idx="7">
                  <c:v>Ending the tax break given to drug companies for their advertising spending</c:v>
                </c:pt>
                <c:pt idx="8">
                  <c:v>Allowing Medicare plans to put more restrictions on use of certain drugs</c:v>
                </c:pt>
                <c:pt idx="9">
                  <c:v>Allowing Medicare drug plans to exclude more drugs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0.88</c:v>
                </c:pt>
                <c:pt idx="1">
                  <c:v>0.88</c:v>
                </c:pt>
                <c:pt idx="2">
                  <c:v>0.86</c:v>
                </c:pt>
                <c:pt idx="3">
                  <c:v>0.8</c:v>
                </c:pt>
                <c:pt idx="4">
                  <c:v>0.76</c:v>
                </c:pt>
                <c:pt idx="5">
                  <c:v>0.65</c:v>
                </c:pt>
                <c:pt idx="6">
                  <c:v>0.63</c:v>
                </c:pt>
                <c:pt idx="7">
                  <c:v>0.56999999999999995</c:v>
                </c:pt>
                <c:pt idx="8">
                  <c:v>0.53</c:v>
                </c:pt>
                <c:pt idx="9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91-43D0-9889-817F25E2E6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550">
                <a:solidFill>
                  <a:srgbClr val="323A45"/>
                </a:solidFill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500" b="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606260859090882E-2"/>
          <c:y val="0.15214453478090828"/>
          <c:w val="0.61650995877108028"/>
          <c:h val="0.80926576193305744"/>
        </c:manualLayout>
      </c:layout>
      <c:pieChart>
        <c:varyColors val="1"/>
        <c:ser>
          <c:idx val="1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323A45"/>
              </a:solidFill>
            </a:ln>
          </c:spPr>
          <c:explosion val="5"/>
          <c:dPt>
            <c:idx val="0"/>
            <c:bubble3D val="0"/>
            <c:spPr>
              <a:solidFill>
                <a:schemeClr val="accent2"/>
              </a:solidFill>
              <a:ln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01D2-4530-ABDA-E4A0AF689FF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1D2-4530-ABDA-E4A0AF689FFD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1D2-4530-ABDA-E4A0AF689F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01D2-4530-ABDA-E4A0AF689FFD}"/>
              </c:ext>
            </c:extLst>
          </c:dPt>
          <c:dLbls>
            <c:dLbl>
              <c:idx val="0"/>
              <c:layout>
                <c:manualLayout>
                  <c:x val="0.12420412413076498"/>
                  <c:y val="-0.3661629970572986"/>
                </c:manualLayout>
              </c:layout>
              <c:tx>
                <c:rich>
                  <a:bodyPr/>
                  <a:lstStyle/>
                  <a:p>
                    <a:pPr>
                      <a:defRPr sz="60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00F1C02B-5267-4286-B0C0-372861C2332E}" type="VALUE">
                      <a:rPr lang="en-US" sz="6000" b="1" ker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rPr>
                      <a:pPr>
                        <a:defRPr sz="6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1D2-4530-ABDA-E4A0AF689FFD}"/>
                </c:ext>
              </c:extLst>
            </c:dLbl>
            <c:dLbl>
              <c:idx val="1"/>
              <c:layout>
                <c:manualLayout>
                  <c:x val="-0.15707693685277693"/>
                  <c:y val="9.7310430115723573E-2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B757BE76-7835-48A5-AC68-8DA0BC88E442}" type="CATEGORYNAME">
                      <a:rPr lang="en-US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  <a:fld id="{8E771063-F4AC-4E1B-A8BE-2F805DBCC550}" type="VALUE">
                      <a:rPr lang="en-US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808907808697299"/>
                      <c:h val="8.881023765259239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1D2-4530-ABDA-E4A0AF689FFD}"/>
                </c:ext>
              </c:extLst>
            </c:dLbl>
            <c:dLbl>
              <c:idx val="2"/>
              <c:layout>
                <c:manualLayout>
                  <c:x val="-2.5821002263147412E-3"/>
                  <c:y val="1.416541245384434E-3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AA603226-0155-4C90-ABE1-B82C4D904465}" type="CATEGORYNAME">
                      <a:rPr lang="en-US" sz="1800">
                        <a:solidFill>
                          <a:srgbClr val="323A45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r>
                      <a:rPr lang="en-US" sz="1800" baseline="0" dirty="0">
                        <a:solidFill>
                          <a:srgbClr val="323A45"/>
                        </a:solidFill>
                      </a:rPr>
                      <a:t>
</a:t>
                    </a:r>
                    <a:fld id="{1C8B0FE2-A980-42EE-97DB-B5A45E18C615}" type="VALUE">
                      <a:rPr lang="en-US" sz="1800" baseline="0">
                        <a:solidFill>
                          <a:srgbClr val="323A45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 sz="1800" baseline="0" dirty="0">
                      <a:solidFill>
                        <a:srgbClr val="323A45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735971332993598"/>
                      <c:h val="0.129513512423794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1D2-4530-ABDA-E4A0AF689FFD}"/>
                </c:ext>
              </c:extLst>
            </c:dLbl>
            <c:dLbl>
              <c:idx val="3"/>
              <c:layout>
                <c:manualLayout>
                  <c:x val="1.3784111532228516E-2"/>
                  <c:y val="3.7661518784806822E-2"/>
                </c:manualLayout>
              </c:layout>
              <c:tx>
                <c:rich>
                  <a:bodyPr/>
                  <a:lstStyle/>
                  <a:p>
                    <a:fld id="{07CD4E75-E4D4-4FB8-B129-F34BC3D2D9C5}" type="CATEGORYNAME">
                      <a:rPr lang="en-US">
                        <a:solidFill>
                          <a:srgbClr val="323A45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rgbClr val="323A45"/>
                        </a:solidFill>
                      </a:rPr>
                      <a:t>
</a:t>
                    </a:r>
                    <a:fld id="{65BFC9C3-CFFE-4E0D-A7BF-A2A52F266BA9}" type="VALUE">
                      <a:rPr lang="en-US" baseline="0">
                        <a:solidFill>
                          <a:srgbClr val="323A45"/>
                        </a:solidFill>
                      </a:rPr>
                      <a:pPr/>
                      <a:t>[VALUE]</a:t>
                    </a:fld>
                    <a:endParaRPr lang="en-US" baseline="0" dirty="0">
                      <a:solidFill>
                        <a:srgbClr val="323A45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422384486513135"/>
                      <c:h val="0.145795546825240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1D2-4530-ABDA-E4A0AF689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12700">
                  <a:solidFill>
                    <a:srgbClr val="323A45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Favor</c:v>
                </c:pt>
                <c:pt idx="1">
                  <c:v>Oppose</c:v>
                </c:pt>
                <c:pt idx="2">
                  <c:v>Don't know/Refused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0.88</c:v>
                </c:pt>
                <c:pt idx="1">
                  <c:v>0.09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1D2-4530-ABDA-E4A0AF689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1"/>
      </c:pieChart>
    </c:plotArea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346766206111026"/>
          <c:y val="0.2576572123872492"/>
          <c:w val="0.4394731466349725"/>
          <c:h val="0.74234274248017773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323A45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…will make medicines more affordable without sacrificing safety or quality</c:v>
                </c:pt>
                <c:pt idx="1">
                  <c:v>…will expose Americans to unsafe medicines from other countries</c:v>
                </c:pt>
                <c:pt idx="2">
                  <c:v>…will lead U.S. drug companies to do less research and development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0.68</c:v>
                </c:pt>
                <c:pt idx="1">
                  <c:v>0.39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FF-4D01-ACA8-A5217B0963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1081088"/>
        <c:axId val="41079552"/>
      </c:barChart>
      <c:valAx>
        <c:axId val="41079552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41081088"/>
        <c:crosses val="autoZero"/>
        <c:crossBetween val="between"/>
      </c:valAx>
      <c:catAx>
        <c:axId val="4108108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4107955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766173462891373E-3"/>
          <c:y val="0"/>
          <c:w val="0.93957956362165063"/>
          <c:h val="0.9153194765204003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323A45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Column1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4D-4616-B712-3754D0DEBCC0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rgbClr val="323A45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Column1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4D-4616-B712-3754D0DEBCC0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323A45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A4D-4616-B712-3754D0DEBCC0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4D-4616-B712-3754D0DEBC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Column1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4D-4616-B712-3754D0DEBCC0}"/>
            </c:ext>
          </c:extLst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4 or more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323A45"/>
              </a:solidFill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4D-4616-B712-3754D0DEBC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Column1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4D-4616-B712-3754D0DEB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5"/>
        <c:axId val="397619344"/>
        <c:axId val="397619736"/>
      </c:barChart>
      <c:catAx>
        <c:axId val="397619344"/>
        <c:scaling>
          <c:orientation val="maxMin"/>
        </c:scaling>
        <c:delete val="1"/>
        <c:axPos val="b"/>
        <c:numFmt formatCode="General" sourceLinked="0"/>
        <c:majorTickMark val="none"/>
        <c:minorTickMark val="none"/>
        <c:tickLblPos val="nextTo"/>
        <c:crossAx val="397619736"/>
        <c:crosses val="autoZero"/>
        <c:auto val="1"/>
        <c:lblAlgn val="ctr"/>
        <c:lblOffset val="100"/>
        <c:noMultiLvlLbl val="0"/>
      </c:catAx>
      <c:valAx>
        <c:axId val="397619736"/>
        <c:scaling>
          <c:orientation val="minMax"/>
          <c:max val="1"/>
        </c:scaling>
        <c:delete val="0"/>
        <c:axPos val="r"/>
        <c:numFmt formatCode="0%" sourceLinked="1"/>
        <c:majorTickMark val="none"/>
        <c:minorTickMark val="none"/>
        <c:tickLblPos val="none"/>
        <c:spPr>
          <a:ln>
            <a:noFill/>
          </a:ln>
        </c:spPr>
        <c:crossAx val="397619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757143564601596"/>
          <c:y val="0.25765725751982232"/>
          <c:w val="0.4394731466349725"/>
          <c:h val="0.74234274248017773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323A45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…will make medicines more affordable without sacrificing safety or quality</c:v>
                </c:pt>
                <c:pt idx="1">
                  <c:v>…will expose Americans to unsafe medicines from other countries</c:v>
                </c:pt>
                <c:pt idx="2">
                  <c:v>…will lead U.S. drug companies to do less research and development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0.76</c:v>
                </c:pt>
                <c:pt idx="1">
                  <c:v>0.35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C-4B02-BF15-D7CD741696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41081088"/>
        <c:axId val="41079552"/>
      </c:barChart>
      <c:valAx>
        <c:axId val="41079552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41081088"/>
        <c:crosses val="autoZero"/>
        <c:crossBetween val="between"/>
      </c:valAx>
      <c:catAx>
        <c:axId val="410810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107955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26247477323447"/>
          <c:y val="4.2915137196015252E-2"/>
          <c:w val="0.77273752522676553"/>
          <c:h val="0.95708486280398475"/>
        </c:manualLayout>
      </c:layout>
      <c:barChart>
        <c:barDir val="bar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More competition in the marketplace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323A45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2">
                  <c:v>Democrats</c:v>
                </c:pt>
                <c:pt idx="3">
                  <c:v>Independents</c:v>
                </c:pt>
                <c:pt idx="4">
                  <c:v>Republicans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 formatCode="0%">
                  <c:v>0.5</c:v>
                </c:pt>
                <c:pt idx="2" formatCode="0%">
                  <c:v>0.35</c:v>
                </c:pt>
                <c:pt idx="3" formatCode="0%">
                  <c:v>0.51</c:v>
                </c:pt>
                <c:pt idx="4" formatCode="0%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B2-4BF0-8A46-4696C8C3C2C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More regulation by the federal government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323A45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2">
                  <c:v>Democrats</c:v>
                </c:pt>
                <c:pt idx="3">
                  <c:v>Independents</c:v>
                </c:pt>
                <c:pt idx="4">
                  <c:v>Republicans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0%">
                  <c:v>0.41</c:v>
                </c:pt>
                <c:pt idx="2" formatCode="0%">
                  <c:v>0.56000000000000005</c:v>
                </c:pt>
                <c:pt idx="3" formatCode="0%">
                  <c:v>0.39</c:v>
                </c:pt>
                <c:pt idx="4" formatCode="0%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B2-4BF0-8A46-4696C8C3C2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395834072"/>
        <c:axId val="395833680"/>
      </c:barChart>
      <c:valAx>
        <c:axId val="395833680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395834072"/>
        <c:crosses val="autoZero"/>
        <c:crossBetween val="between"/>
      </c:valAx>
      <c:catAx>
        <c:axId val="39583407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39583368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559645206860684"/>
          <c:y val="0"/>
          <c:w val="0.28376606619454753"/>
          <c:h val="0.8656323409630163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explosion val="14"/>
          <c:dPt>
            <c:idx val="0"/>
            <c:bubble3D val="0"/>
            <c:explosion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3A7A-4212-95EE-9C3C9C36B936}"/>
              </c:ext>
            </c:extLst>
          </c:dPt>
          <c:dPt>
            <c:idx val="1"/>
            <c:bubble3D val="0"/>
            <c:explosion val="0"/>
            <c:spPr>
              <a:solidFill>
                <a:schemeClr val="bg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3A7A-4212-95EE-9C3C9C36B936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3A7A-4212-95EE-9C3C9C36B936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3A7A-4212-95EE-9C3C9C36B93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8-3A7A-4212-95EE-9C3C9C36B936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A-3A7A-4212-95EE-9C3C9C36B936}"/>
              </c:ext>
            </c:extLst>
          </c:dPt>
          <c:cat>
            <c:strRef>
              <c:f>Sheet1!$A$2:$A$3</c:f>
              <c:strCache>
                <c:ptCount val="2"/>
                <c:pt idx="0">
                  <c:v>A lot better</c:v>
                </c:pt>
                <c:pt idx="1">
                  <c:v>A little better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0.72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A7A-4212-95EE-9C3C9C36B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9"/>
      </c:pieChart>
    </c:plotArea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52210433494805"/>
          <c:y val="9.2200133328993517E-2"/>
          <c:w val="0.80675109231524089"/>
          <c:h val="0.771933895826905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DF2-4CB9-BB1C-C157FA001285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8DF2-4CB9-BB1C-C157FA00128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8DF2-4CB9-BB1C-C157FA00128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7-8DF2-4CB9-BB1C-C157FA00128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8-8DF2-4CB9-BB1C-C157FA00128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A-8DF2-4CB9-BB1C-C157FA001285}"/>
              </c:ext>
            </c:extLst>
          </c:dPt>
          <c:cat>
            <c:strRef>
              <c:f>Sheet1!$A$2:$A$3</c:f>
              <c:strCache>
                <c:ptCount val="2"/>
                <c:pt idx="0">
                  <c:v>A lot better</c:v>
                </c:pt>
                <c:pt idx="1">
                  <c:v>A little better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0.62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DF2-4CB9-BB1C-C157FA001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8"/>
      </c:pieChart>
    </c:plotArea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52210433494805"/>
          <c:y val="9.2200133328993517E-2"/>
          <c:w val="0.80675109231524089"/>
          <c:h val="0.771933895826905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3EE-4165-BD8E-3C3A221E4D87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3EE-4165-BD8E-3C3A221E4D87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23EE-4165-BD8E-3C3A221E4D87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23EE-4165-BD8E-3C3A221E4D8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8-23EE-4165-BD8E-3C3A221E4D87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A-23EE-4165-BD8E-3C3A221E4D87}"/>
              </c:ext>
            </c:extLst>
          </c:dPt>
          <c:cat>
            <c:strRef>
              <c:f>Sheet1!$A$2:$A$3</c:f>
              <c:strCache>
                <c:ptCount val="2"/>
                <c:pt idx="0">
                  <c:v>A lot better</c:v>
                </c:pt>
                <c:pt idx="1">
                  <c:v>A little better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0.53</c:v>
                </c:pt>
                <c:pt idx="1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3EE-4165-BD8E-3C3A221E4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7"/>
      </c:pieChart>
    </c:plotArea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11291136684837"/>
          <c:y val="4.8658593682352107E-3"/>
          <c:w val="0.5881844336765597"/>
          <c:h val="0.892951093898825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rgbClr val="323A45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BA6-49B6-964A-4099320704B7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A6-49B6-964A-4099320704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BA6-49B6-964A-4099320704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BA6-49B6-964A-4099320704B7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0.79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A6-49B6-964A-409932070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49752675146376"/>
          <c:y val="5.9785953479952934E-2"/>
          <c:w val="0.5881844336765597"/>
          <c:h val="0.892951093898825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1F-405C-A22E-3B7D367935EF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1F-405C-A22E-3B7D367935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41F-405C-A22E-3B7D367935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41F-405C-A22E-3B7D367935E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0.74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1F-405C-A22E-3B7D36793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71102249635249"/>
          <c:y val="0.37285230836461597"/>
          <c:w val="0.42497058471766763"/>
          <c:h val="0.5210281795688996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Column4</c:v>
                </c:pt>
              </c:strCache>
            </c:strRef>
          </c:tx>
          <c:spPr>
            <a:ln>
              <a:solidFill>
                <a:srgbClr val="323A45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C2-4271-A5F7-397C1EA33FC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C2-4271-A5F7-397C1EA33FC8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CC2-4271-A5F7-397C1EA33FC8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CC2-4271-A5F7-397C1EA33FC8}"/>
              </c:ext>
            </c:extLst>
          </c:dPt>
          <c:dLbls>
            <c:dLbl>
              <c:idx val="0"/>
              <c:layout>
                <c:manualLayout>
                  <c:x val="-4.9569891608998214E-3"/>
                  <c:y val="6.90622864624356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C2-4271-A5F7-397C1EA33FC8}"/>
                </c:ext>
              </c:extLst>
            </c:dLbl>
            <c:dLbl>
              <c:idx val="1"/>
              <c:layout>
                <c:manualLayout>
                  <c:x val="1.4664234411526915E-2"/>
                  <c:y val="-8.8327314083468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C2-4271-A5F7-397C1EA33FC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C2-4271-A5F7-397C1EA33FC8}"/>
                </c:ext>
              </c:extLst>
            </c:dLbl>
            <c:dLbl>
              <c:idx val="3"/>
              <c:layout>
                <c:manualLayout>
                  <c:x val="-6.0036012152802128E-3"/>
                  <c:y val="7.3606162980272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C2-4271-A5F7-397C1EA33F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Difficult</c:v>
                </c:pt>
                <c:pt idx="1">
                  <c:v>Easy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</c:v>
                </c:pt>
                <c:pt idx="1">
                  <c:v>0.62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C2-4271-A5F7-397C1EA33F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233"/>
        <c:holeSize val="4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655285535446438"/>
          <c:y val="0.37937597086078528"/>
          <c:w val="0.42497058471766763"/>
          <c:h val="0.5210281795688996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Column4</c:v>
                </c:pt>
              </c:strCache>
            </c:strRef>
          </c:tx>
          <c:spPr>
            <a:ln>
              <a:solidFill>
                <a:srgbClr val="323A45"/>
              </a:solidFill>
            </a:ln>
          </c:spPr>
          <c:explosion val="1"/>
          <c:dPt>
            <c:idx val="0"/>
            <c:bubble3D val="0"/>
            <c:explosion val="0"/>
            <c:spPr>
              <a:solidFill>
                <a:schemeClr val="accent2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64-4982-BC02-3BB002D1F966}"/>
              </c:ext>
            </c:extLst>
          </c:dPt>
          <c:dPt>
            <c:idx val="1"/>
            <c:bubble3D val="0"/>
            <c:explosion val="0"/>
            <c:spPr>
              <a:solidFill>
                <a:schemeClr val="accent4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64-4982-BC02-3BB002D1F966}"/>
              </c:ext>
            </c:extLst>
          </c:dPt>
          <c:dPt>
            <c:idx val="2"/>
            <c:bubble3D val="0"/>
            <c:explosion val="0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64-4982-BC02-3BB002D1F966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564-4982-BC02-3BB002D1F966}"/>
              </c:ext>
            </c:extLst>
          </c:dPt>
          <c:dLbls>
            <c:dLbl>
              <c:idx val="0"/>
              <c:layout>
                <c:manualLayout>
                  <c:x val="1.0466120543803361E-3"/>
                  <c:y val="6.90622864624349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64-4982-BC02-3BB002D1F966}"/>
                </c:ext>
              </c:extLst>
            </c:dLbl>
            <c:dLbl>
              <c:idx val="1"/>
              <c:layout>
                <c:manualLayout>
                  <c:x val="5.3125086414992875E-2"/>
                  <c:y val="-0.140688574642455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8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0812900077006"/>
                      <c:h val="0.121428571428571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564-4982-BC02-3BB002D1F96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64-4982-BC02-3BB002D1F9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2"/>
                <c:pt idx="0">
                  <c:v>Difficult to afford prescription medicine</c:v>
                </c:pt>
                <c:pt idx="1">
                  <c:v>Easy to afford prescription medicine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0.17</c:v>
                </c:pt>
                <c:pt idx="1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64-4982-BC02-3BB002D1F9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299"/>
        <c:holeSize val="49"/>
      </c:doughnut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8.5195613860082151E-3"/>
          <c:y val="0.1410214794579249"/>
          <c:w val="0.98380310847060803"/>
          <c:h val="0.19025802147793061"/>
        </c:manualLayout>
      </c:layout>
      <c:overlay val="0"/>
      <c:txPr>
        <a:bodyPr/>
        <a:lstStyle/>
        <a:p>
          <a:pPr>
            <a:defRPr sz="1800">
              <a:solidFill>
                <a:srgbClr val="323A45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356294688159979"/>
          <c:y val="1.6420508230145705E-2"/>
          <c:w val="0.54186915524448331"/>
          <c:h val="0.982406350506021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Difficult</c:v>
                </c:pt>
              </c:strCache>
            </c:strRef>
          </c:tx>
          <c:spPr>
            <a:solidFill>
              <a:srgbClr val="0E3B5E"/>
            </a:solidFill>
            <a:ln w="9525">
              <a:solidFill>
                <a:srgbClr val="323A45"/>
              </a:solidFill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CB3-4C9C-870E-304CAB5A9D90}"/>
              </c:ext>
            </c:extLst>
          </c:dPt>
          <c:dPt>
            <c:idx val="2"/>
            <c:invertIfNegative val="0"/>
            <c:bubble3D val="0"/>
            <c:spPr>
              <a:solidFill>
                <a:srgbClr val="0077C8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CB3-4C9C-870E-304CAB5A9D9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ABC-48CF-8E72-C1FAF6AAF693}"/>
              </c:ext>
            </c:extLst>
          </c:dPt>
          <c:dPt>
            <c:idx val="4"/>
            <c:invertIfNegative val="0"/>
            <c:bubble3D val="0"/>
            <c:spPr>
              <a:solidFill>
                <a:srgbClr val="0077C8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CB3-4C9C-870E-304CAB5A9D9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CB3-4C9C-870E-304CAB5A9D90}"/>
              </c:ext>
            </c:extLst>
          </c:dPt>
          <c:dPt>
            <c:idx val="6"/>
            <c:invertIfNegative val="0"/>
            <c:bubble3D val="0"/>
            <c:spPr>
              <a:solidFill>
                <a:srgbClr val="0077C8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ABC-48CF-8E72-C1FAF6AAF69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CB3-4C9C-870E-304CAB5A9D9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CB3-4C9C-870E-304CAB5A9D90}"/>
              </c:ext>
            </c:extLst>
          </c:dPt>
          <c:dPt>
            <c:idx val="10"/>
            <c:invertIfNegative val="0"/>
            <c:bubble3D val="0"/>
            <c:spPr>
              <a:solidFill>
                <a:srgbClr val="0077C8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E76F-4EF6-A7F9-110C30B2B912}"/>
              </c:ext>
            </c:extLst>
          </c:dPt>
          <c:dPt>
            <c:idx val="11"/>
            <c:invertIfNegative val="0"/>
            <c:bubble3D val="0"/>
            <c:spPr>
              <a:solidFill>
                <a:srgbClr val="0077C8"/>
              </a:solidFill>
              <a:ln w="9525">
                <a:solidFill>
                  <a:srgbClr val="323A4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CF57-4D1A-BCA3-8FFCB9031E32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F793992F-A62A-4D58-BF1D-FA1BA72B105C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CB3-4C9C-870E-304CAB5A9D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baseline="0">
                    <a:solidFill>
                      <a:schemeClr val="bg1"/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Total</c:v>
                </c:pt>
                <c:pt idx="1">
                  <c:v>Taking 1-3 prescription drugs</c:v>
                </c:pt>
                <c:pt idx="2">
                  <c:v>Taking 4 or more prescription drugs</c:v>
                </c:pt>
                <c:pt idx="3">
                  <c:v>Spending less than $100 per month on Rx</c:v>
                </c:pt>
                <c:pt idx="4">
                  <c:v>Spending $100 or more per month on Rx</c:v>
                </c:pt>
                <c:pt idx="5">
                  <c:v>18-49 years old</c:v>
                </c:pt>
                <c:pt idx="6">
                  <c:v>50-64 years old</c:v>
                </c:pt>
                <c:pt idx="7">
                  <c:v>65 and older</c:v>
                </c:pt>
                <c:pt idx="8">
                  <c:v>Excellent/Very good health</c:v>
                </c:pt>
                <c:pt idx="9">
                  <c:v>Good health</c:v>
                </c:pt>
                <c:pt idx="10">
                  <c:v>Only fair/Poor health</c:v>
                </c:pt>
                <c:pt idx="11">
                  <c:v>Less than $40,000</c:v>
                </c:pt>
                <c:pt idx="12">
                  <c:v>$40,000-$89,999</c:v>
                </c:pt>
                <c:pt idx="13">
                  <c:v>$90,000 or more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0.24</c:v>
                </c:pt>
                <c:pt idx="1">
                  <c:v>0.17</c:v>
                </c:pt>
                <c:pt idx="2">
                  <c:v>0.35</c:v>
                </c:pt>
                <c:pt idx="3">
                  <c:v>0.17</c:v>
                </c:pt>
                <c:pt idx="4">
                  <c:v>0.57999999999999996</c:v>
                </c:pt>
                <c:pt idx="5">
                  <c:v>0.21</c:v>
                </c:pt>
                <c:pt idx="6">
                  <c:v>0.3</c:v>
                </c:pt>
                <c:pt idx="7">
                  <c:v>0.23</c:v>
                </c:pt>
                <c:pt idx="8">
                  <c:v>0.09</c:v>
                </c:pt>
                <c:pt idx="9">
                  <c:v>0.21</c:v>
                </c:pt>
                <c:pt idx="10">
                  <c:v>0.49</c:v>
                </c:pt>
                <c:pt idx="11">
                  <c:v>0.35</c:v>
                </c:pt>
                <c:pt idx="12">
                  <c:v>0.21</c:v>
                </c:pt>
                <c:pt idx="1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B3-4C9C-870E-304CAB5A9D9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01353040"/>
        <c:axId val="401348728"/>
      </c:barChart>
      <c:catAx>
        <c:axId val="401353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 b="0" baseline="0">
                <a:solidFill>
                  <a:srgbClr val="323A45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401348728"/>
        <c:crosses val="autoZero"/>
        <c:auto val="1"/>
        <c:lblAlgn val="ctr"/>
        <c:lblOffset val="100"/>
        <c:noMultiLvlLbl val="0"/>
      </c:catAx>
      <c:valAx>
        <c:axId val="4013487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135304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89935488578419"/>
          <c:y val="0.12617185986677637"/>
          <c:w val="0.73884292011582597"/>
          <c:h val="0.74765628026644726"/>
        </c:manualLayout>
      </c:layout>
      <c:doughnutChart>
        <c:varyColors val="1"/>
        <c:ser>
          <c:idx val="3"/>
          <c:order val="0"/>
          <c:tx>
            <c:strRef>
              <c:f>Sheet1!$B$10</c:f>
              <c:strCache>
                <c:ptCount val="1"/>
              </c:strCache>
            </c:strRef>
          </c:tx>
          <c:spPr>
            <a:solidFill>
              <a:schemeClr val="bg2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BE-4179-A556-F2F4AC644C80}"/>
              </c:ext>
            </c:extLst>
          </c:dPt>
          <c:dPt>
            <c:idx val="1"/>
            <c:bubble3D val="0"/>
            <c:spPr>
              <a:solidFill>
                <a:schemeClr val="bg2">
                  <a:alpha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BE-4179-A556-F2F4AC644C80}"/>
              </c:ext>
            </c:extLst>
          </c:dPt>
          <c:val>
            <c:numRef>
              <c:f>Sheet1!$B$11:$B$12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89BE-4179-A556-F2F4AC644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89935488578419"/>
          <c:y val="0.12617185986677637"/>
          <c:w val="0.73884292011582597"/>
          <c:h val="0.74765628026644726"/>
        </c:manualLayout>
      </c:layout>
      <c:doughnutChart>
        <c:varyColors val="1"/>
        <c:ser>
          <c:idx val="3"/>
          <c:order val="0"/>
          <c:tx>
            <c:strRef>
              <c:f>Sheet1!$B$10</c:f>
              <c:strCache>
                <c:ptCount val="1"/>
              </c:strCache>
            </c:strRef>
          </c:tx>
          <c:spPr>
            <a:solidFill>
              <a:schemeClr val="bg2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AA-48B2-B75F-DD16BBBB7DA7}"/>
              </c:ext>
            </c:extLst>
          </c:dPt>
          <c:dPt>
            <c:idx val="1"/>
            <c:bubble3D val="0"/>
            <c:spPr>
              <a:solidFill>
                <a:schemeClr val="bg2">
                  <a:alpha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DAA-48B2-B75F-DD16BBBB7DA7}"/>
              </c:ext>
            </c:extLst>
          </c:dPt>
          <c:val>
            <c:numRef>
              <c:f>Sheet1!$B$11:$B$12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6DAA-48B2-B75F-DD16BBBB7DA7}"/>
            </c:ext>
          </c:extLst>
        </c:ser>
        <c:ser>
          <c:idx val="2"/>
          <c:order val="1"/>
          <c:tx>
            <c:strRef>
              <c:f>Sheet1!$B$7</c:f>
              <c:strCache>
                <c:ptCount val="1"/>
                <c:pt idx="0">
                  <c:v>not fill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DAA-48B2-B75F-DD16BBBB7DA7}"/>
              </c:ext>
            </c:extLst>
          </c:dPt>
          <c:dPt>
            <c:idx val="1"/>
            <c:bubble3D val="0"/>
            <c:spPr>
              <a:solidFill>
                <a:schemeClr val="accent1">
                  <a:alpha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6DAA-48B2-B75F-DD16BBBB7DA7}"/>
              </c:ext>
            </c:extLst>
          </c:dPt>
          <c:val>
            <c:numRef>
              <c:f>Sheet1!$B$8:$B$9</c:f>
              <c:numCache>
                <c:formatCode>0%</c:formatCode>
                <c:ptCount val="2"/>
                <c:pt idx="0">
                  <c:v>0.19</c:v>
                </c:pt>
                <c:pt idx="1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DAA-48B2-B75F-DD16BBBB7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6764C-C15E-0340-B95F-B7B37D1499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1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1097280"/>
            <a:ext cx="1194816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" y="56716"/>
            <a:ext cx="11948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186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21920" y="1371600"/>
            <a:ext cx="39014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109472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145280" y="1371600"/>
            <a:ext cx="39014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8168640" y="1371600"/>
            <a:ext cx="39014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31036"/>
            <a:ext cx="11257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31036"/>
            <a:ext cx="11257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1371600"/>
            <a:ext cx="1194816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31036"/>
            <a:ext cx="11257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1920" y="1371600"/>
            <a:ext cx="5913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6156960" y="1371600"/>
            <a:ext cx="5913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31035"/>
            <a:ext cx="11257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21920" y="1371600"/>
            <a:ext cx="39014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145280" y="1371600"/>
            <a:ext cx="39014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8168640" y="1371600"/>
            <a:ext cx="39014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31036"/>
            <a:ext cx="11257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109472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31036"/>
            <a:ext cx="11257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94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93" y="288706"/>
            <a:ext cx="11107644" cy="844213"/>
          </a:xfrm>
        </p:spPr>
        <p:txBody>
          <a:bodyPr/>
          <a:lstStyle>
            <a:lvl1pPr>
              <a:defRPr sz="2251">
                <a:solidFill>
                  <a:srgbClr val="393D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93" y="6044070"/>
            <a:ext cx="9181849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rgbClr val="393D40"/>
                </a:solidFill>
              </a:defRPr>
            </a:lvl1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Insert Source Here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47452" y="88514"/>
            <a:ext cx="2844800" cy="365125"/>
          </a:xfrm>
          <a:prstGeom prst="rect">
            <a:avLst/>
          </a:prstGeom>
        </p:spPr>
        <p:txBody>
          <a:bodyPr/>
          <a:lstStyle>
            <a:lvl1pPr algn="l">
              <a:defRPr sz="1050">
                <a:solidFill>
                  <a:srgbClr val="393D40"/>
                </a:solidFill>
              </a:defRPr>
            </a:lvl1pPr>
          </a:lstStyle>
          <a:p>
            <a:r>
              <a:rPr lang="en-US" dirty="0" smtClean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95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51200" y="1295401"/>
            <a:ext cx="8011715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251200" y="2424199"/>
            <a:ext cx="5558323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3251201" y="3668799"/>
            <a:ext cx="2015023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3251200" y="4122032"/>
            <a:ext cx="5016456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827270" y="1680187"/>
            <a:ext cx="10363201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This is a Divider Slide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3125" y="2536153"/>
            <a:ext cx="1027380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1920" y="1097280"/>
            <a:ext cx="5913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" y="56716"/>
            <a:ext cx="11948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6156960" y="1097280"/>
            <a:ext cx="5913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8069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21920" y="1097280"/>
            <a:ext cx="39014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" y="56715"/>
            <a:ext cx="11948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145280" y="1097280"/>
            <a:ext cx="39014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8168640" y="1097280"/>
            <a:ext cx="39014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96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" y="56716"/>
            <a:ext cx="11948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723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6716"/>
            <a:ext cx="110540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" y="1097280"/>
            <a:ext cx="1194816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9013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8379" y="0"/>
            <a:ext cx="3813623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1097280"/>
            <a:ext cx="1194816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109472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6716"/>
            <a:ext cx="110540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680" y="6309360"/>
            <a:ext cx="106532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641749" y="0"/>
            <a:ext cx="7550251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59978" y="0"/>
            <a:ext cx="3813623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1097280"/>
            <a:ext cx="1194816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6716"/>
            <a:ext cx="110540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680" y="6309360"/>
            <a:ext cx="1065320" cy="548640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21900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1371600"/>
            <a:ext cx="1194816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31036"/>
            <a:ext cx="11257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1920" y="1371600"/>
            <a:ext cx="5913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6156960" y="1371600"/>
            <a:ext cx="5913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65760"/>
            <a:ext cx="11257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" y="6217920"/>
            <a:ext cx="1095248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56716"/>
            <a:ext cx="118668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0" y="6324601"/>
            <a:ext cx="8128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6716"/>
            <a:ext cx="110540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1133859" cy="1508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0" y="6324601"/>
            <a:ext cx="8128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555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1133859" cy="150876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65760"/>
            <a:ext cx="11257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914400" y="91441"/>
            <a:ext cx="11155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0" y="6324601"/>
            <a:ext cx="8128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65760"/>
            <a:ext cx="11257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33" y="-2894"/>
            <a:ext cx="1149292" cy="150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0" y="6324601"/>
            <a:ext cx="6350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93" r:id="rId5"/>
    <p:sldLayoutId id="214748369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4478397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5295540"/>
            <a:ext cx="112818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251604"/>
            <a:ext cx="4495391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4478397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432" y="5295540"/>
            <a:ext cx="1579152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042" y="6251604"/>
            <a:ext cx="5549349" cy="2433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KFF_Plate_Tab+Slab6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7108493" y="0"/>
            <a:ext cx="5083507" cy="6858000"/>
          </a:xfrm>
          <a:prstGeom prst="rect">
            <a:avLst/>
          </a:prstGeom>
        </p:spPr>
      </p:pic>
      <p:pic>
        <p:nvPicPr>
          <p:cNvPr id="10" name="Picture 9" descr="KFF_Plate_Tab+Slab9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1" y="0"/>
            <a:ext cx="1370833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133601"/>
            <a:ext cx="6172200" cy="1000511"/>
          </a:xfrm>
        </p:spPr>
        <p:txBody>
          <a:bodyPr/>
          <a:lstStyle/>
          <a:p>
            <a:r>
              <a:rPr lang="en-US" sz="4400" dirty="0"/>
              <a:t>Public opinion on prescription drugs and their prices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62400" y="3810000"/>
            <a:ext cx="6172200" cy="762000"/>
          </a:xfrm>
        </p:spPr>
        <p:txBody>
          <a:bodyPr/>
          <a:lstStyle/>
          <a:p>
            <a:r>
              <a:rPr lang="en-US" sz="1800" dirty="0"/>
              <a:t>Poll findings from 2015-2019 KFF Health Tracking Polls</a:t>
            </a:r>
          </a:p>
        </p:txBody>
      </p:sp>
    </p:spTree>
    <p:extLst>
      <p:ext uri="{BB962C8B-B14F-4D97-AF65-F5344CB8AC3E}">
        <p14:creationId xmlns:p14="http://schemas.microsoft.com/office/powerpoint/2010/main" val="29467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93244" y="6305349"/>
            <a:ext cx="8214360" cy="548640"/>
          </a:xfrm>
        </p:spPr>
        <p:txBody>
          <a:bodyPr/>
          <a:lstStyle/>
          <a:p>
            <a:r>
              <a:rPr lang="en-US" sz="1100" dirty="0"/>
              <a:t>SOURCE: KFF Health Tracking Poll (conducted February 14-24, 2019)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9080" y="25332"/>
            <a:ext cx="4572000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kern="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 </a:t>
            </a:r>
          </a:p>
          <a:p>
            <a:pPr algn="ctr"/>
            <a:endParaRPr lang="en-US" sz="1400" dirty="0" err="1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693244" y="1785748"/>
            <a:ext cx="10812957" cy="1414652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1708475" y="3352800"/>
            <a:ext cx="9052560" cy="122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0" i="0">
                <a:solidFill>
                  <a:srgbClr val="323A4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kern="0" dirty="0"/>
              <a:t>Americans cite other major contributors to prescription drugs, such as…</a:t>
            </a:r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2894" y="2093894"/>
            <a:ext cx="92151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kern="0" dirty="0">
                <a:solidFill>
                  <a:srgbClr val="323A4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say profits made by Rx companies is a </a:t>
            </a:r>
            <a:r>
              <a:rPr lang="en-US" sz="2800" b="1" u="sng" kern="0" dirty="0">
                <a:solidFill>
                  <a:schemeClr val="accent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major</a:t>
            </a:r>
            <a:r>
              <a:rPr lang="en-US" sz="2800" b="1" kern="0" dirty="0">
                <a:solidFill>
                  <a:srgbClr val="323A4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factor contributing to price of prescription drugs.</a:t>
            </a:r>
            <a:endParaRPr lang="en-US" sz="16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 bwMode="auto">
          <a:xfrm>
            <a:off x="2264736" y="4727168"/>
            <a:ext cx="8311825" cy="122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0" i="0">
                <a:solidFill>
                  <a:srgbClr val="323A4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kern="0" dirty="0">
                <a:solidFill>
                  <a:schemeClr val="accent4"/>
                </a:solidFill>
              </a:rPr>
              <a:t>Cost of research and development </a:t>
            </a:r>
            <a:r>
              <a:rPr lang="en-US" kern="0" dirty="0">
                <a:solidFill>
                  <a:schemeClr val="tx1"/>
                </a:solidFill>
              </a:rPr>
              <a:t>(69%</a:t>
            </a:r>
            <a:r>
              <a:rPr lang="en-US" kern="0" dirty="0"/>
              <a:t>)</a:t>
            </a:r>
          </a:p>
          <a:p>
            <a:pPr algn="ctr"/>
            <a:r>
              <a:rPr lang="en-US" kern="0" dirty="0">
                <a:solidFill>
                  <a:schemeClr val="accent4"/>
                </a:solidFill>
              </a:rPr>
              <a:t>Profits made by PBMs, companies that manage prescription drug benefits </a:t>
            </a:r>
            <a:r>
              <a:rPr lang="en-US" kern="0" dirty="0">
                <a:solidFill>
                  <a:schemeClr val="tx1"/>
                </a:solidFill>
              </a:rPr>
              <a:t>(63%)</a:t>
            </a:r>
          </a:p>
          <a:p>
            <a:pPr algn="ctr"/>
            <a:r>
              <a:rPr lang="en-US" kern="0" dirty="0">
                <a:solidFill>
                  <a:schemeClr val="accent4"/>
                </a:solidFill>
              </a:rPr>
              <a:t>Cost of marketing and advertising </a:t>
            </a:r>
            <a:r>
              <a:rPr lang="en-US" kern="0" dirty="0">
                <a:solidFill>
                  <a:schemeClr val="tx1"/>
                </a:solidFill>
              </a:rPr>
              <a:t>(52%)</a:t>
            </a:r>
          </a:p>
        </p:txBody>
      </p:sp>
    </p:spTree>
    <p:extLst>
      <p:ext uri="{BB962C8B-B14F-4D97-AF65-F5344CB8AC3E}">
        <p14:creationId xmlns:p14="http://schemas.microsoft.com/office/powerpoint/2010/main" val="156062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931168"/>
              </p:ext>
            </p:extLst>
          </p:nvPr>
        </p:nvGraphicFramePr>
        <p:xfrm>
          <a:off x="-633780" y="1569761"/>
          <a:ext cx="11267089" cy="4543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10896600" cy="914400"/>
          </a:xfrm>
        </p:spPr>
        <p:txBody>
          <a:bodyPr/>
          <a:lstStyle/>
          <a:p>
            <a:r>
              <a:rPr lang="en-US" sz="3200" dirty="0" smtClean="0"/>
              <a:t>Who do Americans trust to </a:t>
            </a:r>
            <a:r>
              <a:rPr lang="en-US" sz="3200" dirty="0"/>
              <a:t>l</a:t>
            </a:r>
            <a:r>
              <a:rPr lang="en-US" sz="3200" dirty="0" smtClean="0"/>
              <a:t>ower </a:t>
            </a:r>
            <a:r>
              <a:rPr lang="en-US" sz="3200" dirty="0"/>
              <a:t>p</a:t>
            </a:r>
            <a:r>
              <a:rPr lang="en-US" sz="3200" dirty="0" smtClean="0"/>
              <a:t>rescription </a:t>
            </a:r>
            <a:r>
              <a:rPr lang="en-US" sz="3200" dirty="0"/>
              <a:t>d</a:t>
            </a:r>
            <a:r>
              <a:rPr lang="en-US" sz="3200" dirty="0" smtClean="0"/>
              <a:t>rug </a:t>
            </a:r>
            <a:r>
              <a:rPr lang="en-US" sz="3200" dirty="0"/>
              <a:t>c</a:t>
            </a:r>
            <a:r>
              <a:rPr lang="en-US" sz="3200" dirty="0" smtClean="0"/>
              <a:t>osts? Depends on who </a:t>
            </a:r>
            <a:r>
              <a:rPr lang="en-US" sz="3200" dirty="0"/>
              <a:t>y</a:t>
            </a:r>
            <a:r>
              <a:rPr lang="en-US" sz="3200" dirty="0" smtClean="0"/>
              <a:t>ou </a:t>
            </a:r>
            <a:r>
              <a:rPr lang="en-US" sz="3200" dirty="0"/>
              <a:t>a</a:t>
            </a:r>
            <a:r>
              <a:rPr lang="en-US" sz="3200" dirty="0" smtClean="0"/>
              <a:t>sk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66800" y="6112805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March 8-13, 2018)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6800" y="1340024"/>
            <a:ext cx="8146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do you trust to do a better job at lowering prescription drug costs? </a:t>
            </a: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649259"/>
              </p:ext>
            </p:extLst>
          </p:nvPr>
        </p:nvGraphicFramePr>
        <p:xfrm>
          <a:off x="550554" y="2274487"/>
          <a:ext cx="4494862" cy="3802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402892"/>
              </p:ext>
            </p:extLst>
          </p:nvPr>
        </p:nvGraphicFramePr>
        <p:xfrm>
          <a:off x="7259407" y="2515906"/>
          <a:ext cx="4494862" cy="3802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91619" y="251590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u="sng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Democrats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56121" y="2515906"/>
            <a:ext cx="287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u="sng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Independents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14262" y="2515906"/>
            <a:ext cx="267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u="sng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Republicans</a:t>
            </a:r>
          </a:p>
        </p:txBody>
      </p:sp>
    </p:spTree>
    <p:extLst>
      <p:ext uri="{BB962C8B-B14F-4D97-AF65-F5344CB8AC3E}">
        <p14:creationId xmlns:p14="http://schemas.microsoft.com/office/powerpoint/2010/main" val="142987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972800" cy="914400"/>
          </a:xfrm>
        </p:spPr>
        <p:txBody>
          <a:bodyPr/>
          <a:lstStyle/>
          <a:p>
            <a:r>
              <a:rPr lang="en-US" sz="3200" dirty="0"/>
              <a:t>Most Americans </a:t>
            </a:r>
            <a:r>
              <a:rPr lang="en-US" sz="3200" b="1" dirty="0">
                <a:solidFill>
                  <a:schemeClr val="accent2"/>
                </a:solidFill>
              </a:rPr>
              <a:t>favor</a:t>
            </a:r>
            <a:r>
              <a:rPr lang="en-US" sz="3200" dirty="0"/>
              <a:t> several </a:t>
            </a:r>
            <a:r>
              <a:rPr lang="en-US" sz="3200" dirty="0" smtClean="0"/>
              <a:t>actions </a:t>
            </a:r>
            <a:r>
              <a:rPr lang="en-US" sz="3200" dirty="0"/>
              <a:t>to lower </a:t>
            </a:r>
            <a:r>
              <a:rPr lang="en-US" sz="3200" b="1" dirty="0">
                <a:solidFill>
                  <a:schemeClr val="accent2"/>
                </a:solidFill>
              </a:rPr>
              <a:t>drug costs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14400" y="6177195"/>
            <a:ext cx="8214360" cy="548640"/>
          </a:xfrm>
        </p:spPr>
        <p:txBody>
          <a:bodyPr/>
          <a:lstStyle/>
          <a:p>
            <a:r>
              <a:rPr lang="en-US" sz="1100" dirty="0"/>
              <a:t>SOURCE: KFF Health Tracking Poll (conducted February 14-24, 2019)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1103116"/>
            <a:ext cx="9906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who favor each of the following actions that would keep prescription drug costs down:</a:t>
            </a:r>
          </a:p>
        </p:txBody>
      </p:sp>
      <p:graphicFrame>
        <p:nvGraphicFramePr>
          <p:cNvPr id="6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700457"/>
              </p:ext>
            </p:extLst>
          </p:nvPr>
        </p:nvGraphicFramePr>
        <p:xfrm>
          <a:off x="-2514600" y="1600200"/>
          <a:ext cx="13258800" cy="472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0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6166799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February 14-24, 2019)</a:t>
            </a:r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312929"/>
              </p:ext>
            </p:extLst>
          </p:nvPr>
        </p:nvGraphicFramePr>
        <p:xfrm>
          <a:off x="3505199" y="0"/>
          <a:ext cx="8465202" cy="6349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itle 3"/>
          <p:cNvSpPr txBox="1">
            <a:spLocks/>
          </p:cNvSpPr>
          <p:nvPr/>
        </p:nvSpPr>
        <p:spPr bwMode="auto">
          <a:xfrm>
            <a:off x="4572000" y="3772886"/>
            <a:ext cx="329933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0" i="0">
                <a:solidFill>
                  <a:srgbClr val="323A4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2300" kern="0" dirty="0">
                <a:solidFill>
                  <a:schemeClr val="bg2"/>
                </a:solidFill>
              </a:rPr>
              <a:t/>
            </a:r>
            <a:br>
              <a:rPr lang="en-US" sz="2300" kern="0" dirty="0">
                <a:solidFill>
                  <a:schemeClr val="bg2"/>
                </a:solidFill>
              </a:rPr>
            </a:br>
            <a:r>
              <a:rPr lang="en-US" sz="2300" kern="0" dirty="0">
                <a:solidFill>
                  <a:schemeClr val="bg1"/>
                </a:solidFill>
              </a:rPr>
              <a:t>favor the federal government </a:t>
            </a:r>
            <a:r>
              <a:rPr lang="en-US" sz="2300" b="1" kern="0" dirty="0">
                <a:solidFill>
                  <a:schemeClr val="bg1"/>
                </a:solidFill>
              </a:rPr>
              <a:t>requiring</a:t>
            </a:r>
            <a:r>
              <a:rPr lang="en-US" sz="2300" kern="0" dirty="0">
                <a:solidFill>
                  <a:schemeClr val="bg1"/>
                </a:solidFill>
              </a:rPr>
              <a:t> Rx drug ads to include the list price of the drug</a:t>
            </a:r>
            <a:endParaRPr lang="en-US" sz="2300" b="1" kern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4781" y="122525"/>
            <a:ext cx="11213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Nine </a:t>
            </a:r>
            <a:r>
              <a:rPr lang="en-US" sz="32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Ten </a:t>
            </a:r>
            <a:r>
              <a:rPr lang="en-US" sz="3200" dirty="0" smtClean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Americans </a:t>
            </a:r>
            <a:r>
              <a:rPr lang="en-US" sz="3200" b="1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</a:t>
            </a:r>
            <a:r>
              <a:rPr lang="en-US" sz="3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Drug Price </a:t>
            </a:r>
            <a:r>
              <a:rPr lang="en-US" sz="3200" b="1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Transparency</a:t>
            </a:r>
            <a:r>
              <a:rPr lang="en-US" sz="32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Advertisements </a:t>
            </a:r>
          </a:p>
        </p:txBody>
      </p:sp>
    </p:spTree>
    <p:extLst>
      <p:ext uri="{BB962C8B-B14F-4D97-AF65-F5344CB8AC3E}">
        <p14:creationId xmlns:p14="http://schemas.microsoft.com/office/powerpoint/2010/main" val="260166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972800" cy="914400"/>
          </a:xfrm>
        </p:spPr>
        <p:txBody>
          <a:bodyPr/>
          <a:lstStyle/>
          <a:p>
            <a:r>
              <a:rPr lang="en-US" sz="3200" dirty="0" smtClean="0"/>
              <a:t>Among the </a:t>
            </a:r>
            <a:r>
              <a:rPr lang="en-US" sz="3200" b="1" dirty="0" smtClean="0">
                <a:solidFill>
                  <a:schemeClr val="accent5"/>
                </a:solidFill>
              </a:rPr>
              <a:t>14%</a:t>
            </a:r>
            <a:r>
              <a:rPr lang="en-US" sz="3200" dirty="0" smtClean="0">
                <a:solidFill>
                  <a:schemeClr val="accent5"/>
                </a:solidFill>
              </a:rPr>
              <a:t> </a:t>
            </a:r>
            <a:r>
              <a:rPr lang="en-US" sz="3200" dirty="0" smtClean="0"/>
              <a:t>of the public </a:t>
            </a:r>
            <a:r>
              <a:rPr lang="en-US" sz="3200" b="1" dirty="0" smtClean="0">
                <a:solidFill>
                  <a:schemeClr val="accent5"/>
                </a:solidFill>
              </a:rPr>
              <a:t>who have talked to their doctor</a:t>
            </a:r>
            <a:r>
              <a:rPr lang="en-US" sz="3200" dirty="0" smtClean="0">
                <a:solidFill>
                  <a:schemeClr val="accent5"/>
                </a:solidFill>
              </a:rPr>
              <a:t> </a:t>
            </a:r>
            <a:r>
              <a:rPr lang="en-US" sz="3200" dirty="0" smtClean="0"/>
              <a:t>after seeing/hearing an Rx drug ad…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6163671"/>
            <a:ext cx="8214360" cy="54864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SOURCE: KFF Health Tracking Poll (conducted June 11-20, 2018)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" y="1334323"/>
            <a:ext cx="8327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who say their doctor did each of the following: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1946678"/>
            <a:ext cx="3132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Gave them the Rx drug they asked about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61279" y="2726364"/>
            <a:ext cx="3190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 a different Rx drug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9600" y="3561581"/>
            <a:ext cx="3047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 changes in behavior/lifestyle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9600" y="448529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Discussed the cost of the Rx drug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19600" y="5408999"/>
            <a:ext cx="3047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 an over-the-counter drug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78163" y="1928319"/>
            <a:ext cx="997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465694" y="2696064"/>
            <a:ext cx="1022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54%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38918" y="3617811"/>
            <a:ext cx="1026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54%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51323" y="4496321"/>
            <a:ext cx="1026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48%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465694" y="5381607"/>
            <a:ext cx="997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41%</a:t>
            </a:r>
          </a:p>
        </p:txBody>
      </p:sp>
      <p:pic>
        <p:nvPicPr>
          <p:cNvPr id="2" name="Picture 1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665" y="1752600"/>
            <a:ext cx="810966" cy="810966"/>
          </a:xfrm>
          <a:prstGeom prst="rect">
            <a:avLst/>
          </a:prstGeom>
        </p:spPr>
      </p:pic>
      <p:pic>
        <p:nvPicPr>
          <p:cNvPr id="102" name="Picture 101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528" y="2683144"/>
            <a:ext cx="777240" cy="777240"/>
          </a:xfrm>
          <a:prstGeom prst="rect">
            <a:avLst/>
          </a:prstGeom>
        </p:spPr>
      </p:pic>
      <p:pic>
        <p:nvPicPr>
          <p:cNvPr id="103" name="Picture 102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528" y="3567968"/>
            <a:ext cx="777240" cy="777240"/>
          </a:xfrm>
          <a:prstGeom prst="rect">
            <a:avLst/>
          </a:prstGeom>
        </p:spPr>
      </p:pic>
      <p:pic>
        <p:nvPicPr>
          <p:cNvPr id="106" name="Picture 105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310" y="4463882"/>
            <a:ext cx="731520" cy="731520"/>
          </a:xfrm>
          <a:prstGeom prst="rect">
            <a:avLst/>
          </a:prstGeom>
        </p:spPr>
      </p:pic>
      <p:pic>
        <p:nvPicPr>
          <p:cNvPr id="107" name="Picture 106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030" y="5323177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12899"/>
              </p:ext>
            </p:extLst>
          </p:nvPr>
        </p:nvGraphicFramePr>
        <p:xfrm>
          <a:off x="4829899" y="1129352"/>
          <a:ext cx="7379208" cy="525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975279"/>
              </p:ext>
            </p:extLst>
          </p:nvPr>
        </p:nvGraphicFramePr>
        <p:xfrm>
          <a:off x="1136977" y="1129353"/>
          <a:ext cx="7382526" cy="525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28600"/>
            <a:ext cx="10744200" cy="914400"/>
          </a:xfrm>
        </p:spPr>
        <p:txBody>
          <a:bodyPr/>
          <a:lstStyle/>
          <a:p>
            <a:r>
              <a:rPr lang="en-US" sz="3200" b="1" dirty="0" smtClean="0"/>
              <a:t>Large majority </a:t>
            </a:r>
            <a:r>
              <a:rPr lang="en-US" sz="3200" dirty="0"/>
              <a:t>agree importing Canadian </a:t>
            </a:r>
            <a:r>
              <a:rPr lang="en-US" sz="3200" dirty="0" smtClean="0"/>
              <a:t>Rx drugs </a:t>
            </a:r>
            <a:r>
              <a:rPr lang="en-US" sz="3200" dirty="0"/>
              <a:t>would make medicines </a:t>
            </a:r>
            <a:r>
              <a:rPr lang="en-US" sz="3200" b="1" dirty="0"/>
              <a:t>more affordable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137339" y="6202445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April 17-23, 2017)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6344" y="1438989"/>
            <a:ext cx="9372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who agree…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4137104" y="1623656"/>
            <a:ext cx="3155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…allowing Americans to buy prescription drugs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imported from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Canada…</a:t>
            </a: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84799" y="1623656"/>
            <a:ext cx="373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…allowing Americans to buy prescription drugs from </a:t>
            </a:r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online pharmacies </a:t>
            </a:r>
            <a:r>
              <a:rPr lang="en-US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 in Canada…</a:t>
            </a:r>
            <a:endParaRPr lang="en-US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10744200" cy="914400"/>
          </a:xfrm>
        </p:spPr>
        <p:txBody>
          <a:bodyPr/>
          <a:lstStyle/>
          <a:p>
            <a:r>
              <a:rPr lang="en-US" sz="3200" dirty="0"/>
              <a:t>What would do a </a:t>
            </a:r>
            <a:r>
              <a:rPr lang="en-US" sz="3200" b="1" dirty="0">
                <a:solidFill>
                  <a:schemeClr val="accent2"/>
                </a:solidFill>
              </a:rPr>
              <a:t>better</a:t>
            </a:r>
            <a:r>
              <a:rPr lang="en-US" sz="3200" dirty="0"/>
              <a:t> job keeping prescription drug prices down?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66800" y="6181939"/>
            <a:ext cx="8214360" cy="54864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SOURCE: KFF Health Tracking Poll (conducted February 14-24, 2019)</a:t>
            </a:r>
          </a:p>
        </p:txBody>
      </p:sp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289500"/>
              </p:ext>
            </p:extLst>
          </p:nvPr>
        </p:nvGraphicFramePr>
        <p:xfrm>
          <a:off x="1066800" y="1905001"/>
          <a:ext cx="10210800" cy="4063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4"/>
          <p:cNvSpPr txBox="1"/>
          <p:nvPr/>
        </p:nvSpPr>
        <p:spPr>
          <a:xfrm>
            <a:off x="1447799" y="1113875"/>
            <a:ext cx="9982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public has a slight preference</a:t>
            </a:r>
          </a:p>
          <a:p>
            <a:pPr algn="ctr"/>
            <a:r>
              <a:rPr lang="en-US" sz="28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competition </a:t>
            </a:r>
            <a:r>
              <a:rPr lang="en-US" sz="28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regulation… </a:t>
            </a:r>
          </a:p>
        </p:txBody>
      </p:sp>
      <p:sp>
        <p:nvSpPr>
          <p:cNvPr id="14" name="TextBox 4"/>
          <p:cNvSpPr txBox="1"/>
          <p:nvPr/>
        </p:nvSpPr>
        <p:spPr>
          <a:xfrm>
            <a:off x="1447799" y="2965289"/>
            <a:ext cx="4575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…but views vary by party</a:t>
            </a:r>
          </a:p>
        </p:txBody>
      </p:sp>
    </p:spTree>
    <p:extLst>
      <p:ext uri="{BB962C8B-B14F-4D97-AF65-F5344CB8AC3E}">
        <p14:creationId xmlns:p14="http://schemas.microsoft.com/office/powerpoint/2010/main" val="40829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6200000">
            <a:off x="4100375" y="-1017726"/>
            <a:ext cx="3991246" cy="100584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28600"/>
            <a:ext cx="10744200" cy="9144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5"/>
                </a:solidFill>
              </a:rPr>
              <a:t>63% </a:t>
            </a:r>
            <a:r>
              <a:rPr lang="en-US" sz="3200" dirty="0"/>
              <a:t>of Americans think there is </a:t>
            </a:r>
            <a:r>
              <a:rPr lang="en-US" sz="3200" b="1" dirty="0">
                <a:solidFill>
                  <a:schemeClr val="accent5"/>
                </a:solidFill>
              </a:rPr>
              <a:t>not as much regulation as there should be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dirty="0"/>
              <a:t>when it comes to limiting the </a:t>
            </a:r>
            <a:r>
              <a:rPr lang="en-US" sz="3200" b="1" dirty="0">
                <a:solidFill>
                  <a:schemeClr val="accent5"/>
                </a:solidFill>
              </a:rPr>
              <a:t>price of prescription drugs</a:t>
            </a:r>
            <a:r>
              <a:rPr lang="en-US" sz="3200" dirty="0"/>
              <a:t>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90600" y="6252629"/>
            <a:ext cx="8214360" cy="548640"/>
          </a:xfrm>
        </p:spPr>
        <p:txBody>
          <a:bodyPr/>
          <a:lstStyle/>
          <a:p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SOURCE: KFF Health Tracking Poll (conducted February 14-24, 2019)</a:t>
            </a:r>
          </a:p>
        </p:txBody>
      </p:sp>
      <p:sp>
        <p:nvSpPr>
          <p:cNvPr id="9" name="Rectangle 8"/>
          <p:cNvSpPr/>
          <p:nvPr/>
        </p:nvSpPr>
        <p:spPr>
          <a:xfrm>
            <a:off x="2355653" y="2430439"/>
            <a:ext cx="50357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That’s</a:t>
            </a: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3200" b="1" kern="0" dirty="0">
                <a:solidFill>
                  <a:schemeClr val="accent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72% </a:t>
            </a:r>
            <a:r>
              <a:rPr lang="en-US" sz="3200" b="1" kern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of Democrats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95959" y="4401248"/>
            <a:ext cx="3889247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82357" y="4972296"/>
            <a:ext cx="4909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53% </a:t>
            </a:r>
            <a:r>
              <a:rPr lang="en-US" sz="32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Republicans</a:t>
            </a:r>
          </a:p>
          <a:p>
            <a:pPr algn="ctr"/>
            <a:endParaRPr lang="en-US" sz="1600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60915" y="3628362"/>
            <a:ext cx="43304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chemeClr val="accent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62% </a:t>
            </a:r>
            <a:r>
              <a:rPr lang="en-US" sz="3200" b="1" kern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of independents</a:t>
            </a:r>
          </a:p>
        </p:txBody>
      </p:sp>
      <p:graphicFrame>
        <p:nvGraphicFramePr>
          <p:cNvPr id="1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612952"/>
              </p:ext>
            </p:extLst>
          </p:nvPr>
        </p:nvGraphicFramePr>
        <p:xfrm>
          <a:off x="6591956" y="2147029"/>
          <a:ext cx="4134691" cy="1355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191498"/>
              </p:ext>
            </p:extLst>
          </p:nvPr>
        </p:nvGraphicFramePr>
        <p:xfrm>
          <a:off x="6388141" y="3347594"/>
          <a:ext cx="4133088" cy="135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890318"/>
              </p:ext>
            </p:extLst>
          </p:nvPr>
        </p:nvGraphicFramePr>
        <p:xfrm>
          <a:off x="6396162" y="4574035"/>
          <a:ext cx="4133088" cy="135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2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FF_Tagline_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17" y="3157367"/>
            <a:ext cx="10454246" cy="59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9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/>
        </p:nvSpPr>
        <p:spPr>
          <a:xfrm rot="18000000">
            <a:off x="4413548" y="1151074"/>
            <a:ext cx="7608880" cy="3675105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14400" y="6202851"/>
            <a:ext cx="9503735" cy="548640"/>
          </a:xfrm>
        </p:spPr>
        <p:txBody>
          <a:bodyPr/>
          <a:lstStyle/>
          <a:p>
            <a:r>
              <a:rPr lang="en-US" dirty="0"/>
              <a:t>SOURCE: KFF Health Tracking Poll (conducted February 14-24, 2019)</a:t>
            </a:r>
          </a:p>
        </p:txBody>
      </p:sp>
      <p:graphicFrame>
        <p:nvGraphicFramePr>
          <p:cNvPr id="1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35778"/>
              </p:ext>
            </p:extLst>
          </p:nvPr>
        </p:nvGraphicFramePr>
        <p:xfrm>
          <a:off x="1750066" y="69657"/>
          <a:ext cx="10374488" cy="516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273535" y="2674589"/>
            <a:ext cx="1836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kern="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62%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3"/>
          <p:cNvSpPr>
            <a:spLocks noGrp="1"/>
          </p:cNvSpPr>
          <p:nvPr>
            <p:ph type="title"/>
          </p:nvPr>
        </p:nvSpPr>
        <p:spPr>
          <a:xfrm>
            <a:off x="381001" y="2663580"/>
            <a:ext cx="4800599" cy="1868681"/>
          </a:xfrm>
        </p:spPr>
        <p:txBody>
          <a:bodyPr anchor="ctr"/>
          <a:lstStyle/>
          <a:p>
            <a:pPr algn="r"/>
            <a:r>
              <a:rPr lang="en-US" sz="4400" b="1" dirty="0">
                <a:solidFill>
                  <a:schemeClr val="accent2"/>
                </a:solidFill>
              </a:rPr>
              <a:t>About 6 in 10</a:t>
            </a:r>
            <a:r>
              <a:rPr lang="en-US" sz="4000" dirty="0"/>
              <a:t> Americans report currently taking at least one prescription medicine 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66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259584"/>
              </p:ext>
            </p:extLst>
          </p:nvPr>
        </p:nvGraphicFramePr>
        <p:xfrm>
          <a:off x="789970" y="-2647265"/>
          <a:ext cx="11796206" cy="860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12800" y="6196868"/>
            <a:ext cx="9529135" cy="548640"/>
          </a:xfrm>
        </p:spPr>
        <p:txBody>
          <a:bodyPr/>
          <a:lstStyle/>
          <a:p>
            <a:r>
              <a:rPr lang="en-US" dirty="0"/>
              <a:t>SOURCE: KFF Health Tracking Poll (conducted February 14-24, 2019)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0506" y="567131"/>
            <a:ext cx="1088957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kern="0" dirty="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in 4</a:t>
            </a:r>
            <a:r>
              <a:rPr lang="en-US" sz="3600" b="1" kern="0" dirty="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3600" b="1" kern="0" dirty="0">
                <a:solidFill>
                  <a:srgbClr val="323A4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Americans say they take </a:t>
            </a:r>
            <a:r>
              <a:rPr lang="en-US" sz="4400" b="1" kern="0" dirty="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four or more</a:t>
            </a:r>
            <a:r>
              <a:rPr lang="en-US" sz="4400" b="1" kern="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3600" b="1" kern="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prescription drugs</a:t>
            </a:r>
            <a:endParaRPr lang="en-US" sz="3600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613" y="5326411"/>
            <a:ext cx="576072" cy="562665"/>
          </a:xfrm>
          <a:prstGeom prst="rect">
            <a:avLst/>
          </a:prstGeom>
        </p:spPr>
      </p:pic>
      <p:pic>
        <p:nvPicPr>
          <p:cNvPr id="13" name="Picture 12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865" y="5331942"/>
            <a:ext cx="576072" cy="562665"/>
          </a:xfrm>
          <a:prstGeom prst="rect">
            <a:avLst/>
          </a:prstGeom>
        </p:spPr>
      </p:pic>
      <p:pic>
        <p:nvPicPr>
          <p:cNvPr id="14" name="Picture 13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1" y="5331063"/>
            <a:ext cx="576072" cy="562665"/>
          </a:xfrm>
          <a:prstGeom prst="rect">
            <a:avLst/>
          </a:prstGeom>
        </p:spPr>
      </p:pic>
      <p:pic>
        <p:nvPicPr>
          <p:cNvPr id="17" name="Picture 16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411" y="5336594"/>
            <a:ext cx="576072" cy="5626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02244" y="5416804"/>
            <a:ext cx="576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pic>
        <p:nvPicPr>
          <p:cNvPr id="20" name="Picture 19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854" y="5331942"/>
            <a:ext cx="571075" cy="557784"/>
          </a:xfrm>
          <a:prstGeom prst="rect">
            <a:avLst/>
          </a:prstGeom>
        </p:spPr>
      </p:pic>
      <p:pic>
        <p:nvPicPr>
          <p:cNvPr id="21" name="Picture 20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045" y="5334673"/>
            <a:ext cx="571075" cy="557784"/>
          </a:xfrm>
          <a:prstGeom prst="rect">
            <a:avLst/>
          </a:prstGeom>
        </p:spPr>
      </p:pic>
      <p:pic>
        <p:nvPicPr>
          <p:cNvPr id="22" name="Picture 21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406" y="5334673"/>
            <a:ext cx="571075" cy="557784"/>
          </a:xfrm>
          <a:prstGeom prst="rect">
            <a:avLst/>
          </a:prstGeom>
        </p:spPr>
      </p:pic>
      <p:pic>
        <p:nvPicPr>
          <p:cNvPr id="23" name="Picture 22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828" y="5337273"/>
            <a:ext cx="571075" cy="557784"/>
          </a:xfrm>
          <a:prstGeom prst="rect">
            <a:avLst/>
          </a:prstGeom>
        </p:spPr>
      </p:pic>
      <p:pic>
        <p:nvPicPr>
          <p:cNvPr id="24" name="Picture 23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956" y="5326412"/>
            <a:ext cx="571075" cy="557784"/>
          </a:xfrm>
          <a:prstGeom prst="rect">
            <a:avLst/>
          </a:prstGeom>
        </p:spPr>
      </p:pic>
      <p:pic>
        <p:nvPicPr>
          <p:cNvPr id="25" name="Picture 24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178" y="5334673"/>
            <a:ext cx="573737" cy="56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9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/>
        </p:nvSpPr>
        <p:spPr>
          <a:xfrm rot="18000000">
            <a:off x="-1614548" y="568408"/>
            <a:ext cx="15627201" cy="5455342"/>
          </a:xfrm>
          <a:prstGeom prst="parallelogram">
            <a:avLst>
              <a:gd name="adj" fmla="val 1052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12800" y="6205980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February 14-24, 2019)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785543285"/>
              </p:ext>
            </p:extLst>
          </p:nvPr>
        </p:nvGraphicFramePr>
        <p:xfrm>
          <a:off x="1981200" y="864565"/>
          <a:ext cx="3962400" cy="3208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016635966"/>
              </p:ext>
            </p:extLst>
          </p:nvPr>
        </p:nvGraphicFramePr>
        <p:xfrm>
          <a:off x="1981200" y="3450078"/>
          <a:ext cx="3962400" cy="3208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57600" y="1822913"/>
            <a:ext cx="1836302" cy="856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79%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4702797"/>
            <a:ext cx="1836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74</a:t>
            </a:r>
            <a:r>
              <a:rPr lang="en-US" sz="4400" b="1" kern="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%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6317" y="1921745"/>
            <a:ext cx="5255619" cy="1079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cost of prescription drugs is </a:t>
            </a:r>
            <a:r>
              <a:rPr lang="en-US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unreasonable…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1" y="3286758"/>
            <a:ext cx="4724400" cy="1005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…but among those currently taking prescription drugs…</a:t>
            </a:r>
            <a:endParaRPr lang="en-US" sz="2400" b="1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49701" y="4820982"/>
            <a:ext cx="5255619" cy="633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</a:t>
            </a:r>
            <a:r>
              <a:rPr lang="en-US" sz="24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affording them </a:t>
            </a:r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</a:t>
            </a:r>
            <a:r>
              <a:rPr 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90600" y="6142159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</a:t>
            </a:r>
            <a:r>
              <a:rPr lang="en-US" dirty="0" smtClean="0"/>
              <a:t>Poll </a:t>
            </a:r>
            <a:r>
              <a:rPr lang="en-US" dirty="0"/>
              <a:t>(February 14-24, 2019)</a:t>
            </a:r>
          </a:p>
        </p:txBody>
      </p:sp>
      <p:sp>
        <p:nvSpPr>
          <p:cNvPr id="21" name="Title 3"/>
          <p:cNvSpPr>
            <a:spLocks noGrp="1"/>
          </p:cNvSpPr>
          <p:nvPr>
            <p:ph type="title"/>
          </p:nvPr>
        </p:nvSpPr>
        <p:spPr>
          <a:xfrm>
            <a:off x="990600" y="257279"/>
            <a:ext cx="10744200" cy="914400"/>
          </a:xfrm>
        </p:spPr>
        <p:txBody>
          <a:bodyPr/>
          <a:lstStyle/>
          <a:p>
            <a:r>
              <a:rPr lang="en-US" sz="3600" dirty="0"/>
              <a:t>For many, </a:t>
            </a:r>
            <a:r>
              <a:rPr lang="en-US" sz="3600" b="1" dirty="0">
                <a:solidFill>
                  <a:schemeClr val="accent4"/>
                </a:solidFill>
              </a:rPr>
              <a:t>more</a:t>
            </a:r>
            <a:r>
              <a:rPr lang="en-US" sz="3600" dirty="0"/>
              <a:t> prescriptions mean </a:t>
            </a:r>
            <a:r>
              <a:rPr lang="en-US" sz="3600" b="1" dirty="0">
                <a:solidFill>
                  <a:schemeClr val="accent4"/>
                </a:solidFill>
              </a:rPr>
              <a:t>more </a:t>
            </a:r>
            <a:r>
              <a:rPr lang="en-US" sz="3600" dirty="0"/>
              <a:t>problems with </a:t>
            </a:r>
            <a:r>
              <a:rPr lang="en-US" sz="3600" b="1" dirty="0">
                <a:solidFill>
                  <a:schemeClr val="accent4"/>
                </a:solidFill>
              </a:rPr>
              <a:t>cost</a:t>
            </a: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701305"/>
              </p:ext>
            </p:extLst>
          </p:nvPr>
        </p:nvGraphicFramePr>
        <p:xfrm>
          <a:off x="5398169" y="2955319"/>
          <a:ext cx="5105824" cy="380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52800" y="4430245"/>
            <a:ext cx="259962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Among those taking </a:t>
            </a:r>
            <a:r>
              <a:rPr lang="en-US" sz="2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or more</a:t>
            </a:r>
            <a:r>
              <a:rPr lang="en-US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prescription drugs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68842" y="2538235"/>
            <a:ext cx="24844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Among those taking </a:t>
            </a:r>
            <a:r>
              <a:rPr lang="en-US" sz="20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prescription drugs</a:t>
            </a:r>
          </a:p>
        </p:txBody>
      </p:sp>
      <p:pic>
        <p:nvPicPr>
          <p:cNvPr id="13" name="Picture 12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928" y="5448968"/>
            <a:ext cx="571075" cy="557784"/>
          </a:xfrm>
          <a:prstGeom prst="rect">
            <a:avLst/>
          </a:prstGeom>
        </p:spPr>
      </p:pic>
      <p:pic>
        <p:nvPicPr>
          <p:cNvPr id="14" name="Picture 13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138" y="5454499"/>
            <a:ext cx="571075" cy="557784"/>
          </a:xfrm>
          <a:prstGeom prst="rect">
            <a:avLst/>
          </a:prstGeom>
        </p:spPr>
      </p:pic>
      <p:pic>
        <p:nvPicPr>
          <p:cNvPr id="15" name="Picture 14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348" y="5453620"/>
            <a:ext cx="571075" cy="557784"/>
          </a:xfrm>
          <a:prstGeom prst="rect">
            <a:avLst/>
          </a:prstGeom>
        </p:spPr>
      </p:pic>
      <p:pic>
        <p:nvPicPr>
          <p:cNvPr id="16" name="Picture 15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474" y="5459151"/>
            <a:ext cx="571075" cy="55778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245769" y="5537988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pic>
        <p:nvPicPr>
          <p:cNvPr id="23" name="Picture 22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080" y="3253094"/>
            <a:ext cx="571075" cy="557784"/>
          </a:xfrm>
          <a:prstGeom prst="rect">
            <a:avLst/>
          </a:prstGeom>
        </p:spPr>
      </p:pic>
      <p:pic>
        <p:nvPicPr>
          <p:cNvPr id="26" name="Picture 25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242" y="3258069"/>
            <a:ext cx="571075" cy="557784"/>
          </a:xfrm>
          <a:prstGeom prst="rect">
            <a:avLst/>
          </a:prstGeom>
        </p:spPr>
      </p:pic>
      <p:pic>
        <p:nvPicPr>
          <p:cNvPr id="27" name="Picture 26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452" y="3257190"/>
            <a:ext cx="571075" cy="557784"/>
          </a:xfrm>
          <a:prstGeom prst="rect">
            <a:avLst/>
          </a:prstGeom>
        </p:spPr>
      </p:pic>
      <p:pic>
        <p:nvPicPr>
          <p:cNvPr id="28" name="Picture 27" descr="&lt;strong&gt;Pill&lt;/strong&gt; icon | Game-icons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78" y="3262721"/>
            <a:ext cx="571075" cy="55778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978442" y="3327217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3654136"/>
              </p:ext>
            </p:extLst>
          </p:nvPr>
        </p:nvGraphicFramePr>
        <p:xfrm>
          <a:off x="3162300" y="814939"/>
          <a:ext cx="6400799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012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7307"/>
            <a:ext cx="10820400" cy="603246"/>
          </a:xfrm>
        </p:spPr>
        <p:txBody>
          <a:bodyPr/>
          <a:lstStyle/>
          <a:p>
            <a:r>
              <a:rPr lang="en-US" sz="3200" dirty="0">
                <a:solidFill>
                  <a:srgbClr val="323A45"/>
                </a:solidFill>
              </a:rPr>
              <a:t>Who Has Difficulty Affording Their Prescription Drugs?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90600" y="6245664"/>
            <a:ext cx="7134603" cy="535333"/>
          </a:xfrm>
        </p:spPr>
        <p:txBody>
          <a:bodyPr/>
          <a:lstStyle/>
          <a:p>
            <a:endParaRPr lang="en-US" sz="1200" dirty="0">
              <a:solidFill>
                <a:srgbClr val="323A45"/>
              </a:solidFill>
            </a:endParaRPr>
          </a:p>
          <a:p>
            <a:r>
              <a:rPr lang="en-US" sz="1200" dirty="0">
                <a:solidFill>
                  <a:srgbClr val="323A45"/>
                </a:solidFill>
              </a:rPr>
              <a:t>SOURCE: KFF Health Tracking Poll (conducted February 14-24, 2019) </a:t>
            </a:r>
          </a:p>
          <a:p>
            <a:endParaRPr lang="en-US" sz="1200" dirty="0">
              <a:solidFill>
                <a:srgbClr val="323A45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0600" y="934361"/>
            <a:ext cx="9979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who say it is</a:t>
            </a:r>
            <a:r>
              <a:rPr lang="en-US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</a:t>
            </a:r>
            <a:r>
              <a:rPr lang="en-US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afford the cost of their prescription medicine: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648158"/>
              </p:ext>
            </p:extLst>
          </p:nvPr>
        </p:nvGraphicFramePr>
        <p:xfrm>
          <a:off x="990600" y="1234444"/>
          <a:ext cx="112014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088791" y="1615443"/>
            <a:ext cx="974326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77023" y="2345355"/>
            <a:ext cx="974326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01087" y="3075267"/>
            <a:ext cx="974326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77025" y="4109977"/>
            <a:ext cx="974326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52963" y="5192813"/>
            <a:ext cx="9743260" cy="0"/>
          </a:xfrm>
          <a:prstGeom prst="line">
            <a:avLst/>
          </a:prstGeom>
          <a:ln w="12700" cmpd="sng">
            <a:solidFill>
              <a:srgbClr val="323A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0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352"/>
            <a:ext cx="11201400" cy="844213"/>
          </a:xfrm>
        </p:spPr>
        <p:txBody>
          <a:bodyPr/>
          <a:lstStyle/>
          <a:p>
            <a:r>
              <a:rPr lang="en-US" sz="3200" dirty="0"/>
              <a:t>Three In Ten Say They Haven’t Taken Their Medicine As Prescribed Due To Costs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81424281"/>
              </p:ext>
            </p:extLst>
          </p:nvPr>
        </p:nvGraphicFramePr>
        <p:xfrm>
          <a:off x="4443625" y="1672480"/>
          <a:ext cx="2269122" cy="2017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Arrow 6"/>
          <p:cNvSpPr/>
          <p:nvPr/>
        </p:nvSpPr>
        <p:spPr>
          <a:xfrm>
            <a:off x="6767499" y="3463843"/>
            <a:ext cx="962957" cy="688714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28"/>
          </a:p>
        </p:txBody>
      </p:sp>
      <p:sp>
        <p:nvSpPr>
          <p:cNvPr id="10" name="TextBox 9"/>
          <p:cNvSpPr txBox="1"/>
          <p:nvPr/>
        </p:nvSpPr>
        <p:spPr>
          <a:xfrm>
            <a:off x="1533263" y="3587227"/>
            <a:ext cx="2398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23A45"/>
                </a:solidFill>
              </a:rPr>
              <a:t>Not filled a prescription for a medicine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32405" y="3587227"/>
            <a:ext cx="18401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23A45"/>
                </a:solidFill>
              </a:rPr>
              <a:t>Cut pills in half or skipped doses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02491" y="5521654"/>
            <a:ext cx="2650185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23A45"/>
                </a:solidFill>
              </a:rPr>
              <a:t>Taken over-the-counter drug instead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88266" y="1802674"/>
            <a:ext cx="3238919" cy="1271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28" b="1" dirty="0">
                <a:solidFill>
                  <a:srgbClr val="323A45"/>
                </a:solidFill>
              </a:rPr>
              <a:t>Percent who did not take prescription medicine as directed because of the cost</a:t>
            </a: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838200" y="6492752"/>
            <a:ext cx="6886387" cy="515205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None/>
              <a:defRPr sz="1200" kern="1200">
                <a:solidFill>
                  <a:srgbClr val="393D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Char char="–"/>
              <a:defRPr sz="18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Char char="•"/>
              <a:defRPr sz="18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Char char="–"/>
              <a:defRPr sz="18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76C4"/>
              </a:buClr>
              <a:buFont typeface="Arial"/>
              <a:buChar char="»"/>
              <a:defRPr sz="1800" kern="1200">
                <a:solidFill>
                  <a:srgbClr val="5556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323A45"/>
                </a:solidFill>
              </a:rPr>
              <a:t>SOURCE</a:t>
            </a:r>
            <a:r>
              <a:rPr lang="en-US" dirty="0">
                <a:solidFill>
                  <a:srgbClr val="323A45"/>
                </a:solidFill>
              </a:rPr>
              <a:t>: KFF Health Tracking Poll (conducted February 14-24, 2019</a:t>
            </a:r>
            <a:r>
              <a:rPr lang="en-US" dirty="0" smtClean="0">
                <a:solidFill>
                  <a:srgbClr val="323A45"/>
                </a:solidFill>
              </a:rPr>
              <a:t>) </a:t>
            </a:r>
            <a:endParaRPr lang="en-US" dirty="0">
              <a:solidFill>
                <a:srgbClr val="323A45"/>
              </a:solidFill>
            </a:endParaRPr>
          </a:p>
          <a:p>
            <a:endParaRPr lang="en-US" dirty="0">
              <a:solidFill>
                <a:srgbClr val="323A45"/>
              </a:solidFill>
            </a:endParaRPr>
          </a:p>
          <a:p>
            <a:endParaRPr lang="en-US" dirty="0">
              <a:solidFill>
                <a:srgbClr val="323A45"/>
              </a:solidFill>
            </a:endParaRPr>
          </a:p>
          <a:p>
            <a:endParaRPr lang="en-US" dirty="0">
              <a:solidFill>
                <a:srgbClr val="323A45"/>
              </a:solidFill>
            </a:endParaRPr>
          </a:p>
          <a:p>
            <a:endParaRPr lang="en-US" dirty="0">
              <a:solidFill>
                <a:srgbClr val="323A4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8253" y="1282571"/>
            <a:ext cx="11028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who say they have done the following in the past 12 months because of the cost:</a:t>
            </a:r>
            <a:endParaRPr lang="en-US" u="sng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323A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06135954"/>
              </p:ext>
            </p:extLst>
          </p:nvPr>
        </p:nvGraphicFramePr>
        <p:xfrm>
          <a:off x="1416688" y="1474550"/>
          <a:ext cx="2442250" cy="241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71781" y="2367452"/>
            <a:ext cx="1149139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19%</a:t>
            </a: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3672122199"/>
              </p:ext>
            </p:extLst>
          </p:nvPr>
        </p:nvGraphicFramePr>
        <p:xfrm>
          <a:off x="3095009" y="3531204"/>
          <a:ext cx="2442250" cy="241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935118" y="4445186"/>
            <a:ext cx="1149139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1531600733"/>
              </p:ext>
            </p:extLst>
          </p:nvPr>
        </p:nvGraphicFramePr>
        <p:xfrm>
          <a:off x="4480031" y="1473334"/>
          <a:ext cx="2442250" cy="241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317409" y="2364705"/>
            <a:ext cx="1149139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12%</a:t>
            </a: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696910663"/>
              </p:ext>
            </p:extLst>
          </p:nvPr>
        </p:nvGraphicFramePr>
        <p:xfrm>
          <a:off x="7477663" y="2788100"/>
          <a:ext cx="2841081" cy="2771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533795" y="3845007"/>
            <a:ext cx="1336799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29%</a:t>
            </a:r>
          </a:p>
        </p:txBody>
      </p:sp>
    </p:spTree>
    <p:extLst>
      <p:ext uri="{BB962C8B-B14F-4D97-AF65-F5344CB8AC3E}">
        <p14:creationId xmlns:p14="http://schemas.microsoft.com/office/powerpoint/2010/main" val="54431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 rot="16200000">
            <a:off x="5969674" y="-2596815"/>
            <a:ext cx="862258" cy="97536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aphicFrame>
        <p:nvGraphicFramePr>
          <p:cNvPr id="16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17756"/>
              </p:ext>
            </p:extLst>
          </p:nvPr>
        </p:nvGraphicFramePr>
        <p:xfrm>
          <a:off x="1066800" y="1848858"/>
          <a:ext cx="10744199" cy="4348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10591800" cy="914400"/>
          </a:xfrm>
        </p:spPr>
        <p:txBody>
          <a:bodyPr/>
          <a:lstStyle/>
          <a:p>
            <a:r>
              <a:rPr lang="en-US" sz="3200" b="1" dirty="0">
                <a:solidFill>
                  <a:schemeClr val="accent4"/>
                </a:solidFill>
              </a:rPr>
              <a:t>Pharmaceutical Companies </a:t>
            </a:r>
            <a:r>
              <a:rPr lang="en-US" sz="3200" dirty="0"/>
              <a:t>a</a:t>
            </a:r>
            <a:r>
              <a:rPr lang="en-US" sz="3200" dirty="0" smtClean="0"/>
              <a:t>mong </a:t>
            </a:r>
            <a:r>
              <a:rPr lang="en-US" sz="3200" dirty="0"/>
              <a:t>t</a:t>
            </a:r>
            <a:r>
              <a:rPr lang="en-US" sz="3200" dirty="0" smtClean="0"/>
              <a:t>op </a:t>
            </a:r>
            <a:r>
              <a:rPr lang="en-US" sz="3200" dirty="0"/>
              <a:t>of p</a:t>
            </a:r>
            <a:r>
              <a:rPr lang="en-US" sz="3200" dirty="0" smtClean="0"/>
              <a:t>ublic’s list </a:t>
            </a:r>
            <a:r>
              <a:rPr lang="en-US" sz="3200" dirty="0"/>
              <a:t>of </a:t>
            </a:r>
            <a:r>
              <a:rPr lang="en-US" sz="3200" dirty="0" smtClean="0"/>
              <a:t>having too much influence </a:t>
            </a:r>
            <a:r>
              <a:rPr lang="en-US" sz="3200" dirty="0"/>
              <a:t>in </a:t>
            </a:r>
            <a:r>
              <a:rPr lang="en-US" sz="3200" dirty="0" smtClean="0"/>
              <a:t>D.C.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66800" y="6196868"/>
            <a:ext cx="8214360" cy="548640"/>
          </a:xfrm>
        </p:spPr>
        <p:txBody>
          <a:bodyPr/>
          <a:lstStyle/>
          <a:p>
            <a:r>
              <a:rPr lang="en-US" dirty="0"/>
              <a:t>SOURCE: KFF Health Tracking Poll (conducted March 8-13, 2018)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6800" y="1296856"/>
            <a:ext cx="9268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who say that each of the following have </a:t>
            </a:r>
            <a:r>
              <a:rPr lang="en-US" b="1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 much influence </a:t>
            </a:r>
            <a:r>
              <a:rPr lang="en-US" dirty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Washington:</a:t>
            </a:r>
          </a:p>
        </p:txBody>
      </p:sp>
    </p:spTree>
    <p:extLst>
      <p:ext uri="{BB962C8B-B14F-4D97-AF65-F5344CB8AC3E}">
        <p14:creationId xmlns:p14="http://schemas.microsoft.com/office/powerpoint/2010/main" val="10706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71204" y="6172200"/>
            <a:ext cx="8214360" cy="548640"/>
          </a:xfrm>
        </p:spPr>
        <p:txBody>
          <a:bodyPr/>
          <a:lstStyle/>
          <a:p>
            <a:r>
              <a:rPr lang="en-US" sz="1100" dirty="0"/>
              <a:t>SOURCE: KFF Health Tracking Poll (conducted February 14-24, 2019)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5562600" y="2267978"/>
            <a:ext cx="4805013" cy="1764653"/>
          </a:xfrm>
        </p:spPr>
        <p:txBody>
          <a:bodyPr anchor="ctr"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4800" b="1" dirty="0">
                <a:solidFill>
                  <a:schemeClr val="accent5"/>
                </a:solidFill>
              </a:rPr>
              <a:t>59%</a:t>
            </a:r>
            <a:r>
              <a:rPr lang="en-US" b="1" dirty="0">
                <a:solidFill>
                  <a:schemeClr val="accent5"/>
                </a:solidFill>
              </a:rPr>
              <a:t> </a:t>
            </a:r>
            <a:r>
              <a:rPr lang="en-US" dirty="0"/>
              <a:t>of the public says that prescription drugs developed over the past 20 years have made the lives of people in the U.S. </a:t>
            </a:r>
            <a:r>
              <a:rPr lang="en-US" b="1" dirty="0">
                <a:solidFill>
                  <a:schemeClr val="accent5"/>
                </a:solidFill>
              </a:rPr>
              <a:t>better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9" name="Picture 8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397840"/>
            <a:ext cx="339435" cy="339435"/>
          </a:xfrm>
          <a:prstGeom prst="rect">
            <a:avLst/>
          </a:prstGeom>
        </p:spPr>
      </p:pic>
      <p:pic>
        <p:nvPicPr>
          <p:cNvPr id="10" name="Picture 9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60" y="2397840"/>
            <a:ext cx="339435" cy="339435"/>
          </a:xfrm>
          <a:prstGeom prst="rect">
            <a:avLst/>
          </a:prstGeom>
        </p:spPr>
      </p:pic>
      <p:pic>
        <p:nvPicPr>
          <p:cNvPr id="24" name="Picture 23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20" y="2397840"/>
            <a:ext cx="339435" cy="339435"/>
          </a:xfrm>
          <a:prstGeom prst="rect">
            <a:avLst/>
          </a:prstGeom>
        </p:spPr>
      </p:pic>
      <p:pic>
        <p:nvPicPr>
          <p:cNvPr id="25" name="Picture 24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80" y="2397840"/>
            <a:ext cx="339435" cy="339435"/>
          </a:xfrm>
          <a:prstGeom prst="rect">
            <a:avLst/>
          </a:prstGeom>
        </p:spPr>
      </p:pic>
      <p:pic>
        <p:nvPicPr>
          <p:cNvPr id="26" name="Picture 25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64" y="2397840"/>
            <a:ext cx="339435" cy="339435"/>
          </a:xfrm>
          <a:prstGeom prst="rect">
            <a:avLst/>
          </a:prstGeom>
        </p:spPr>
      </p:pic>
      <p:pic>
        <p:nvPicPr>
          <p:cNvPr id="27" name="Picture 26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324" y="2397840"/>
            <a:ext cx="339435" cy="339435"/>
          </a:xfrm>
          <a:prstGeom prst="rect">
            <a:avLst/>
          </a:prstGeom>
        </p:spPr>
      </p:pic>
      <p:pic>
        <p:nvPicPr>
          <p:cNvPr id="28" name="Picture 27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984" y="2397840"/>
            <a:ext cx="339435" cy="339435"/>
          </a:xfrm>
          <a:prstGeom prst="rect">
            <a:avLst/>
          </a:prstGeom>
        </p:spPr>
      </p:pic>
      <p:pic>
        <p:nvPicPr>
          <p:cNvPr id="29" name="Picture 28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44" y="2397840"/>
            <a:ext cx="339435" cy="339435"/>
          </a:xfrm>
          <a:prstGeom prst="rect">
            <a:avLst/>
          </a:prstGeom>
        </p:spPr>
      </p:pic>
      <p:pic>
        <p:nvPicPr>
          <p:cNvPr id="30" name="Picture 29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04" y="2397840"/>
            <a:ext cx="339435" cy="339435"/>
          </a:xfrm>
          <a:prstGeom prst="rect">
            <a:avLst/>
          </a:prstGeom>
        </p:spPr>
      </p:pic>
      <p:pic>
        <p:nvPicPr>
          <p:cNvPr id="31" name="Picture 30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964" y="2397840"/>
            <a:ext cx="339435" cy="339435"/>
          </a:xfrm>
          <a:prstGeom prst="rect">
            <a:avLst/>
          </a:prstGeom>
        </p:spPr>
      </p:pic>
      <p:pic>
        <p:nvPicPr>
          <p:cNvPr id="32" name="Picture 31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755980"/>
            <a:ext cx="339435" cy="339435"/>
          </a:xfrm>
          <a:prstGeom prst="rect">
            <a:avLst/>
          </a:prstGeom>
        </p:spPr>
      </p:pic>
      <p:pic>
        <p:nvPicPr>
          <p:cNvPr id="33" name="Picture 32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60" y="2755980"/>
            <a:ext cx="339435" cy="339435"/>
          </a:xfrm>
          <a:prstGeom prst="rect">
            <a:avLst/>
          </a:prstGeom>
        </p:spPr>
      </p:pic>
      <p:pic>
        <p:nvPicPr>
          <p:cNvPr id="34" name="Picture 33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20" y="2755980"/>
            <a:ext cx="339435" cy="339435"/>
          </a:xfrm>
          <a:prstGeom prst="rect">
            <a:avLst/>
          </a:prstGeom>
        </p:spPr>
      </p:pic>
      <p:pic>
        <p:nvPicPr>
          <p:cNvPr id="35" name="Picture 34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80" y="2755980"/>
            <a:ext cx="339435" cy="339435"/>
          </a:xfrm>
          <a:prstGeom prst="rect">
            <a:avLst/>
          </a:prstGeom>
        </p:spPr>
      </p:pic>
      <p:pic>
        <p:nvPicPr>
          <p:cNvPr id="36" name="Picture 35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64" y="2755980"/>
            <a:ext cx="339435" cy="339435"/>
          </a:xfrm>
          <a:prstGeom prst="rect">
            <a:avLst/>
          </a:prstGeom>
        </p:spPr>
      </p:pic>
      <p:pic>
        <p:nvPicPr>
          <p:cNvPr id="37" name="Picture 36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324" y="2755980"/>
            <a:ext cx="339435" cy="339435"/>
          </a:xfrm>
          <a:prstGeom prst="rect">
            <a:avLst/>
          </a:prstGeom>
        </p:spPr>
      </p:pic>
      <p:pic>
        <p:nvPicPr>
          <p:cNvPr id="38" name="Picture 37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984" y="2755980"/>
            <a:ext cx="339435" cy="339435"/>
          </a:xfrm>
          <a:prstGeom prst="rect">
            <a:avLst/>
          </a:prstGeom>
        </p:spPr>
      </p:pic>
      <p:pic>
        <p:nvPicPr>
          <p:cNvPr id="39" name="Picture 38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44" y="2755980"/>
            <a:ext cx="339435" cy="339435"/>
          </a:xfrm>
          <a:prstGeom prst="rect">
            <a:avLst/>
          </a:prstGeom>
        </p:spPr>
      </p:pic>
      <p:pic>
        <p:nvPicPr>
          <p:cNvPr id="40" name="Picture 39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04" y="2755980"/>
            <a:ext cx="339435" cy="339435"/>
          </a:xfrm>
          <a:prstGeom prst="rect">
            <a:avLst/>
          </a:prstGeom>
        </p:spPr>
      </p:pic>
      <p:pic>
        <p:nvPicPr>
          <p:cNvPr id="41" name="Picture 40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964" y="2755980"/>
            <a:ext cx="339435" cy="339435"/>
          </a:xfrm>
          <a:prstGeom prst="rect">
            <a:avLst/>
          </a:prstGeom>
        </p:spPr>
      </p:pic>
      <p:pic>
        <p:nvPicPr>
          <p:cNvPr id="52" name="Picture 51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098880"/>
            <a:ext cx="339435" cy="339435"/>
          </a:xfrm>
          <a:prstGeom prst="rect">
            <a:avLst/>
          </a:prstGeom>
        </p:spPr>
      </p:pic>
      <p:pic>
        <p:nvPicPr>
          <p:cNvPr id="56" name="Picture 55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64" y="3098880"/>
            <a:ext cx="339435" cy="339435"/>
          </a:xfrm>
          <a:prstGeom prst="rect">
            <a:avLst/>
          </a:prstGeom>
        </p:spPr>
      </p:pic>
      <p:pic>
        <p:nvPicPr>
          <p:cNvPr id="57" name="Picture 56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324" y="3098880"/>
            <a:ext cx="339435" cy="339435"/>
          </a:xfrm>
          <a:prstGeom prst="rect">
            <a:avLst/>
          </a:prstGeom>
        </p:spPr>
      </p:pic>
      <p:pic>
        <p:nvPicPr>
          <p:cNvPr id="58" name="Picture 57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984" y="3098880"/>
            <a:ext cx="339435" cy="339435"/>
          </a:xfrm>
          <a:prstGeom prst="rect">
            <a:avLst/>
          </a:prstGeom>
        </p:spPr>
      </p:pic>
      <p:pic>
        <p:nvPicPr>
          <p:cNvPr id="59" name="Picture 58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44" y="3098880"/>
            <a:ext cx="339435" cy="339435"/>
          </a:xfrm>
          <a:prstGeom prst="rect">
            <a:avLst/>
          </a:prstGeom>
        </p:spPr>
      </p:pic>
      <p:pic>
        <p:nvPicPr>
          <p:cNvPr id="60" name="Picture 59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04" y="3098880"/>
            <a:ext cx="339435" cy="339435"/>
          </a:xfrm>
          <a:prstGeom prst="rect">
            <a:avLst/>
          </a:prstGeom>
        </p:spPr>
      </p:pic>
      <p:pic>
        <p:nvPicPr>
          <p:cNvPr id="61" name="Picture 60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964" y="3098880"/>
            <a:ext cx="339435" cy="339435"/>
          </a:xfrm>
          <a:prstGeom prst="rect">
            <a:avLst/>
          </a:prstGeom>
        </p:spPr>
      </p:pic>
      <p:pic>
        <p:nvPicPr>
          <p:cNvPr id="62" name="Picture 61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441780"/>
            <a:ext cx="339435" cy="339435"/>
          </a:xfrm>
          <a:prstGeom prst="rect">
            <a:avLst/>
          </a:prstGeom>
        </p:spPr>
      </p:pic>
      <p:pic>
        <p:nvPicPr>
          <p:cNvPr id="63" name="Picture 62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60" y="3441780"/>
            <a:ext cx="339435" cy="339435"/>
          </a:xfrm>
          <a:prstGeom prst="rect">
            <a:avLst/>
          </a:prstGeom>
        </p:spPr>
      </p:pic>
      <p:pic>
        <p:nvPicPr>
          <p:cNvPr id="64" name="Picture 63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20" y="3441780"/>
            <a:ext cx="339435" cy="339435"/>
          </a:xfrm>
          <a:prstGeom prst="rect">
            <a:avLst/>
          </a:prstGeom>
        </p:spPr>
      </p:pic>
      <p:pic>
        <p:nvPicPr>
          <p:cNvPr id="65" name="Picture 64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80" y="3441780"/>
            <a:ext cx="339435" cy="339435"/>
          </a:xfrm>
          <a:prstGeom prst="rect">
            <a:avLst/>
          </a:prstGeom>
        </p:spPr>
      </p:pic>
      <p:pic>
        <p:nvPicPr>
          <p:cNvPr id="66" name="Picture 65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64" y="3441780"/>
            <a:ext cx="339435" cy="339435"/>
          </a:xfrm>
          <a:prstGeom prst="rect">
            <a:avLst/>
          </a:prstGeom>
        </p:spPr>
      </p:pic>
      <p:pic>
        <p:nvPicPr>
          <p:cNvPr id="67" name="Picture 66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324" y="3441780"/>
            <a:ext cx="339435" cy="339435"/>
          </a:xfrm>
          <a:prstGeom prst="rect">
            <a:avLst/>
          </a:prstGeom>
        </p:spPr>
      </p:pic>
      <p:pic>
        <p:nvPicPr>
          <p:cNvPr id="68" name="Picture 67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984" y="3441780"/>
            <a:ext cx="339435" cy="339435"/>
          </a:xfrm>
          <a:prstGeom prst="rect">
            <a:avLst/>
          </a:prstGeom>
        </p:spPr>
      </p:pic>
      <p:pic>
        <p:nvPicPr>
          <p:cNvPr id="69" name="Picture 68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44" y="3441780"/>
            <a:ext cx="339435" cy="339435"/>
          </a:xfrm>
          <a:prstGeom prst="rect">
            <a:avLst/>
          </a:prstGeom>
        </p:spPr>
      </p:pic>
      <p:pic>
        <p:nvPicPr>
          <p:cNvPr id="70" name="Picture 69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04" y="3441780"/>
            <a:ext cx="339435" cy="339435"/>
          </a:xfrm>
          <a:prstGeom prst="rect">
            <a:avLst/>
          </a:prstGeom>
        </p:spPr>
      </p:pic>
      <p:pic>
        <p:nvPicPr>
          <p:cNvPr id="71" name="Picture 70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964" y="3441780"/>
            <a:ext cx="339435" cy="339435"/>
          </a:xfrm>
          <a:prstGeom prst="rect">
            <a:avLst/>
          </a:prstGeom>
        </p:spPr>
      </p:pic>
      <p:pic>
        <p:nvPicPr>
          <p:cNvPr id="72" name="Picture 71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777964"/>
            <a:ext cx="339435" cy="339435"/>
          </a:xfrm>
          <a:prstGeom prst="rect">
            <a:avLst/>
          </a:prstGeom>
        </p:spPr>
      </p:pic>
      <p:pic>
        <p:nvPicPr>
          <p:cNvPr id="73" name="Picture 72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60" y="3777964"/>
            <a:ext cx="339435" cy="339435"/>
          </a:xfrm>
          <a:prstGeom prst="rect">
            <a:avLst/>
          </a:prstGeom>
        </p:spPr>
      </p:pic>
      <p:pic>
        <p:nvPicPr>
          <p:cNvPr id="74" name="Picture 73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20" y="3777964"/>
            <a:ext cx="339435" cy="339435"/>
          </a:xfrm>
          <a:prstGeom prst="rect">
            <a:avLst/>
          </a:prstGeom>
        </p:spPr>
      </p:pic>
      <p:pic>
        <p:nvPicPr>
          <p:cNvPr id="75" name="Picture 74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80" y="3777964"/>
            <a:ext cx="339435" cy="339435"/>
          </a:xfrm>
          <a:prstGeom prst="rect">
            <a:avLst/>
          </a:prstGeom>
        </p:spPr>
      </p:pic>
      <p:pic>
        <p:nvPicPr>
          <p:cNvPr id="76" name="Picture 75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64" y="3777964"/>
            <a:ext cx="339435" cy="339435"/>
          </a:xfrm>
          <a:prstGeom prst="rect">
            <a:avLst/>
          </a:prstGeom>
        </p:spPr>
      </p:pic>
      <p:pic>
        <p:nvPicPr>
          <p:cNvPr id="77" name="Picture 76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324" y="3777964"/>
            <a:ext cx="339435" cy="339435"/>
          </a:xfrm>
          <a:prstGeom prst="rect">
            <a:avLst/>
          </a:prstGeom>
        </p:spPr>
      </p:pic>
      <p:pic>
        <p:nvPicPr>
          <p:cNvPr id="78" name="Picture 77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984" y="3777964"/>
            <a:ext cx="339435" cy="339435"/>
          </a:xfrm>
          <a:prstGeom prst="rect">
            <a:avLst/>
          </a:prstGeom>
        </p:spPr>
      </p:pic>
      <p:pic>
        <p:nvPicPr>
          <p:cNvPr id="79" name="Picture 78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44" y="3777964"/>
            <a:ext cx="339435" cy="339435"/>
          </a:xfrm>
          <a:prstGeom prst="rect">
            <a:avLst/>
          </a:prstGeom>
        </p:spPr>
      </p:pic>
      <p:pic>
        <p:nvPicPr>
          <p:cNvPr id="80" name="Picture 79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04" y="3777964"/>
            <a:ext cx="339435" cy="339435"/>
          </a:xfrm>
          <a:prstGeom prst="rect">
            <a:avLst/>
          </a:prstGeom>
        </p:spPr>
      </p:pic>
      <p:pic>
        <p:nvPicPr>
          <p:cNvPr id="81" name="Picture 80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964" y="3777964"/>
            <a:ext cx="339435" cy="339435"/>
          </a:xfrm>
          <a:prstGeom prst="rect">
            <a:avLst/>
          </a:prstGeom>
        </p:spPr>
      </p:pic>
      <p:pic>
        <p:nvPicPr>
          <p:cNvPr id="82" name="Picture 81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136104"/>
            <a:ext cx="339435" cy="339435"/>
          </a:xfrm>
          <a:prstGeom prst="rect">
            <a:avLst/>
          </a:prstGeom>
        </p:spPr>
      </p:pic>
      <p:pic>
        <p:nvPicPr>
          <p:cNvPr id="83" name="Picture 82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60" y="4136104"/>
            <a:ext cx="339435" cy="339435"/>
          </a:xfrm>
          <a:prstGeom prst="rect">
            <a:avLst/>
          </a:prstGeom>
        </p:spPr>
      </p:pic>
      <p:pic>
        <p:nvPicPr>
          <p:cNvPr id="84" name="Picture 83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20" y="4136104"/>
            <a:ext cx="339435" cy="339435"/>
          </a:xfrm>
          <a:prstGeom prst="rect">
            <a:avLst/>
          </a:prstGeom>
        </p:spPr>
      </p:pic>
      <p:pic>
        <p:nvPicPr>
          <p:cNvPr id="85" name="Picture 84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80" y="4136104"/>
            <a:ext cx="339435" cy="339435"/>
          </a:xfrm>
          <a:prstGeom prst="rect">
            <a:avLst/>
          </a:prstGeom>
        </p:spPr>
      </p:pic>
      <p:pic>
        <p:nvPicPr>
          <p:cNvPr id="86" name="Picture 85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64" y="4136104"/>
            <a:ext cx="339435" cy="339435"/>
          </a:xfrm>
          <a:prstGeom prst="rect">
            <a:avLst/>
          </a:prstGeom>
        </p:spPr>
      </p:pic>
      <p:pic>
        <p:nvPicPr>
          <p:cNvPr id="87" name="Picture 86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324" y="4136104"/>
            <a:ext cx="339435" cy="339435"/>
          </a:xfrm>
          <a:prstGeom prst="rect">
            <a:avLst/>
          </a:prstGeom>
        </p:spPr>
      </p:pic>
      <p:pic>
        <p:nvPicPr>
          <p:cNvPr id="88" name="Picture 87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984" y="4136104"/>
            <a:ext cx="339435" cy="339435"/>
          </a:xfrm>
          <a:prstGeom prst="rect">
            <a:avLst/>
          </a:prstGeom>
        </p:spPr>
      </p:pic>
      <p:pic>
        <p:nvPicPr>
          <p:cNvPr id="89" name="Picture 88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44" y="4136104"/>
            <a:ext cx="339435" cy="339435"/>
          </a:xfrm>
          <a:prstGeom prst="rect">
            <a:avLst/>
          </a:prstGeom>
        </p:spPr>
      </p:pic>
      <p:pic>
        <p:nvPicPr>
          <p:cNvPr id="90" name="Picture 89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04" y="4136104"/>
            <a:ext cx="339435" cy="339435"/>
          </a:xfrm>
          <a:prstGeom prst="rect">
            <a:avLst/>
          </a:prstGeom>
        </p:spPr>
      </p:pic>
      <p:pic>
        <p:nvPicPr>
          <p:cNvPr id="91" name="Picture 90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964" y="4136104"/>
            <a:ext cx="339435" cy="339435"/>
          </a:xfrm>
          <a:prstGeom prst="rect">
            <a:avLst/>
          </a:prstGeom>
        </p:spPr>
      </p:pic>
      <p:pic>
        <p:nvPicPr>
          <p:cNvPr id="92" name="Picture 91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479004"/>
            <a:ext cx="339435" cy="339435"/>
          </a:xfrm>
          <a:prstGeom prst="rect">
            <a:avLst/>
          </a:prstGeom>
        </p:spPr>
      </p:pic>
      <p:pic>
        <p:nvPicPr>
          <p:cNvPr id="93" name="Picture 92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60" y="4479004"/>
            <a:ext cx="339435" cy="339435"/>
          </a:xfrm>
          <a:prstGeom prst="rect">
            <a:avLst/>
          </a:prstGeom>
        </p:spPr>
      </p:pic>
      <p:pic>
        <p:nvPicPr>
          <p:cNvPr id="94" name="Picture 93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20" y="4479004"/>
            <a:ext cx="339435" cy="339435"/>
          </a:xfrm>
          <a:prstGeom prst="rect">
            <a:avLst/>
          </a:prstGeom>
        </p:spPr>
      </p:pic>
      <p:pic>
        <p:nvPicPr>
          <p:cNvPr id="95" name="Picture 94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80" y="4479004"/>
            <a:ext cx="339435" cy="339435"/>
          </a:xfrm>
          <a:prstGeom prst="rect">
            <a:avLst/>
          </a:prstGeom>
        </p:spPr>
      </p:pic>
      <p:pic>
        <p:nvPicPr>
          <p:cNvPr id="96" name="Picture 95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64" y="4479004"/>
            <a:ext cx="339435" cy="339435"/>
          </a:xfrm>
          <a:prstGeom prst="rect">
            <a:avLst/>
          </a:prstGeom>
        </p:spPr>
      </p:pic>
      <p:pic>
        <p:nvPicPr>
          <p:cNvPr id="97" name="Picture 96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324" y="4479004"/>
            <a:ext cx="339435" cy="339435"/>
          </a:xfrm>
          <a:prstGeom prst="rect">
            <a:avLst/>
          </a:prstGeom>
        </p:spPr>
      </p:pic>
      <p:pic>
        <p:nvPicPr>
          <p:cNvPr id="98" name="Picture 97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984" y="4479004"/>
            <a:ext cx="339435" cy="339435"/>
          </a:xfrm>
          <a:prstGeom prst="rect">
            <a:avLst/>
          </a:prstGeom>
        </p:spPr>
      </p:pic>
      <p:pic>
        <p:nvPicPr>
          <p:cNvPr id="99" name="Picture 98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44" y="4479004"/>
            <a:ext cx="339435" cy="339435"/>
          </a:xfrm>
          <a:prstGeom prst="rect">
            <a:avLst/>
          </a:prstGeom>
        </p:spPr>
      </p:pic>
      <p:pic>
        <p:nvPicPr>
          <p:cNvPr id="100" name="Picture 99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04" y="4479004"/>
            <a:ext cx="339435" cy="339435"/>
          </a:xfrm>
          <a:prstGeom prst="rect">
            <a:avLst/>
          </a:prstGeom>
        </p:spPr>
      </p:pic>
      <p:pic>
        <p:nvPicPr>
          <p:cNvPr id="101" name="Picture 100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964" y="4479004"/>
            <a:ext cx="339435" cy="339435"/>
          </a:xfrm>
          <a:prstGeom prst="rect">
            <a:avLst/>
          </a:prstGeom>
        </p:spPr>
      </p:pic>
      <p:pic>
        <p:nvPicPr>
          <p:cNvPr id="102" name="Picture 101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821904"/>
            <a:ext cx="339435" cy="339435"/>
          </a:xfrm>
          <a:prstGeom prst="rect">
            <a:avLst/>
          </a:prstGeom>
        </p:spPr>
      </p:pic>
      <p:pic>
        <p:nvPicPr>
          <p:cNvPr id="103" name="Picture 102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60" y="4821904"/>
            <a:ext cx="339435" cy="339435"/>
          </a:xfrm>
          <a:prstGeom prst="rect">
            <a:avLst/>
          </a:prstGeom>
        </p:spPr>
      </p:pic>
      <p:pic>
        <p:nvPicPr>
          <p:cNvPr id="104" name="Picture 103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20" y="4821904"/>
            <a:ext cx="339435" cy="339435"/>
          </a:xfrm>
          <a:prstGeom prst="rect">
            <a:avLst/>
          </a:prstGeom>
        </p:spPr>
      </p:pic>
      <p:pic>
        <p:nvPicPr>
          <p:cNvPr id="105" name="Picture 104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80" y="4821904"/>
            <a:ext cx="339435" cy="339435"/>
          </a:xfrm>
          <a:prstGeom prst="rect">
            <a:avLst/>
          </a:prstGeom>
        </p:spPr>
      </p:pic>
      <p:pic>
        <p:nvPicPr>
          <p:cNvPr id="106" name="Picture 105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64" y="4821904"/>
            <a:ext cx="339435" cy="339435"/>
          </a:xfrm>
          <a:prstGeom prst="rect">
            <a:avLst/>
          </a:prstGeom>
        </p:spPr>
      </p:pic>
      <p:pic>
        <p:nvPicPr>
          <p:cNvPr id="107" name="Picture 106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324" y="4821904"/>
            <a:ext cx="339435" cy="339435"/>
          </a:xfrm>
          <a:prstGeom prst="rect">
            <a:avLst/>
          </a:prstGeom>
        </p:spPr>
      </p:pic>
      <p:pic>
        <p:nvPicPr>
          <p:cNvPr id="108" name="Picture 107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984" y="4821904"/>
            <a:ext cx="339435" cy="339435"/>
          </a:xfrm>
          <a:prstGeom prst="rect">
            <a:avLst/>
          </a:prstGeom>
        </p:spPr>
      </p:pic>
      <p:pic>
        <p:nvPicPr>
          <p:cNvPr id="109" name="Picture 108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44" y="4821904"/>
            <a:ext cx="339435" cy="339435"/>
          </a:xfrm>
          <a:prstGeom prst="rect">
            <a:avLst/>
          </a:prstGeom>
        </p:spPr>
      </p:pic>
      <p:pic>
        <p:nvPicPr>
          <p:cNvPr id="110" name="Picture 109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04" y="4821904"/>
            <a:ext cx="339435" cy="339435"/>
          </a:xfrm>
          <a:prstGeom prst="rect">
            <a:avLst/>
          </a:prstGeom>
        </p:spPr>
      </p:pic>
      <p:pic>
        <p:nvPicPr>
          <p:cNvPr id="111" name="Picture 110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964" y="4821904"/>
            <a:ext cx="339435" cy="339435"/>
          </a:xfrm>
          <a:prstGeom prst="rect">
            <a:avLst/>
          </a:prstGeom>
        </p:spPr>
      </p:pic>
      <p:pic>
        <p:nvPicPr>
          <p:cNvPr id="112" name="Picture 111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03516"/>
            <a:ext cx="339435" cy="339435"/>
          </a:xfrm>
          <a:prstGeom prst="rect">
            <a:avLst/>
          </a:prstGeom>
        </p:spPr>
      </p:pic>
      <p:pic>
        <p:nvPicPr>
          <p:cNvPr id="113" name="Picture 112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60" y="1703516"/>
            <a:ext cx="339435" cy="339435"/>
          </a:xfrm>
          <a:prstGeom prst="rect">
            <a:avLst/>
          </a:prstGeom>
        </p:spPr>
      </p:pic>
      <p:pic>
        <p:nvPicPr>
          <p:cNvPr id="114" name="Picture 113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20" y="1703516"/>
            <a:ext cx="339435" cy="339435"/>
          </a:xfrm>
          <a:prstGeom prst="rect">
            <a:avLst/>
          </a:prstGeom>
        </p:spPr>
      </p:pic>
      <p:pic>
        <p:nvPicPr>
          <p:cNvPr id="115" name="Picture 114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80" y="1703516"/>
            <a:ext cx="339435" cy="339435"/>
          </a:xfrm>
          <a:prstGeom prst="rect">
            <a:avLst/>
          </a:prstGeom>
        </p:spPr>
      </p:pic>
      <p:pic>
        <p:nvPicPr>
          <p:cNvPr id="116" name="Picture 115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64" y="1703516"/>
            <a:ext cx="339435" cy="339435"/>
          </a:xfrm>
          <a:prstGeom prst="rect">
            <a:avLst/>
          </a:prstGeom>
        </p:spPr>
      </p:pic>
      <p:pic>
        <p:nvPicPr>
          <p:cNvPr id="117" name="Picture 116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324" y="1703516"/>
            <a:ext cx="339435" cy="339435"/>
          </a:xfrm>
          <a:prstGeom prst="rect">
            <a:avLst/>
          </a:prstGeom>
        </p:spPr>
      </p:pic>
      <p:pic>
        <p:nvPicPr>
          <p:cNvPr id="118" name="Picture 117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984" y="1703516"/>
            <a:ext cx="339435" cy="339435"/>
          </a:xfrm>
          <a:prstGeom prst="rect">
            <a:avLst/>
          </a:prstGeom>
        </p:spPr>
      </p:pic>
      <p:pic>
        <p:nvPicPr>
          <p:cNvPr id="119" name="Picture 118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44" y="1703516"/>
            <a:ext cx="339435" cy="339435"/>
          </a:xfrm>
          <a:prstGeom prst="rect">
            <a:avLst/>
          </a:prstGeom>
        </p:spPr>
      </p:pic>
      <p:pic>
        <p:nvPicPr>
          <p:cNvPr id="120" name="Picture 119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04" y="1703516"/>
            <a:ext cx="339435" cy="339435"/>
          </a:xfrm>
          <a:prstGeom prst="rect">
            <a:avLst/>
          </a:prstGeom>
        </p:spPr>
      </p:pic>
      <p:pic>
        <p:nvPicPr>
          <p:cNvPr id="121" name="Picture 120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964" y="1703516"/>
            <a:ext cx="339435" cy="339435"/>
          </a:xfrm>
          <a:prstGeom prst="rect">
            <a:avLst/>
          </a:prstGeom>
        </p:spPr>
      </p:pic>
      <p:pic>
        <p:nvPicPr>
          <p:cNvPr id="122" name="Picture 121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061656"/>
            <a:ext cx="339435" cy="339435"/>
          </a:xfrm>
          <a:prstGeom prst="rect">
            <a:avLst/>
          </a:prstGeom>
        </p:spPr>
      </p:pic>
      <p:pic>
        <p:nvPicPr>
          <p:cNvPr id="123" name="Picture 122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60" y="2061656"/>
            <a:ext cx="339435" cy="339435"/>
          </a:xfrm>
          <a:prstGeom prst="rect">
            <a:avLst/>
          </a:prstGeom>
        </p:spPr>
      </p:pic>
      <p:pic>
        <p:nvPicPr>
          <p:cNvPr id="124" name="Picture 123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20" y="2061656"/>
            <a:ext cx="339435" cy="339435"/>
          </a:xfrm>
          <a:prstGeom prst="rect">
            <a:avLst/>
          </a:prstGeom>
        </p:spPr>
      </p:pic>
      <p:pic>
        <p:nvPicPr>
          <p:cNvPr id="125" name="Picture 124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80" y="2061656"/>
            <a:ext cx="339435" cy="339435"/>
          </a:xfrm>
          <a:prstGeom prst="rect">
            <a:avLst/>
          </a:prstGeom>
        </p:spPr>
      </p:pic>
      <p:pic>
        <p:nvPicPr>
          <p:cNvPr id="126" name="Picture 125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664" y="2061656"/>
            <a:ext cx="339435" cy="339435"/>
          </a:xfrm>
          <a:prstGeom prst="rect">
            <a:avLst/>
          </a:prstGeom>
        </p:spPr>
      </p:pic>
      <p:pic>
        <p:nvPicPr>
          <p:cNvPr id="127" name="Picture 126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324" y="2061656"/>
            <a:ext cx="339435" cy="339435"/>
          </a:xfrm>
          <a:prstGeom prst="rect">
            <a:avLst/>
          </a:prstGeom>
        </p:spPr>
      </p:pic>
      <p:pic>
        <p:nvPicPr>
          <p:cNvPr id="128" name="Picture 127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984" y="2061656"/>
            <a:ext cx="339435" cy="339435"/>
          </a:xfrm>
          <a:prstGeom prst="rect">
            <a:avLst/>
          </a:prstGeom>
        </p:spPr>
      </p:pic>
      <p:pic>
        <p:nvPicPr>
          <p:cNvPr id="129" name="Picture 128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44" y="2061656"/>
            <a:ext cx="339435" cy="339435"/>
          </a:xfrm>
          <a:prstGeom prst="rect">
            <a:avLst/>
          </a:prstGeom>
        </p:spPr>
      </p:pic>
      <p:pic>
        <p:nvPicPr>
          <p:cNvPr id="130" name="Picture 129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04" y="2061656"/>
            <a:ext cx="339435" cy="339435"/>
          </a:xfrm>
          <a:prstGeom prst="rect">
            <a:avLst/>
          </a:prstGeom>
        </p:spPr>
      </p:pic>
      <p:pic>
        <p:nvPicPr>
          <p:cNvPr id="131" name="Picture 130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964" y="2061656"/>
            <a:ext cx="339435" cy="339435"/>
          </a:xfrm>
          <a:prstGeom prst="rect">
            <a:avLst/>
          </a:prstGeom>
        </p:spPr>
      </p:pic>
      <p:pic>
        <p:nvPicPr>
          <p:cNvPr id="132" name="Picture 131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612" y="3095629"/>
            <a:ext cx="339435" cy="339435"/>
          </a:xfrm>
          <a:prstGeom prst="rect">
            <a:avLst/>
          </a:prstGeom>
        </p:spPr>
      </p:pic>
      <p:pic>
        <p:nvPicPr>
          <p:cNvPr id="133" name="Picture 132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272" y="3095629"/>
            <a:ext cx="339435" cy="339435"/>
          </a:xfrm>
          <a:prstGeom prst="rect">
            <a:avLst/>
          </a:prstGeom>
        </p:spPr>
      </p:pic>
      <p:pic>
        <p:nvPicPr>
          <p:cNvPr id="134" name="Picture 133" descr="File:Creative-Tail-medicine.svg - Wikimedia Commons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932" y="3095629"/>
            <a:ext cx="339435" cy="33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 Angl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9F268B79-1E5C-4B65-AAA6-FF4B67F7549D}"/>
    </a:ext>
  </a:extLst>
</a:theme>
</file>

<file path=ppt/theme/theme2.xml><?xml version="1.0" encoding="utf-8"?>
<a:theme xmlns:a="http://schemas.openxmlformats.org/drawingml/2006/main" name="Text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0ED3A404-2A8C-463E-A613-ACD8B60D6DE3}"/>
    </a:ext>
  </a:extLst>
</a:theme>
</file>

<file path=ppt/theme/theme3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FA918423-3A2B-42E7-A3DE-5B9F673F12C1}"/>
    </a:ext>
  </a:extLst>
</a:theme>
</file>

<file path=ppt/theme/theme4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1A1F5094-47C8-469C-BA83-EBE9D180C5E8}"/>
    </a:ext>
  </a:extLst>
</a:theme>
</file>

<file path=ppt/theme/theme5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3547520F-F083-4223-8D01-42B88717BF46}" vid="{5772D8E2-3545-4F47-BE78-F556EB9E8B67}"/>
    </a:ext>
  </a:extLst>
</a:theme>
</file>

<file path=ppt/theme/theme6.xml><?xml version="1.0" encoding="utf-8"?>
<a:theme xmlns:a="http://schemas.openxmlformats.org/drawingml/2006/main" name="Divider Slid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3547520F-F083-4223-8D01-42B88717BF46}" vid="{AFF18BDB-5E5E-4E8E-956D-6FA61A8CC656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2018 KFF Template 4x3</Template>
  <TotalTime>3695</TotalTime>
  <Words>733</Words>
  <Application>Microsoft Office PowerPoint</Application>
  <PresentationFormat>Widescreen</PresentationFormat>
  <Paragraphs>105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Meta Offc Pro</vt:lpstr>
      <vt:lpstr>MetaSerif-Book</vt:lpstr>
      <vt:lpstr>Tahoma</vt:lpstr>
      <vt:lpstr>No Angle</vt:lpstr>
      <vt:lpstr>Text Slide</vt:lpstr>
      <vt:lpstr>Default with exhibit #</vt:lpstr>
      <vt:lpstr>Default with figure #</vt:lpstr>
      <vt:lpstr>Title Slide</vt:lpstr>
      <vt:lpstr>Divider Slide</vt:lpstr>
      <vt:lpstr>Public opinion on prescription drugs and their prices</vt:lpstr>
      <vt:lpstr>About 6 in 10 Americans report currently taking at least one prescription medicine  </vt:lpstr>
      <vt:lpstr>PowerPoint Presentation</vt:lpstr>
      <vt:lpstr>PowerPoint Presentation</vt:lpstr>
      <vt:lpstr>For many, more prescriptions mean more problems with cost</vt:lpstr>
      <vt:lpstr>Who Has Difficulty Affording Their Prescription Drugs?</vt:lpstr>
      <vt:lpstr>Three In Ten Say They Haven’t Taken Their Medicine As Prescribed Due To Costs</vt:lpstr>
      <vt:lpstr>Pharmaceutical Companies among top of public’s list of having too much influence in D.C.</vt:lpstr>
      <vt:lpstr>   59% of the public says that prescription drugs developed over the past 20 years have made the lives of people in the U.S. better</vt:lpstr>
      <vt:lpstr>PowerPoint Presentation</vt:lpstr>
      <vt:lpstr>Who do Americans trust to lower prescription drug costs? Depends on who you ask</vt:lpstr>
      <vt:lpstr>Most Americans favor several actions to lower drug costs</vt:lpstr>
      <vt:lpstr>PowerPoint Presentation</vt:lpstr>
      <vt:lpstr>Among the 14% of the public who have talked to their doctor after seeing/hearing an Rx drug ad…</vt:lpstr>
      <vt:lpstr>Large majority agree importing Canadian Rx drugs would make medicines more affordable</vt:lpstr>
      <vt:lpstr>What would do a better job keeping prescription drug prices down?</vt:lpstr>
      <vt:lpstr>63% of Americans think there is not as much regulation as there should be when it comes to limiting the price of prescription drugs.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Cailey Munana</dc:creator>
  <cp:lastModifiedBy>Cailey Munana</cp:lastModifiedBy>
  <cp:revision>336</cp:revision>
  <cp:lastPrinted>2018-03-27T18:56:56Z</cp:lastPrinted>
  <dcterms:created xsi:type="dcterms:W3CDTF">2018-04-24T16:02:46Z</dcterms:created>
  <dcterms:modified xsi:type="dcterms:W3CDTF">2019-07-12T17:14:08Z</dcterms:modified>
</cp:coreProperties>
</file>