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6.xml" ContentType="application/vnd.openxmlformats-officedocument.theme+xml"/>
  <Override PartName="/ppt/slideLayouts/slideLayout28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682" r:id="rId2"/>
    <p:sldMasterId id="2147483668" r:id="rId3"/>
    <p:sldMasterId id="2147483673" r:id="rId4"/>
    <p:sldMasterId id="2147483678" r:id="rId5"/>
    <p:sldMasterId id="2147483694" r:id="rId6"/>
    <p:sldMasterId id="2147483680" r:id="rId7"/>
  </p:sldMasterIdLst>
  <p:notesMasterIdLst>
    <p:notesMasterId r:id="rId15"/>
  </p:notesMasterIdLst>
  <p:sldIdLst>
    <p:sldId id="330" r:id="rId8"/>
    <p:sldId id="318" r:id="rId9"/>
    <p:sldId id="325" r:id="rId10"/>
    <p:sldId id="305" r:id="rId11"/>
    <p:sldId id="302" r:id="rId12"/>
    <p:sldId id="329" r:id="rId13"/>
    <p:sldId id="327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ha Ranji" initials="UR" lastIdx="1" clrIdx="0">
    <p:extLst>
      <p:ext uri="{19B8F6BF-5375-455C-9EA6-DF929625EA0E}">
        <p15:presenceInfo xmlns:p15="http://schemas.microsoft.com/office/powerpoint/2012/main" userId="S-1-5-21-1957994488-602162358-682003330-26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5FB1"/>
    <a:srgbClr val="0077C8"/>
    <a:srgbClr val="55565A"/>
    <a:srgbClr val="323A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03" d="100"/>
          <a:sy n="103" d="100"/>
        </p:scale>
        <p:origin x="330" y="102"/>
      </p:cViewPr>
      <p:guideLst>
        <p:guide orient="horz" pos="9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174344436569809E-3"/>
          <c:y val="0.22065696333412874"/>
          <c:w val="0.96881644223954666"/>
          <c:h val="0.671711803070070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19 to 34 years</c:v>
                </c:pt>
                <c:pt idx="1">
                  <c:v>35 to 44 years</c:v>
                </c:pt>
                <c:pt idx="2">
                  <c:v>45 to 54 years</c:v>
                </c:pt>
                <c:pt idx="3">
                  <c:v>55 to 64 years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3402</c:v>
                </c:pt>
                <c:pt idx="1">
                  <c:v>4717</c:v>
                </c:pt>
                <c:pt idx="2">
                  <c:v>5908</c:v>
                </c:pt>
                <c:pt idx="3">
                  <c:v>9489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09-467B-9AEB-7D49F94792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6">
                <a:lumMod val="90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B357395-7DEB-4FA1-9034-47304B415792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B398-4317-B0EA-3D18C3C14D0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89FC8D1-BE73-4D8E-A4F4-7D44EE6040A6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398-4317-B0EA-3D18C3C14D0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301EE39-1F13-451F-9D5F-1B49485542D5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398-4317-B0EA-3D18C3C14D0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8321AD7-1089-4E92-ADD7-B8CC3A1209C5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398-4317-B0EA-3D18C3C14D0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4201B97-13CB-46FF-9A74-2948535BBD00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398-4317-B0EA-3D18C3C14D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19 to 34 years</c:v>
                </c:pt>
                <c:pt idx="1">
                  <c:v>35 to 44 years</c:v>
                </c:pt>
                <c:pt idx="2">
                  <c:v>45 to 54 years</c:v>
                </c:pt>
                <c:pt idx="3">
                  <c:v>55 to 64 years</c:v>
                </c:pt>
              </c:strCache>
            </c:strRef>
          </c:cat>
          <c:val>
            <c:numRef>
              <c:f>Sheet1!$C$2:$C$5</c:f>
              <c:numCache>
                <c:formatCode>"$"#,##0</c:formatCode>
                <c:ptCount val="4"/>
                <c:pt idx="0">
                  <c:v>1891</c:v>
                </c:pt>
                <c:pt idx="1">
                  <c:v>2518</c:v>
                </c:pt>
                <c:pt idx="2">
                  <c:v>4825</c:v>
                </c:pt>
                <c:pt idx="3">
                  <c:v>7850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09-467B-9AEB-7D49F94792B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8"/>
        <c:axId val="114099712"/>
        <c:axId val="114101248"/>
      </c:barChart>
      <c:catAx>
        <c:axId val="114099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14101248"/>
        <c:crosses val="autoZero"/>
        <c:auto val="1"/>
        <c:lblAlgn val="ctr"/>
        <c:lblOffset val="100"/>
        <c:noMultiLvlLbl val="0"/>
      </c:catAx>
      <c:valAx>
        <c:axId val="114101248"/>
        <c:scaling>
          <c:orientation val="minMax"/>
        </c:scaling>
        <c:delete val="1"/>
        <c:axPos val="l"/>
        <c:numFmt formatCode="&quot;$&quot;#,##0" sourceLinked="1"/>
        <c:majorTickMark val="out"/>
        <c:minorTickMark val="none"/>
        <c:tickLblPos val="nextTo"/>
        <c:crossAx val="1140997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4.8840438176978411E-2"/>
          <c:y val="0.14204247196373182"/>
          <c:w val="0.851291483674392"/>
          <c:h val="7.4137412838992778E-2"/>
        </c:manualLayout>
      </c:layout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chemeClr val="tx1"/>
                </a:solidFill>
              </a:rPr>
              <a:t>Share who are</a:t>
            </a:r>
            <a:r>
              <a:rPr lang="en-US" sz="1600" b="1" baseline="0" dirty="0">
                <a:solidFill>
                  <a:schemeClr val="tx1"/>
                </a:solidFill>
              </a:rPr>
              <a:t> u</a:t>
            </a:r>
            <a:r>
              <a:rPr lang="en-US" sz="1600" b="1" dirty="0">
                <a:solidFill>
                  <a:schemeClr val="tx1"/>
                </a:solidFill>
              </a:rPr>
              <a:t>ninsured:</a:t>
            </a:r>
          </a:p>
        </c:rich>
      </c:tx>
      <c:layout>
        <c:manualLayout>
          <c:xMode val="edge"/>
          <c:yMode val="edge"/>
          <c:x val="0.21336077575814599"/>
          <c:y val="3.15478179218930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9084957158612988E-3"/>
          <c:y val="9.9520202020202009E-2"/>
          <c:w val="0.9930915042841385"/>
          <c:h val="0.814385389326334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2013</c:v>
                </c:pt>
                <c:pt idx="1">
                  <c:v>2018</c:v>
                </c:pt>
              </c:strCache>
            </c:strRef>
          </c:cat>
          <c:val>
            <c:numRef>
              <c:f>Sheet1!$B$2:$C$2</c:f>
              <c:numCache>
                <c:formatCode>0%</c:formatCode>
                <c:ptCount val="2"/>
                <c:pt idx="0">
                  <c:v>0.18</c:v>
                </c:pt>
                <c:pt idx="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38-43CD-94A0-E1BA6057781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6">
                <a:lumMod val="9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2013</c:v>
                </c:pt>
                <c:pt idx="1">
                  <c:v>2018</c:v>
                </c:pt>
              </c:strCache>
            </c:strRef>
          </c:cat>
          <c:val>
            <c:numRef>
              <c:f>Sheet1!$B$3:$C$3</c:f>
              <c:numCache>
                <c:formatCode>0%</c:formatCode>
                <c:ptCount val="2"/>
                <c:pt idx="0">
                  <c:v>0.23</c:v>
                </c:pt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38-43CD-94A0-E1BA605778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20015232"/>
        <c:axId val="1082924896"/>
      </c:barChart>
      <c:catAx>
        <c:axId val="1120015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2924896"/>
        <c:crosses val="autoZero"/>
        <c:auto val="1"/>
        <c:lblAlgn val="ctr"/>
        <c:lblOffset val="100"/>
        <c:noMultiLvlLbl val="0"/>
      </c:catAx>
      <c:valAx>
        <c:axId val="1082924896"/>
        <c:scaling>
          <c:orientation val="minMax"/>
          <c:max val="0.30000000000000004"/>
        </c:scaling>
        <c:delete val="1"/>
        <c:axPos val="l"/>
        <c:numFmt formatCode="0%" sourceLinked="0"/>
        <c:majorTickMark val="out"/>
        <c:minorTickMark val="none"/>
        <c:tickLblPos val="nextTo"/>
        <c:crossAx val="1120015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945186511470629"/>
          <c:y val="0.14291298814920861"/>
          <c:w val="0.40632517257416984"/>
          <c:h val="5.05721457608551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chemeClr val="tx1"/>
                </a:solidFill>
              </a:rPr>
              <a:t>Share reporting that due to costs, in prior year they: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565740229875964"/>
          <c:y val="0.10055555555555555"/>
          <c:w val="0.89434259770124036"/>
          <c:h val="0.771036836626476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Skipped recommended medical test or treatment</c:v>
                </c:pt>
                <c:pt idx="1">
                  <c:v>Didn't fill Rx or cut/skipped doses of medicine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78-49D1-B8C2-75539EB57A3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6">
                <a:lumMod val="9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AF765DEA-2DD4-478E-BF2E-A9D5C7C4F53C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1D78-49D1-B8C2-75539EB57A3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21A5A25-2680-4283-9B86-76EB2CF0A150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D78-49D1-B8C2-75539EB57A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Skipped recommended medical test or treatment</c:v>
                </c:pt>
                <c:pt idx="1">
                  <c:v>Didn't fill Rx or cut/skipped doses of medicine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0.15</c:v>
                </c:pt>
                <c:pt idx="1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78-49D1-B8C2-75539EB57A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83202496"/>
        <c:axId val="1083198336"/>
      </c:barChart>
      <c:catAx>
        <c:axId val="1083202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3198336"/>
        <c:crosses val="autoZero"/>
        <c:auto val="1"/>
        <c:lblAlgn val="ctr"/>
        <c:lblOffset val="100"/>
        <c:noMultiLvlLbl val="0"/>
      </c:catAx>
      <c:valAx>
        <c:axId val="1083198336"/>
        <c:scaling>
          <c:orientation val="minMax"/>
          <c:max val="0.30000000000000004"/>
        </c:scaling>
        <c:delete val="1"/>
        <c:axPos val="l"/>
        <c:numFmt formatCode="0%" sourceLinked="1"/>
        <c:majorTickMark val="out"/>
        <c:minorTickMark val="none"/>
        <c:tickLblPos val="nextTo"/>
        <c:crossAx val="1083202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429293000983627"/>
          <c:y val="0.13924292087734902"/>
          <c:w val="0.32350365724452751"/>
          <c:h val="4.97867928111964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28141172738978343"/>
          <c:w val="0.94188518781006381"/>
          <c:h val="0.646213122005113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18-25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FCAB7672-5402-4D64-BE14-9F7444B7DC6B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892-4AA8-B50E-57DBCBF9DA4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73E48C6-95A0-463E-AFC9-C8857C1B3FF6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892-4AA8-B50E-57DBCBF9DA4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do not have a regular provider</c:v>
                </c:pt>
                <c:pt idx="1">
                  <c:v>delayed care in prior 12 months because no regular provider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0.36</c:v>
                </c:pt>
                <c:pt idx="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09-467B-9AEB-7D49F94792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26-34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13F37D4-42BF-4856-88DA-61D0A11FB299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8EC-4BF1-8379-28C8D8B2195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9CD77E9-BC46-4887-AE76-FAC288B2C209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E09-467B-9AEB-7D49F94792B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1B20BD03-7ADD-4C91-8A08-87263EB79EAC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E09-467B-9AEB-7D49F94792B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BB08853-94E2-4B6D-B46E-55183223A9E2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*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E09-467B-9AEB-7D49F94792B5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do not have a regular provider</c:v>
                </c:pt>
                <c:pt idx="1">
                  <c:v>delayed care in prior 12 months because no regular provider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0.31</c:v>
                </c:pt>
                <c:pt idx="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09-467B-9AEB-7D49F94792B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35-44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1EBF448-E6BD-4CEC-9A2D-70599276F0F7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8EC-4BF1-8379-28C8D8B2195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do not have a regular provider</c:v>
                </c:pt>
                <c:pt idx="1">
                  <c:v>delayed care in prior 12 months because no regular provider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0.17</c:v>
                </c:pt>
                <c:pt idx="1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EC-4BF1-8379-28C8D8B2195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45-54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1"/>
              <c:tx>
                <c:rich>
                  <a:bodyPr/>
                  <a:lstStyle/>
                  <a:p>
                    <a:fld id="{8D65ECD9-9D5D-4C1F-A01D-1824964E30F5}" type="VALUE">
                      <a:rPr lang="en-US" smtClean="0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892-4AA8-B50E-57DBCBF9DA4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do not have a regular provider</c:v>
                </c:pt>
                <c:pt idx="1">
                  <c:v>delayed care in prior 12 months because no regular provider</c:v>
                </c:pt>
              </c:strCache>
            </c:strRef>
          </c:cat>
          <c:val>
            <c:numRef>
              <c:f>Sheet1!$E$2:$E$3</c:f>
              <c:numCache>
                <c:formatCode>0%</c:formatCode>
                <c:ptCount val="2"/>
                <c:pt idx="0">
                  <c:v>0.14000000000000001</c:v>
                </c:pt>
                <c:pt idx="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EC-4BF1-8379-28C8D8B2195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55-64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9F638961-B88E-4DFC-88A9-FDC763687B7F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38EC-4BF1-8379-28C8D8B2195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85C6258-BE41-4BD9-8D26-445775C18FF4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38EC-4BF1-8379-28C8D8B2195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do not have a regular provider</c:v>
                </c:pt>
                <c:pt idx="1">
                  <c:v>delayed care in prior 12 months because no regular provider</c:v>
                </c:pt>
              </c:strCache>
            </c:strRef>
          </c:cat>
          <c:val>
            <c:numRef>
              <c:f>Sheet1!$F$2:$F$3</c:f>
              <c:numCache>
                <c:formatCode>0%</c:formatCode>
                <c:ptCount val="2"/>
                <c:pt idx="0">
                  <c:v>0.1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EC-4BF1-8379-28C8D8B2195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8"/>
        <c:axId val="114099712"/>
        <c:axId val="114101248"/>
      </c:barChart>
      <c:catAx>
        <c:axId val="114099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4101248"/>
        <c:crosses val="autoZero"/>
        <c:auto val="1"/>
        <c:lblAlgn val="ctr"/>
        <c:lblOffset val="100"/>
        <c:noMultiLvlLbl val="0"/>
      </c:catAx>
      <c:valAx>
        <c:axId val="11410124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1140997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3167675798143939"/>
          <c:y val="0.17150898751292454"/>
          <c:w val="0.55387487143452152"/>
          <c:h val="6.9764779242411104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 b="0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9033484255019867"/>
          <c:w val="0.96881644223954666"/>
          <c:h val="0.696964328322596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Has a regular clinician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Mammogram</c:v>
                </c:pt>
                <c:pt idx="1">
                  <c:v>Pap test</c:v>
                </c:pt>
                <c:pt idx="2">
                  <c:v>Talked to clinician about diet/ exercise/nutrition</c:v>
                </c:pt>
                <c:pt idx="3">
                  <c:v>Talked to clinician about mental health issues</c:v>
                </c:pt>
                <c:pt idx="4">
                  <c:v>Talked to clinician about smoking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</c:v>
                </c:pt>
                <c:pt idx="1">
                  <c:v>0.69</c:v>
                </c:pt>
                <c:pt idx="2">
                  <c:v>0.8</c:v>
                </c:pt>
                <c:pt idx="3">
                  <c:v>0.56000000000000005</c:v>
                </c:pt>
                <c:pt idx="4">
                  <c:v>0.52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09-467B-9AEB-7D49F94792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 regular clinician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B357395-7DEB-4FA1-9034-47304B415792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B398-4317-B0EA-3D18C3C14D0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89FC8D1-BE73-4D8E-A4F4-7D44EE6040A6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398-4317-B0EA-3D18C3C14D0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301EE39-1F13-451F-9D5F-1B49485542D5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398-4317-B0EA-3D18C3C14D0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8321AD7-1089-4E92-ADD7-B8CC3A1209C5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398-4317-B0EA-3D18C3C14D0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E4201B97-13CB-46FF-9A74-2948535BBD00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398-4317-B0EA-3D18C3C14D0B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Mammogram</c:v>
                </c:pt>
                <c:pt idx="1">
                  <c:v>Pap test</c:v>
                </c:pt>
                <c:pt idx="2">
                  <c:v>Talked to clinician about diet/ exercise/nutrition</c:v>
                </c:pt>
                <c:pt idx="3">
                  <c:v>Talked to clinician about mental health issues</c:v>
                </c:pt>
                <c:pt idx="4">
                  <c:v>Talked to clinician about smoking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0.43</c:v>
                </c:pt>
                <c:pt idx="1">
                  <c:v>0.53</c:v>
                </c:pt>
                <c:pt idx="2">
                  <c:v>0.55000000000000004</c:v>
                </c:pt>
                <c:pt idx="3">
                  <c:v>0.38</c:v>
                </c:pt>
                <c:pt idx="4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09-467B-9AEB-7D49F94792B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8"/>
        <c:axId val="114099712"/>
        <c:axId val="114101248"/>
      </c:barChart>
      <c:catAx>
        <c:axId val="1140997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14101248"/>
        <c:crosses val="autoZero"/>
        <c:auto val="1"/>
        <c:lblAlgn val="ctr"/>
        <c:lblOffset val="100"/>
        <c:noMultiLvlLbl val="0"/>
      </c:catAx>
      <c:valAx>
        <c:axId val="114101248"/>
        <c:scaling>
          <c:orientation val="minMax"/>
          <c:max val="0.9"/>
        </c:scaling>
        <c:delete val="1"/>
        <c:axPos val="l"/>
        <c:numFmt formatCode="0%" sourceLinked="1"/>
        <c:majorTickMark val="out"/>
        <c:minorTickMark val="none"/>
        <c:tickLblPos val="nextTo"/>
        <c:crossAx val="1140997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6.584965150086218E-2"/>
          <c:y val="3.5486826164448905E-2"/>
          <c:w val="0.851291483674392"/>
          <c:h val="7.4137412838992778E-2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62" b="1" i="0" u="none" strike="noStrike" kern="1200" spc="0" baseline="0">
                <a:solidFill>
                  <a:srgbClr val="000000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chemeClr val="tx1"/>
                </a:solidFill>
                <a:latin typeface="+mn-lt"/>
              </a:rPr>
              <a:t>Share with </a:t>
            </a:r>
            <a:r>
              <a:rPr lang="en-US" sz="1400" b="1" u="none" strike="noStrike" dirty="0">
                <a:solidFill>
                  <a:schemeClr val="tx1"/>
                </a:solidFill>
                <a:effectLst/>
                <a:latin typeface="+mn-lt"/>
              </a:rPr>
              <a:t>Declinable Pre-existing Conditions Under Pre-ACA Practices, 2015</a:t>
            </a:r>
            <a:r>
              <a:rPr lang="en-US" b="1" u="none" strike="noStrike" dirty="0">
                <a:effectLst/>
              </a:rPr>
              <a:t> </a:t>
            </a:r>
          </a:p>
        </c:rich>
      </c:tx>
      <c:layout>
        <c:manualLayout>
          <c:xMode val="edge"/>
          <c:yMode val="edge"/>
          <c:x val="0.10955798138869005"/>
          <c:y val="7.32323232323232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62" b="1" i="0" u="none" strike="noStrike" kern="1200" spc="0" baseline="0">
              <a:solidFill>
                <a:srgbClr val="000000">
                  <a:lumMod val="65000"/>
                  <a:lumOff val="35000"/>
                </a:srgb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981609261829627"/>
          <c:y val="0.23676112959651641"/>
          <c:w val="0.81009941939075802"/>
          <c:h val="0.623355890545475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9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2675-4204-9ECE-AD381FDB915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675-4204-9ECE-AD381FDB915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675-4204-9ECE-AD381FDB915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675-4204-9ECE-AD381FDB91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All Men</c:v>
                </c:pt>
                <c:pt idx="1">
                  <c:v>All Women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0.24</c:v>
                </c:pt>
                <c:pt idx="1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75-4204-9ECE-AD381FDB91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806596592"/>
        <c:axId val="806593680"/>
      </c:barChart>
      <c:catAx>
        <c:axId val="8065965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6593680"/>
        <c:crosses val="autoZero"/>
        <c:auto val="1"/>
        <c:lblAlgn val="ctr"/>
        <c:lblOffset val="100"/>
        <c:noMultiLvlLbl val="0"/>
      </c:catAx>
      <c:valAx>
        <c:axId val="806593680"/>
        <c:scaling>
          <c:orientation val="minMax"/>
          <c:max val="0.9"/>
        </c:scaling>
        <c:delete val="1"/>
        <c:axPos val="b"/>
        <c:numFmt formatCode="0%" sourceLinked="1"/>
        <c:majorTickMark val="out"/>
        <c:minorTickMark val="none"/>
        <c:tickLblPos val="nextTo"/>
        <c:crossAx val="806596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chemeClr val="tx1"/>
                </a:solidFill>
              </a:rPr>
              <a:t>If there is no </a:t>
            </a:r>
            <a:r>
              <a:rPr lang="en-US" sz="1400" b="1" baseline="0" dirty="0">
                <a:solidFill>
                  <a:schemeClr val="tx1"/>
                </a:solidFill>
              </a:rPr>
              <a:t>ban on pre-ex condition exclusions, s</a:t>
            </a:r>
            <a:r>
              <a:rPr lang="en-US" sz="1400" b="1" dirty="0">
                <a:solidFill>
                  <a:schemeClr val="tx1"/>
                </a:solidFill>
              </a:rPr>
              <a:t>hare</a:t>
            </a:r>
            <a:r>
              <a:rPr lang="en-US" sz="1400" b="1" baseline="0" dirty="0">
                <a:solidFill>
                  <a:schemeClr val="tx1"/>
                </a:solidFill>
              </a:rPr>
              <a:t> in 2018 who are worried they or family member will :</a:t>
            </a:r>
            <a:endParaRPr lang="en-US" sz="1400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5970640311838303"/>
          <c:y val="0.18539637791698041"/>
          <c:w val="0.59215519328564026"/>
          <c:h val="0.7243148530156268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6">
                <a:lumMod val="9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Lose coverage</c:v>
                </c:pt>
                <c:pt idx="1">
                  <c:v>Pay more for health insurance 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0.54</c:v>
                </c:pt>
                <c:pt idx="1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7A-4653-B246-AC010E505D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Lose coverage</c:v>
                </c:pt>
                <c:pt idx="1">
                  <c:v>Pay more for health insurance 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0.67</c:v>
                </c:pt>
                <c:pt idx="1">
                  <c:v>0.85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7A-4653-B246-AC010E505D9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2088732144"/>
        <c:axId val="2088730896"/>
      </c:barChart>
      <c:catAx>
        <c:axId val="2088732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88730896"/>
        <c:crosses val="autoZero"/>
        <c:auto val="1"/>
        <c:lblAlgn val="ctr"/>
        <c:lblOffset val="100"/>
        <c:noMultiLvlLbl val="0"/>
      </c:catAx>
      <c:valAx>
        <c:axId val="208873089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08873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541478389126025"/>
          <c:y val="0.21562925954600048"/>
          <c:w val="0.32934343671245025"/>
          <c:h val="5.30841693351582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tx1"/>
                </a:solidFill>
              </a:rPr>
              <a:t>2013</a:t>
            </a:r>
          </a:p>
        </c:rich>
      </c:tx>
      <c:layout>
        <c:manualLayout>
          <c:xMode val="edge"/>
          <c:yMode val="edge"/>
          <c:x val="0.38749820803754892"/>
          <c:y val="0.111087877318080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802965451430548"/>
          <c:y val="0.14522886343752486"/>
          <c:w val="0.68386479684369716"/>
          <c:h val="0.7977950415125607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6C4-47EC-98F1-CE745F5B08C4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6C4-47EC-98F1-CE745F5B08C4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6C4-47EC-98F1-CE745F5B08C4}"/>
              </c:ext>
            </c:extLst>
          </c:dPt>
          <c:dLbls>
            <c:dLbl>
              <c:idx val="2"/>
              <c:layout>
                <c:manualLayout>
                  <c:x val="3.0518256444025237E-2"/>
                  <c:y val="8.83063280473936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C4-47EC-98F1-CE745F5B08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Insurance covered the full cost</c:v>
                </c:pt>
                <c:pt idx="1">
                  <c:v>Insurance covered part of the cost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0.45</c:v>
                </c:pt>
                <c:pt idx="1">
                  <c:v>0.48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C4-47EC-98F1-CE745F5B08C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193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>
                <a:solidFill>
                  <a:schemeClr val="tx1"/>
                </a:solidFill>
              </a:rPr>
              <a:t>2017</a:t>
            </a:r>
          </a:p>
        </c:rich>
      </c:tx>
      <c:layout>
        <c:manualLayout>
          <c:xMode val="edge"/>
          <c:yMode val="edge"/>
          <c:x val="0.45829896705860035"/>
          <c:y val="7.64574782035984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857910567699236"/>
          <c:y val="0.18411201562381477"/>
          <c:w val="0.73205756792803456"/>
          <c:h val="0.6581289149339315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38C-4EE0-BF7F-D3F59D28148E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38C-4EE0-BF7F-D3F59D28148E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38C-4EE0-BF7F-D3F59D28148E}"/>
              </c:ext>
            </c:extLst>
          </c:dPt>
          <c:dLbls>
            <c:dLbl>
              <c:idx val="0"/>
              <c:layout>
                <c:manualLayout>
                  <c:x val="0.2236185873647438"/>
                  <c:y val="-0.31631020625056944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596042344458888"/>
                      <c:h val="0.253838827635946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38C-4EE0-BF7F-D3F59D28148E}"/>
                </c:ext>
              </c:extLst>
            </c:dLbl>
            <c:dLbl>
              <c:idx val="1"/>
              <c:layout>
                <c:manualLayout>
                  <c:x val="-0.19640931488808416"/>
                  <c:y val="0.2067865744681790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10712790950742"/>
                      <c:h val="0.2538388276359468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38C-4EE0-BF7F-D3F59D28148E}"/>
                </c:ext>
              </c:extLst>
            </c:dLbl>
            <c:dLbl>
              <c:idx val="2"/>
              <c:layout>
                <c:manualLayout>
                  <c:x val="-0.16867481040419202"/>
                  <c:y val="6.84034554766631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56544473400781"/>
                      <c:h val="8.971010775888882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38C-4EE0-BF7F-D3F59D2814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Insurance covered the full cost</c:v>
                </c:pt>
                <c:pt idx="1">
                  <c:v>Insurance covered part of the cost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0.75</c:v>
                </c:pt>
                <c:pt idx="1">
                  <c:v>0.19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38C-4EE0-BF7F-D3F59D28148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84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6/6/2019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645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308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864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18635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5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1295400"/>
            <a:ext cx="6008786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2438400" y="2424199"/>
            <a:ext cx="4168742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SUBTITLE STYLE</a:t>
            </a:r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2438400" y="3668799"/>
            <a:ext cx="1511267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Authors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2438400" y="4122031"/>
            <a:ext cx="3762342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Multiple Author Names, Name Last Name, Name </a:t>
            </a:r>
            <a:r>
              <a:rPr lang="en-US" dirty="0" err="1"/>
              <a:t>lastname</a:t>
            </a:r>
            <a:r>
              <a:rPr lang="en-US" dirty="0"/>
              <a:t> &amp; name </a:t>
            </a:r>
            <a:r>
              <a:rPr lang="en-US" dirty="0" err="1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8460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904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42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18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806996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64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0587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8322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878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05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266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757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8256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620452" y="1680186"/>
            <a:ext cx="7772401" cy="14700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a Divider Slide	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24844" y="2536153"/>
            <a:ext cx="7705350" cy="1752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Add subtitle here</a:t>
            </a:r>
          </a:p>
        </p:txBody>
      </p:sp>
    </p:spTree>
    <p:extLst>
      <p:ext uri="{BB962C8B-B14F-4D97-AF65-F5344CB8AC3E}">
        <p14:creationId xmlns:p14="http://schemas.microsoft.com/office/powerpoint/2010/main" val="3087538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- 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5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+mj-lt"/>
                <a:cs typeface="Calibri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19677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Angle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56716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72315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No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3901353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283784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64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Slide Gray 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81312" y="0"/>
            <a:ext cx="5662688" cy="6858000"/>
          </a:xfrm>
          <a:prstGeom prst="rect">
            <a:avLst/>
          </a:prstGeom>
          <a:solidFill>
            <a:srgbClr val="F5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1" name="Picture 10" descr="KFF_Plate_Tab+Slab6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644983" y="0"/>
            <a:ext cx="2860217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010" y="6309360"/>
            <a:ext cx="798990" cy="548640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4219005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31036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00" b="0" i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21436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rgbClr val="323A4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/>
              <a:t>Insert Source Here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jpeg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56716"/>
            <a:ext cx="89001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939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6716"/>
            <a:ext cx="82905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80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3" r:id="rId2"/>
    <p:sldLayoutId id="2147483687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555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94"/>
            <a:ext cx="850394" cy="1508763"/>
          </a:xfrm>
          <a:prstGeom prst="rect">
            <a:avLst/>
          </a:prstGeom>
        </p:spPr>
      </p:pic>
      <p:sp>
        <p:nvSpPr>
          <p:cNvPr id="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Exhibit</a:t>
            </a:r>
            <a:r>
              <a:rPr lang="en-US" sz="1400" b="0" dirty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65760"/>
            <a:ext cx="844296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91440"/>
            <a:ext cx="8366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dirty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Figure</a:t>
            </a:r>
            <a:r>
              <a:rPr lang="en-US" sz="1400" b="0" dirty="0">
                <a:solidFill>
                  <a:srgbClr val="55565A"/>
                </a:solidFill>
                <a:latin typeface="Calibri" pitchFamily="34" charset="0"/>
                <a:cs typeface="Meta Offc Pro"/>
              </a:rPr>
              <a:t> </a:t>
            </a:r>
            <a:fld id="{0C16F13B-3659-4888-B784-82F22626CC5F}" type="slidenum">
              <a:rPr lang="en-US" sz="1400" b="0" smtClean="0">
                <a:solidFill>
                  <a:srgbClr val="5556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endParaRPr lang="en-US" sz="1400" b="0" dirty="0">
              <a:solidFill>
                <a:srgbClr val="55565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5" y="-2894"/>
            <a:ext cx="861969" cy="15087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6324600"/>
            <a:ext cx="609600" cy="40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0" i="0" dirty="0" smtClean="0">
          <a:solidFill>
            <a:srgbClr val="323A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18970" y="0"/>
            <a:ext cx="9362969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244229" y="-16164"/>
            <a:ext cx="3139829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365125"/>
            <a:ext cx="56197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200" y="1825625"/>
            <a:ext cx="65341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283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B42E6-8866-4B17-A253-AD36D295929F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27FAC-8E19-4B1A-9F2B-9AFF8BF79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76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0" y="0"/>
            <a:ext cx="3358798" cy="6858000"/>
          </a:xfrm>
          <a:prstGeom prst="rect">
            <a:avLst/>
          </a:prstGeom>
        </p:spPr>
      </p:pic>
      <p:pic>
        <p:nvPicPr>
          <p:cNvPr id="6" name="Picture 5" descr="KFF_Full_Logo_K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5574" y="5295540"/>
            <a:ext cx="1184364" cy="786320"/>
          </a:xfrm>
          <a:prstGeom prst="rect">
            <a:avLst/>
          </a:prstGeom>
        </p:spPr>
      </p:pic>
      <p:pic>
        <p:nvPicPr>
          <p:cNvPr id="7" name="Picture 6" descr="KFF_Tagline_KO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3031" y="6251604"/>
            <a:ext cx="4162012" cy="24332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-1" y="0"/>
            <a:ext cx="9144001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KFF_Plate_Tab+Slab6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5"/>
          <a:stretch/>
        </p:blipFill>
        <p:spPr>
          <a:xfrm>
            <a:off x="5331370" y="0"/>
            <a:ext cx="3812630" cy="6858000"/>
          </a:xfrm>
          <a:prstGeom prst="rect">
            <a:avLst/>
          </a:prstGeom>
        </p:spPr>
      </p:pic>
      <p:pic>
        <p:nvPicPr>
          <p:cNvPr id="10" name="Picture 9" descr="KFF_Plate_Tab+Slab9.png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613" b="85485"/>
          <a:stretch/>
        </p:blipFill>
        <p:spPr>
          <a:xfrm>
            <a:off x="0" y="0"/>
            <a:ext cx="1028125" cy="16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80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Barriers to Care Experienced by Women in the United States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2438400" y="3200400"/>
            <a:ext cx="3762342" cy="849313"/>
          </a:xfrm>
        </p:spPr>
        <p:txBody>
          <a:bodyPr/>
          <a:lstStyle/>
          <a:p>
            <a:r>
              <a:rPr lang="en-US" dirty="0"/>
              <a:t>Visualizing Health Policy Infographic</a:t>
            </a:r>
          </a:p>
          <a:p>
            <a:r>
              <a:rPr lang="en-US" dirty="0"/>
              <a:t>Kaiser Family Foundation and </a:t>
            </a:r>
            <a:r>
              <a:rPr lang="en-US" i="1" dirty="0"/>
              <a:t>JAMA</a:t>
            </a:r>
          </a:p>
          <a:p>
            <a:r>
              <a:rPr lang="en-US" dirty="0"/>
              <a:t>June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159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Women incur greater health care costs than men, particularly during the reproductive years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2944224"/>
              </p:ext>
            </p:extLst>
          </p:nvPr>
        </p:nvGraphicFramePr>
        <p:xfrm>
          <a:off x="92075" y="1096963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6309360"/>
            <a:ext cx="8214360" cy="548640"/>
          </a:xfrm>
        </p:spPr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SOURCE: Peterson-Kaiser Health System Tracker. Kaiser Family Foundation analysis of Medical Expenditure Panel Survey, Agency for Healthcare Research and Quality, U.S. Department of Health and Human Services.</a:t>
            </a:r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264" y="12192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cs typeface="Meta Offc Pro"/>
              </a:rPr>
              <a:t>Average health spending per capita, by age and gender, 2015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396581" y="53340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  <a:cs typeface="Meta Offc Pro"/>
                <a:sym typeface="Wingdings"/>
              </a:rPr>
              <a:t> </a:t>
            </a:r>
            <a:endParaRPr lang="en-US" sz="1600" dirty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921994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Women are more likely to go without care because of cost, despite decreases in uninsured rates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32062"/>
              </p:ext>
            </p:extLst>
          </p:nvPr>
        </p:nvGraphicFramePr>
        <p:xfrm>
          <a:off x="-25879" y="1180022"/>
          <a:ext cx="4521679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0" y="6309360"/>
            <a:ext cx="8382000" cy="548640"/>
          </a:xfrm>
        </p:spPr>
        <p:txBody>
          <a:bodyPr/>
          <a:lstStyle/>
          <a:p>
            <a:pPr lvl="0"/>
            <a:r>
              <a:rPr lang="en-US" sz="1000" dirty="0">
                <a:solidFill>
                  <a:srgbClr val="000000"/>
                </a:solidFill>
                <a:cs typeface="Calibri" pitchFamily="34" charset="0"/>
              </a:rPr>
              <a:t>NOTE: Among women and men ages 18-64. </a:t>
            </a:r>
          </a:p>
          <a:p>
            <a:pPr lvl="0"/>
            <a:r>
              <a:rPr lang="en-US" sz="1000" dirty="0">
                <a:solidFill>
                  <a:srgbClr val="000000"/>
                </a:solidFill>
                <a:cs typeface="Calibri" pitchFamily="34" charset="0"/>
              </a:rPr>
              <a:t>SOURCES: Centers for Disease Control and Prevention, Health Insurance Coverage Estimates from National Health Interview Survey. Kaiser Family Foundation</a:t>
            </a:r>
            <a:r>
              <a:rPr lang="en-US" sz="1000" i="1" dirty="0">
                <a:solidFill>
                  <a:srgbClr val="000000"/>
                </a:solidFill>
                <a:cs typeface="Calibri" pitchFamily="34" charset="0"/>
              </a:rPr>
              <a:t>, 2017 Kaiser Women’s Health Survey </a:t>
            </a:r>
            <a:r>
              <a:rPr lang="en-US" sz="1000" dirty="0">
                <a:solidFill>
                  <a:srgbClr val="000000"/>
                </a:solidFill>
                <a:cs typeface="Calibri" pitchFamily="34" charset="0"/>
              </a:rPr>
              <a:t>and</a:t>
            </a:r>
            <a:r>
              <a:rPr lang="en-US" sz="1000" i="1" dirty="0">
                <a:solidFill>
                  <a:srgbClr val="000000"/>
                </a:solidFill>
                <a:cs typeface="Calibri" pitchFamily="34" charset="0"/>
              </a:rPr>
              <a:t> 2017 Kaiser Men’s Health Survey</a:t>
            </a:r>
            <a:r>
              <a:rPr lang="en-US" sz="1000" dirty="0">
                <a:solidFill>
                  <a:srgbClr val="000000"/>
                </a:solidFill>
                <a:cs typeface="Calibri" pitchFamily="34" charset="0"/>
              </a:rPr>
              <a:t>.  </a:t>
            </a:r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578720631"/>
              </p:ext>
            </p:extLst>
          </p:nvPr>
        </p:nvGraphicFramePr>
        <p:xfrm>
          <a:off x="4543245" y="1180022"/>
          <a:ext cx="4572000" cy="5136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5120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600" dirty="0">
                <a:solidFill>
                  <a:schemeClr val="tx1"/>
                </a:solidFill>
              </a:rPr>
              <a:t>Younger women are more likely to say they do not have a regular clinician and did not obtain timely care as a result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7733164"/>
              </p:ext>
            </p:extLst>
          </p:nvPr>
        </p:nvGraphicFramePr>
        <p:xfrm>
          <a:off x="92075" y="1096963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6309360"/>
            <a:ext cx="8214360" cy="548640"/>
          </a:xfrm>
        </p:spPr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NOTE: Among women ages 18-64. *Indicates a statistically significant difference from 55-64 years; p&lt;.05. </a:t>
            </a:r>
          </a:p>
          <a:p>
            <a:r>
              <a:rPr lang="en-US" sz="1000" dirty="0">
                <a:solidFill>
                  <a:schemeClr val="tx1"/>
                </a:solidFill>
              </a:rPr>
              <a:t>SOURCE: Kaiser Family Foundation, </a:t>
            </a:r>
            <a:r>
              <a:rPr lang="en-US" sz="1000" i="1" dirty="0">
                <a:solidFill>
                  <a:schemeClr val="tx1"/>
                </a:solidFill>
              </a:rPr>
              <a:t>2017 Kaiser Women’s Health Survey.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3515" y="1600200"/>
            <a:ext cx="8960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cs typeface="Meta Offc Pro"/>
              </a:rPr>
              <a:t>By age group, share of women reporting they: </a:t>
            </a:r>
          </a:p>
        </p:txBody>
      </p:sp>
    </p:spTree>
    <p:extLst>
      <p:ext uri="{BB962C8B-B14F-4D97-AF65-F5344CB8AC3E}">
        <p14:creationId xmlns:p14="http://schemas.microsoft.com/office/powerpoint/2010/main" val="2396014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Women who do not have a regular clinician are less likely to receive certain preventive services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3297012"/>
              </p:ext>
            </p:extLst>
          </p:nvPr>
        </p:nvGraphicFramePr>
        <p:xfrm>
          <a:off x="76200" y="1280160"/>
          <a:ext cx="8975725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6309360"/>
            <a:ext cx="8214360" cy="548640"/>
          </a:xfrm>
        </p:spPr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NOTE: Among women ages 18-64.</a:t>
            </a:r>
            <a:r>
              <a:rPr lang="en-US" sz="1000" dirty="0">
                <a:solidFill>
                  <a:schemeClr val="tx1"/>
                </a:solidFill>
                <a:sym typeface="Wingdings"/>
              </a:rPr>
              <a:t> Mammogram and pap in prior 2 years. Clinician counseling in past 3 years. </a:t>
            </a:r>
          </a:p>
          <a:p>
            <a:r>
              <a:rPr lang="en-US" sz="1000" dirty="0">
                <a:solidFill>
                  <a:schemeClr val="tx1"/>
                </a:solidFill>
              </a:rPr>
              <a:t>SOURCE: Kaiser Family Foundation, </a:t>
            </a:r>
            <a:r>
              <a:rPr lang="en-US" sz="1000" i="1" dirty="0">
                <a:solidFill>
                  <a:schemeClr val="tx1"/>
                </a:solidFill>
              </a:rPr>
              <a:t>2017 Kaiser Women’s Health Survey.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2900" y="18288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cs typeface="Meta Offc Pro"/>
              </a:rPr>
              <a:t>Share of women reporting that they recently had: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396581" y="53340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  <a:cs typeface="Meta Offc Pro"/>
                <a:sym typeface="Wingdings"/>
              </a:rPr>
              <a:t> </a:t>
            </a:r>
            <a:endParaRPr lang="en-US" sz="1600" dirty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250235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Women are more likely than men to have a pre-existing health condition and express concern about losing protections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7634318"/>
              </p:ext>
            </p:extLst>
          </p:nvPr>
        </p:nvGraphicFramePr>
        <p:xfrm>
          <a:off x="0" y="1310481"/>
          <a:ext cx="4572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0" y="6309360"/>
            <a:ext cx="8382000" cy="548640"/>
          </a:xfrm>
        </p:spPr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SOURCES: Kaiser Family Foundation analysis of data from National Health Interview Survey and the Behavioral Risk Factor Surveillance System, 2015. KFF Health Tracking Poll, August 2018.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34695640"/>
              </p:ext>
            </p:extLst>
          </p:nvPr>
        </p:nvGraphicFramePr>
        <p:xfrm>
          <a:off x="4419600" y="1529750"/>
          <a:ext cx="4572000" cy="4815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09214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Cost barriers to contraception have decreased for insured women since the ACA’s contraceptive coverage requirement took effect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7250493"/>
              </p:ext>
            </p:extLst>
          </p:nvPr>
        </p:nvGraphicFramePr>
        <p:xfrm>
          <a:off x="152400" y="971116"/>
          <a:ext cx="4708525" cy="4983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6309360"/>
            <a:ext cx="8382000" cy="548640"/>
          </a:xfrm>
        </p:spPr>
        <p:txBody>
          <a:bodyPr/>
          <a:lstStyle/>
          <a:p>
            <a:r>
              <a:rPr lang="en-US" sz="1000" dirty="0">
                <a:solidFill>
                  <a:schemeClr val="tx1"/>
                </a:solidFill>
              </a:rPr>
              <a:t>NOTES: Among privately insured women ages 18-44 who reported they used a prescription contraceptive in the past 12 months. Total may not add to 100% due to missing data. Includes oral contraceptives, long-acting reversible contraceptives, injections, patch, ring, among others. </a:t>
            </a:r>
          </a:p>
          <a:p>
            <a:r>
              <a:rPr lang="en-US" sz="1000" dirty="0">
                <a:solidFill>
                  <a:schemeClr val="tx1"/>
                </a:solidFill>
              </a:rPr>
              <a:t>SOURCE: Kaiser Family Foundation, </a:t>
            </a:r>
            <a:r>
              <a:rPr lang="en-US" sz="1000" i="1" dirty="0">
                <a:solidFill>
                  <a:schemeClr val="tx1"/>
                </a:solidFill>
              </a:rPr>
              <a:t>2013 and 2017 Kaiser Women’s Health Surveys. </a:t>
            </a:r>
            <a:endParaRPr lang="en-US" sz="1000" dirty="0">
              <a:solidFill>
                <a:schemeClr val="tx1"/>
              </a:solidFill>
            </a:endParaRPr>
          </a:p>
        </p:txBody>
      </p:sp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7590815"/>
              </p:ext>
            </p:extLst>
          </p:nvPr>
        </p:nvGraphicFramePr>
        <p:xfrm>
          <a:off x="4572635" y="1143000"/>
          <a:ext cx="4479925" cy="4983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7462557"/>
      </p:ext>
    </p:extLst>
  </p:cSld>
  <p:clrMapOvr>
    <a:masterClrMapping/>
  </p:clrMapOvr>
</p:sld>
</file>

<file path=ppt/theme/theme1.xml><?xml version="1.0" encoding="utf-8"?>
<a:theme xmlns:a="http://schemas.openxmlformats.org/drawingml/2006/main" name="No Angl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2569EE00-5356-460B-93A2-5D418DB5F29B}"/>
    </a:ext>
  </a:extLst>
</a:theme>
</file>

<file path=ppt/theme/theme2.xml><?xml version="1.0" encoding="utf-8"?>
<a:theme xmlns:a="http://schemas.openxmlformats.org/drawingml/2006/main" name="Text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B572E94D-27C7-452E-8578-9C32BFE02BE6}"/>
    </a:ext>
  </a:extLst>
</a:theme>
</file>

<file path=ppt/theme/theme3.xml><?xml version="1.0" encoding="utf-8"?>
<a:theme xmlns:a="http://schemas.openxmlformats.org/drawingml/2006/main" name="Default with exhibit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F8A38808-C1F1-483A-BCB6-A03F3A327CB6}"/>
    </a:ext>
  </a:extLst>
</a:theme>
</file>

<file path=ppt/theme/theme4.xml><?xml version="1.0" encoding="utf-8"?>
<a:theme xmlns:a="http://schemas.openxmlformats.org/drawingml/2006/main" name="Default with figure #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8 KFF Template 4x3" id="{10642029-F163-497A-8021-50A010299AAB}" vid="{36386945-81A9-45C0-B363-26CC700E884F}"/>
    </a:ext>
  </a:extLst>
</a:theme>
</file>

<file path=ppt/theme/theme5.xml><?xml version="1.0" encoding="utf-8"?>
<a:theme xmlns:a="http://schemas.openxmlformats.org/drawingml/2006/main" name="Title Slide">
  <a:themeElements>
    <a:clrScheme name="2018 KFF Blues">
      <a:dk1>
        <a:srgbClr val="000000"/>
      </a:dk1>
      <a:lt1>
        <a:srgbClr val="FFFFFF"/>
      </a:lt1>
      <a:dk2>
        <a:srgbClr val="F5821F"/>
      </a:dk2>
      <a:lt2>
        <a:srgbClr val="EE2C37"/>
      </a:lt2>
      <a:accent1>
        <a:srgbClr val="082338"/>
      </a:accent1>
      <a:accent2>
        <a:srgbClr val="0E3B5E"/>
      </a:accent2>
      <a:accent3>
        <a:srgbClr val="005791"/>
      </a:accent3>
      <a:accent4>
        <a:srgbClr val="0076C4"/>
      </a:accent4>
      <a:accent5>
        <a:srgbClr val="43B4FF"/>
      </a:accent5>
      <a:accent6>
        <a:srgbClr val="C0E6FF"/>
      </a:accent6>
      <a:hlink>
        <a:srgbClr val="8F9091"/>
      </a:hlink>
      <a:folHlink>
        <a:srgbClr val="DBDBDB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10642029-F163-497A-8021-50A010299AAB}" vid="{3B023C04-F8B5-4D4C-A4DA-0E7E6CEBC9A9}"/>
    </a:ext>
  </a:extLst>
</a:theme>
</file>

<file path=ppt/theme/theme6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Divider Slid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018 KFF Template 4x3" id="{10642029-F163-497A-8021-50A010299AAB}" vid="{473CA237-4678-4506-A001-CAD5526D8777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 KFF Template 4x3</Template>
  <TotalTime>7590</TotalTime>
  <Words>483</Words>
  <Application>Microsoft Office PowerPoint</Application>
  <PresentationFormat>On-screen Show (4:3)</PresentationFormat>
  <Paragraphs>56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7</vt:i4>
      </vt:variant>
    </vt:vector>
  </HeadingPairs>
  <TitlesOfParts>
    <vt:vector size="21" baseType="lpstr">
      <vt:lpstr>Arial</vt:lpstr>
      <vt:lpstr>Calibri</vt:lpstr>
      <vt:lpstr>Calibri Light</vt:lpstr>
      <vt:lpstr>Meta Offc Pro</vt:lpstr>
      <vt:lpstr>MetaSerif-Book</vt:lpstr>
      <vt:lpstr>Tahoma</vt:lpstr>
      <vt:lpstr>Wingdings</vt:lpstr>
      <vt:lpstr>No Angle</vt:lpstr>
      <vt:lpstr>Text Slide</vt:lpstr>
      <vt:lpstr>Default with exhibit #</vt:lpstr>
      <vt:lpstr>Default with figure #</vt:lpstr>
      <vt:lpstr>Title Slide</vt:lpstr>
      <vt:lpstr>Custom Design</vt:lpstr>
      <vt:lpstr>Divider Slide</vt:lpstr>
      <vt:lpstr>Barriers to Care Experienced by Women in the United States</vt:lpstr>
      <vt:lpstr>Women incur greater health care costs than men, particularly during the reproductive years</vt:lpstr>
      <vt:lpstr>Women are more likely to go without care because of cost, despite decreases in uninsured rates</vt:lpstr>
      <vt:lpstr>Younger women are more likely to say they do not have a regular clinician and did not obtain timely care as a result</vt:lpstr>
      <vt:lpstr>Women who do not have a regular clinician are less likely to receive certain preventive services</vt:lpstr>
      <vt:lpstr>Women are more likely than men to have a pre-existing health condition and express concern about losing protections</vt:lpstr>
      <vt:lpstr>Cost barriers to contraception have decreased for insured women since the ACA’s contraceptive coverage requirement took effect</vt:lpstr>
    </vt:vector>
  </TitlesOfParts>
  <Company>Henry J. Kaiser Family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revised template based off the old KFF template that everyone loved.</dc:title>
  <dc:creator>Caroline Rosenzweig</dc:creator>
  <cp:lastModifiedBy>Evonne Young</cp:lastModifiedBy>
  <cp:revision>207</cp:revision>
  <cp:lastPrinted>2019-03-20T17:41:40Z</cp:lastPrinted>
  <dcterms:created xsi:type="dcterms:W3CDTF">2018-04-05T21:51:36Z</dcterms:created>
  <dcterms:modified xsi:type="dcterms:W3CDTF">2019-06-06T17:48:40Z</dcterms:modified>
</cp:coreProperties>
</file>