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Layouts/slideLayout20.xml" ContentType="application/vnd.openxmlformats-officedocument.presentationml.slideLayout+xml"/>
  <Override PartName="/ppt/theme/theme6.xml" ContentType="application/vnd.openxmlformats-officedocument.theme+xml"/>
  <Override PartName="/ppt/slideLayouts/slideLayout2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  <p:sldMasterId id="2147483688" r:id="rId2"/>
    <p:sldMasterId id="2147483682" r:id="rId3"/>
    <p:sldMasterId id="2147483668" r:id="rId4"/>
    <p:sldMasterId id="2147483673" r:id="rId5"/>
    <p:sldMasterId id="2147483678" r:id="rId6"/>
    <p:sldMasterId id="2147483680" r:id="rId7"/>
  </p:sldMasterIdLst>
  <p:notesMasterIdLst>
    <p:notesMasterId r:id="rId9"/>
  </p:notesMasterIdLst>
  <p:sldIdLst>
    <p:sldId id="278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7C8"/>
    <a:srgbClr val="323A45"/>
    <a:srgbClr val="555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1" d="100"/>
          <a:sy n="111" d="100"/>
        </p:scale>
        <p:origin x="792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511-4C8A-AB9C-E1486034A3E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511-4C8A-AB9C-E1486034A3E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511-4C8A-AB9C-E1486034A3E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511-4C8A-AB9C-E1486034A3E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511-4C8A-AB9C-E1486034A3E9}"/>
              </c:ext>
            </c:extLst>
          </c:dPt>
          <c:dLbls>
            <c:dLbl>
              <c:idx val="0"/>
              <c:layout>
                <c:manualLayout>
                  <c:x val="-0.1018931349177683"/>
                  <c:y val="0.19835645761369097"/>
                </c:manualLayout>
              </c:layout>
              <c:tx>
                <c:rich>
                  <a:bodyPr/>
                  <a:lstStyle/>
                  <a:p>
                    <a:fld id="{24E27E42-18D8-4210-9680-B891AD5FB085}" type="CATEGORYNAME">
                      <a:rPr lang="en-US"/>
                      <a:pPr/>
                      <a:t>[CATEGORY NAME]</a:t>
                    </a:fld>
                    <a:r>
                      <a:rPr lang="en-US" baseline="0"/>
                      <a:t> </a:t>
                    </a:r>
                  </a:p>
                  <a:p>
                    <a:fld id="{F97D4EE2-F6AA-4592-970B-605DB7F30635}" type="VALUE">
                      <a:rPr lang="en-US" baseline="0"/>
                      <a:pPr/>
                      <a:t>[VALUE]</a:t>
                    </a:fld>
                    <a:r>
                      <a:rPr lang="en-US" baseline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511-4C8A-AB9C-E1486034A3E9}"/>
                </c:ext>
              </c:extLst>
            </c:dLbl>
            <c:dLbl>
              <c:idx val="1"/>
              <c:layout>
                <c:manualLayout>
                  <c:x val="-0.14984860837349459"/>
                  <c:y val="-0.21267427538907419"/>
                </c:manualLayout>
              </c:layout>
              <c:tx>
                <c:rich>
                  <a:bodyPr/>
                  <a:lstStyle/>
                  <a:p>
                    <a:fld id="{A81D683F-6E91-4BCD-A313-654B71ECB023}" type="CATEGORYNAME">
                      <a:rPr lang="en-US"/>
                      <a:pPr/>
                      <a:t>[CATEGORY NAME]</a:t>
                    </a:fld>
                    <a:endParaRPr lang="en-US" baseline="0" dirty="0"/>
                  </a:p>
                  <a:p>
                    <a:fld id="{6499F07F-8A1D-450A-A0F7-1060BF30E034}" type="VALUE">
                      <a:rPr lang="en-US" baseline="0"/>
                      <a:pPr/>
                      <a:t>[VALUE]</a:t>
                    </a:fld>
                    <a:r>
                      <a:rPr lang="en-US" baseline="0" dirty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511-4C8A-AB9C-E1486034A3E9}"/>
                </c:ext>
              </c:extLst>
            </c:dLbl>
            <c:dLbl>
              <c:idx val="2"/>
              <c:layout>
                <c:manualLayout>
                  <c:x val="0.13427394970124149"/>
                  <c:y val="0.15714901736622972"/>
                </c:manualLayout>
              </c:layout>
              <c:tx>
                <c:rich>
                  <a:bodyPr/>
                  <a:lstStyle/>
                  <a:p>
                    <a:fld id="{BF26F189-CB08-4332-8FDB-ACA5A613E236}" type="CATEGORYNAME">
                      <a:rPr lang="en-US"/>
                      <a:pPr/>
                      <a:t>[CATEGORY NAME]</a:t>
                    </a:fld>
                    <a:endParaRPr lang="en-US" baseline="0" dirty="0"/>
                  </a:p>
                  <a:p>
                    <a:fld id="{4D6E0634-56D2-40A4-9331-2E45FB3141F0}" type="VALUE">
                      <a:rPr lang="en-US" baseline="0"/>
                      <a:pPr/>
                      <a:t>[VALUE]</a:t>
                    </a:fld>
                    <a:r>
                      <a:rPr lang="en-US" baseline="0" dirty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511-4C8A-AB9C-E1486034A3E9}"/>
                </c:ext>
              </c:extLst>
            </c:dLbl>
            <c:dLbl>
              <c:idx val="3"/>
              <c:layout>
                <c:manualLayout>
                  <c:x val="-6.1279862952910706E-2"/>
                  <c:y val="4.4880157607947377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AC31CFAF-4662-4767-AE5F-18913C469396}" type="CATEGORYNAME">
                      <a:rPr lang="en-US" sz="1400">
                        <a:solidFill>
                          <a:schemeClr val="tx1"/>
                        </a:solidFill>
                      </a:rPr>
                      <a:pPr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[CATEGORY NAME]</a:t>
                    </a:fld>
                    <a:endParaRPr lang="en-US" sz="1400" baseline="0">
                      <a:solidFill>
                        <a:schemeClr val="tx1"/>
                      </a:solidFill>
                    </a:endParaRPr>
                  </a:p>
                  <a:p>
                    <a:pPr>
                      <a:defRPr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fld id="{032D7354-806F-4E89-A123-F74BC7EB897E}" type="VALUE">
                      <a:rPr lang="en-US" sz="1400" baseline="0">
                        <a:solidFill>
                          <a:schemeClr val="tx1"/>
                        </a:solidFill>
                      </a:rPr>
                      <a:pPr>
                        <a:defRPr sz="14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[VALUE]</a:t>
                    </a:fld>
                    <a:r>
                      <a:rPr lang="en-US" sz="1400" baseline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171683814752516"/>
                      <c:h val="9.679286789394463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511-4C8A-AB9C-E1486034A3E9}"/>
                </c:ext>
              </c:extLst>
            </c:dLbl>
            <c:dLbl>
              <c:idx val="4"/>
              <c:layout>
                <c:manualLayout>
                  <c:x val="2.5142636986890465E-2"/>
                  <c:y val="0.11207504063728747"/>
                </c:manualLayout>
              </c:layout>
              <c:tx>
                <c:rich>
                  <a:bodyPr/>
                  <a:lstStyle/>
                  <a:p>
                    <a:fld id="{76FA7E07-96D7-432B-BEDA-B7B272581A49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26162539-95E4-488B-BB2E-19C77AAE6344}" type="VALUE">
                      <a:rPr lang="en-US" baseline="0"/>
                      <a:pPr/>
                      <a:t>[VALUE]</a:t>
                    </a:fld>
                    <a:r>
                      <a:rPr lang="en-US" baseline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E511-4C8A-AB9C-E1486034A3E9}"/>
                </c:ext>
              </c:extLst>
            </c:dLbl>
            <c:dLbl>
              <c:idx val="5"/>
              <c:layout>
                <c:manualLayout>
                  <c:x val="0.17855749682665814"/>
                  <c:y val="5.78904712284358E-4"/>
                </c:manualLayout>
              </c:layout>
              <c:tx>
                <c:rich>
                  <a:bodyPr/>
                  <a:lstStyle/>
                  <a:p>
                    <a:fld id="{28B755CB-F6D0-4604-8B17-19A666668DAC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F5FF778F-8C0E-49C4-BEC5-9C7BF09E7BDE}" type="VALUE">
                      <a:rPr lang="en-US" baseline="0" smtClean="0"/>
                      <a:pPr/>
                      <a:t>[VALUE]</a:t>
                    </a:fld>
                    <a:r>
                      <a:rPr lang="en-US" baseline="0" dirty="0" smtClean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1077-4919-8224-DA036CDE13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Sheet1!$A$4:$A$8</c:f>
              <c:strCache>
                <c:ptCount val="5"/>
                <c:pt idx="0">
                  <c:v>Uninsured</c:v>
                </c:pt>
                <c:pt idx="1">
                  <c:v>Private</c:v>
                </c:pt>
                <c:pt idx="2">
                  <c:v>Medicaid</c:v>
                </c:pt>
                <c:pt idx="3">
                  <c:v>Medicare</c:v>
                </c:pt>
                <c:pt idx="4">
                  <c:v>Other</c:v>
                </c:pt>
              </c:strCache>
            </c:strRef>
          </c:cat>
          <c:val>
            <c:numRef>
              <c:f>Sheet1!$B$4:$B$8</c:f>
              <c:numCache>
                <c:formatCode>0</c:formatCode>
                <c:ptCount val="5"/>
                <c:pt idx="0">
                  <c:v>10</c:v>
                </c:pt>
                <c:pt idx="1">
                  <c:v>69</c:v>
                </c:pt>
                <c:pt idx="2">
                  <c:v>15</c:v>
                </c:pt>
                <c:pt idx="3">
                  <c:v>2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511-4C8A-AB9C-E1486034A3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A4D92E5-9FFA-458A-9BEA-BDF5C2EF3530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E76084-7007-4F9A-9BF5-85CA96B02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93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Gray 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KFF_Plate_Tab+Slab6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6283784" y="0"/>
            <a:ext cx="2860217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010" y="6309360"/>
            <a:ext cx="79899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6443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Slide Gray 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81312" y="0"/>
            <a:ext cx="5662688" cy="6858000"/>
          </a:xfrm>
          <a:prstGeom prst="rect">
            <a:avLst/>
          </a:prstGeom>
          <a:solidFill>
            <a:srgbClr val="F5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1" name="Picture 10" descr="KFF_Plate_Tab+Slab6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644983" y="0"/>
            <a:ext cx="2860217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010" y="6309360"/>
            <a:ext cx="798990" cy="548640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4219005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93751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65760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2124979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8816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314711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915772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5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2365323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770889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24075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1295400"/>
            <a:ext cx="6008786" cy="1000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2438400" y="2424199"/>
            <a:ext cx="4168742" cy="88423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SUBTITLE STYLE</a:t>
            </a: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13" hasCustomPrompt="1"/>
          </p:nvPr>
        </p:nvSpPr>
        <p:spPr>
          <a:xfrm>
            <a:off x="2438400" y="3668799"/>
            <a:ext cx="1511267" cy="284362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600" b="0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Authors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6" hasCustomPrompt="1"/>
          </p:nvPr>
        </p:nvSpPr>
        <p:spPr>
          <a:xfrm>
            <a:off x="2438400" y="4122031"/>
            <a:ext cx="3762342" cy="84931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2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Multiple Author Names, Name Last Name, Name </a:t>
            </a:r>
            <a:r>
              <a:rPr lang="en-US" dirty="0" err="1" smtClean="0"/>
              <a:t>lastname</a:t>
            </a:r>
            <a:r>
              <a:rPr lang="en-US" dirty="0" smtClean="0"/>
              <a:t> &amp; name </a:t>
            </a:r>
            <a:r>
              <a:rPr lang="en-US" dirty="0" err="1" smtClean="0"/>
              <a:t>lastname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846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620452" y="1680186"/>
            <a:ext cx="7772401" cy="14700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This is a Divider Slide	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4844" y="2536153"/>
            <a:ext cx="7705350" cy="1752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Add subtitle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538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5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6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18635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- 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6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4180699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- 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5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4196779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6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7231516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No 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901353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5.pn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19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94"/>
            <a:ext cx="850394" cy="150876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3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56716"/>
            <a:ext cx="89001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939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94"/>
            <a:ext cx="850394" cy="15087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805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3" r:id="rId2"/>
    <p:sldLayoutId id="2147483687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55565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94"/>
            <a:ext cx="850394" cy="1508763"/>
          </a:xfrm>
          <a:prstGeom prst="rect">
            <a:avLst/>
          </a:prstGeom>
        </p:spPr>
      </p:pic>
      <p:sp>
        <p:nvSpPr>
          <p:cNvPr id="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65760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85800" y="91440"/>
            <a:ext cx="8366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0" dirty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Exhibit</a:t>
            </a:r>
            <a:r>
              <a:rPr lang="en-US" sz="1400" b="0" dirty="0" smtClean="0">
                <a:solidFill>
                  <a:srgbClr val="55565A"/>
                </a:solidFill>
                <a:latin typeface="Calibri" pitchFamily="34" charset="0"/>
                <a:cs typeface="Meta Offc Pro"/>
              </a:rPr>
              <a:t> </a:t>
            </a:r>
            <a:fld id="{0C16F13B-3659-4888-B784-82F22626CC5F}" type="slidenum">
              <a:rPr lang="en-US" sz="1400" b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endParaRPr lang="en-US" sz="1400" b="0" dirty="0" err="1" smtClean="0">
              <a:solidFill>
                <a:srgbClr val="5556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24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65760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91440"/>
            <a:ext cx="8366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0" dirty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Figure</a:t>
            </a:r>
            <a:r>
              <a:rPr lang="en-US" sz="1400" b="0" dirty="0" smtClean="0">
                <a:solidFill>
                  <a:srgbClr val="55565A"/>
                </a:solidFill>
                <a:latin typeface="Calibri" pitchFamily="34" charset="0"/>
                <a:cs typeface="Meta Offc Pro"/>
              </a:rPr>
              <a:t> </a:t>
            </a:r>
            <a:fld id="{0C16F13B-3659-4888-B784-82F22626CC5F}" type="slidenum">
              <a:rPr lang="en-US" sz="1400" b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endParaRPr lang="en-US" sz="1400" b="0" dirty="0" err="1" smtClean="0">
              <a:solidFill>
                <a:srgbClr val="5556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75" y="-2894"/>
            <a:ext cx="861969" cy="150876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7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0" y="0"/>
            <a:ext cx="3358798" cy="6858000"/>
          </a:xfrm>
          <a:prstGeom prst="rect">
            <a:avLst/>
          </a:prstGeom>
        </p:spPr>
      </p:pic>
      <p:pic>
        <p:nvPicPr>
          <p:cNvPr id="6" name="Picture 5" descr="KFF_Full_Logo_KO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574" y="5295540"/>
            <a:ext cx="1184364" cy="786320"/>
          </a:xfrm>
          <a:prstGeom prst="rect">
            <a:avLst/>
          </a:prstGeom>
        </p:spPr>
      </p:pic>
      <p:pic>
        <p:nvPicPr>
          <p:cNvPr id="7" name="Picture 6" descr="KFF_Tagline_KO.pn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3031" y="6251604"/>
            <a:ext cx="4162012" cy="24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836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0" y="0"/>
            <a:ext cx="3358798" cy="6858000"/>
          </a:xfrm>
          <a:prstGeom prst="rect">
            <a:avLst/>
          </a:prstGeom>
        </p:spPr>
      </p:pic>
      <p:pic>
        <p:nvPicPr>
          <p:cNvPr id="6" name="Picture 5" descr="KFF_Full_Logo_KO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574" y="5295540"/>
            <a:ext cx="1184364" cy="786320"/>
          </a:xfrm>
          <a:prstGeom prst="rect">
            <a:avLst/>
          </a:prstGeom>
        </p:spPr>
      </p:pic>
      <p:pic>
        <p:nvPicPr>
          <p:cNvPr id="7" name="Picture 6" descr="KFF_Tagline_KO.pn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3031" y="6251604"/>
            <a:ext cx="4162012" cy="243326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-1" y="0"/>
            <a:ext cx="9144001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KFF_Plate_Tab+Slab6.png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5331370" y="0"/>
            <a:ext cx="3812630" cy="6858000"/>
          </a:xfrm>
          <a:prstGeom prst="rect">
            <a:avLst/>
          </a:prstGeom>
        </p:spPr>
      </p:pic>
      <p:pic>
        <p:nvPicPr>
          <p:cNvPr id="10" name="Picture 9" descr="KFF_Plate_Tab+Slab9.png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613" b="85485"/>
          <a:stretch/>
        </p:blipFill>
        <p:spPr>
          <a:xfrm>
            <a:off x="0" y="0"/>
            <a:ext cx="1028125" cy="169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802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000" dirty="0" smtClean="0"/>
              <a:t>SOURCE: Kaiser Family Foundation analysis of </a:t>
            </a:r>
            <a:r>
              <a:rPr lang="en-US" sz="1000" dirty="0" smtClean="0"/>
              <a:t>CDC’s National Health Interview Survey data, 2016. </a:t>
            </a:r>
            <a:endParaRPr lang="en-US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90560" cy="914400"/>
          </a:xfrm>
        </p:spPr>
        <p:txBody>
          <a:bodyPr/>
          <a:lstStyle/>
          <a:p>
            <a:r>
              <a:rPr lang="en-US" dirty="0" smtClean="0"/>
              <a:t>Insurance Coverage </a:t>
            </a:r>
            <a:r>
              <a:rPr lang="en-US" dirty="0" smtClean="0"/>
              <a:t>Among Lesbian, Gay, and Bisexual People, 2016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7276177"/>
              </p:ext>
            </p:extLst>
          </p:nvPr>
        </p:nvGraphicFramePr>
        <p:xfrm>
          <a:off x="629728" y="1282065"/>
          <a:ext cx="7267575" cy="5484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4947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2E02EE51-2D5F-40F1-8B3E-CB9C73AB5DD0}" vid="{190C6F9E-D99C-44B1-8014-664AD66894B0}"/>
    </a:ext>
  </a:extLst>
</a:theme>
</file>

<file path=ppt/theme/theme2.xml><?xml version="1.0" encoding="utf-8"?>
<a:theme xmlns:a="http://schemas.openxmlformats.org/drawingml/2006/main" name="No Angl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2E02EE51-2D5F-40F1-8B3E-CB9C73AB5DD0}" vid="{2459D324-CEAE-4DA8-A4A4-31C8CF33C8DF}"/>
    </a:ext>
  </a:extLst>
</a:theme>
</file>

<file path=ppt/theme/theme3.xml><?xml version="1.0" encoding="utf-8"?>
<a:theme xmlns:a="http://schemas.openxmlformats.org/drawingml/2006/main" name="Text Slid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2E02EE51-2D5F-40F1-8B3E-CB9C73AB5DD0}" vid="{FEA93EDA-F7CF-4CAF-A0B5-005D9013C435}"/>
    </a:ext>
  </a:extLst>
</a:theme>
</file>

<file path=ppt/theme/theme4.xml><?xml version="1.0" encoding="utf-8"?>
<a:theme xmlns:a="http://schemas.openxmlformats.org/drawingml/2006/main" name="Default with exhibit #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2E02EE51-2D5F-40F1-8B3E-CB9C73AB5DD0}" vid="{A17F3555-75B4-40E4-A38E-5E3B538FD6B4}"/>
    </a:ext>
  </a:extLst>
</a:theme>
</file>

<file path=ppt/theme/theme5.xml><?xml version="1.0" encoding="utf-8"?>
<a:theme xmlns:a="http://schemas.openxmlformats.org/drawingml/2006/main" name="Default with figure #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2E02EE51-2D5F-40F1-8B3E-CB9C73AB5DD0}" vid="{5ACE17D8-A1EB-47C1-9E69-3820A24D4354}"/>
    </a:ext>
  </a:extLst>
</a:theme>
</file>

<file path=ppt/theme/theme6.xml><?xml version="1.0" encoding="utf-8"?>
<a:theme xmlns:a="http://schemas.openxmlformats.org/drawingml/2006/main" name="Title Slid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2018 KFF Template 4x3" id="{2E02EE51-2D5F-40F1-8B3E-CB9C73AB5DD0}" vid="{A1FBFC23-1BC0-48E5-BE15-9B63A43B4168}"/>
    </a:ext>
  </a:extLst>
</a:theme>
</file>

<file path=ppt/theme/theme7.xml><?xml version="1.0" encoding="utf-8"?>
<a:theme xmlns:a="http://schemas.openxmlformats.org/drawingml/2006/main" name="Divider Slid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2018 KFF Template 4x3" id="{2E02EE51-2D5F-40F1-8B3E-CB9C73AB5DD0}" vid="{228653A4-E3D7-40AF-95BE-C11C06F48E9F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2018 KFF Template 4x3</Template>
  <TotalTime>360</TotalTime>
  <Words>47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</vt:i4>
      </vt:variant>
    </vt:vector>
  </HeadingPairs>
  <TitlesOfParts>
    <vt:vector size="13" baseType="lpstr">
      <vt:lpstr>Arial</vt:lpstr>
      <vt:lpstr>Calibri</vt:lpstr>
      <vt:lpstr>Meta Offc Pro</vt:lpstr>
      <vt:lpstr>MetaSerif-Book</vt:lpstr>
      <vt:lpstr>Tahoma</vt:lpstr>
      <vt:lpstr>Default</vt:lpstr>
      <vt:lpstr>No Angle</vt:lpstr>
      <vt:lpstr>Text Slide</vt:lpstr>
      <vt:lpstr>Default with exhibit #</vt:lpstr>
      <vt:lpstr>Default with figure #</vt:lpstr>
      <vt:lpstr>Title Slide</vt:lpstr>
      <vt:lpstr>Divider Slide</vt:lpstr>
      <vt:lpstr>Insurance Coverage Among Lesbian, Gay, and Bisexual People, 2016</vt:lpstr>
    </vt:vector>
  </TitlesOfParts>
  <Company>HERMES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Lindsey Dawson</dc:creator>
  <cp:lastModifiedBy>Lindsey Dawson</cp:lastModifiedBy>
  <cp:revision>32</cp:revision>
  <cp:lastPrinted>2018-03-27T18:56:56Z</cp:lastPrinted>
  <dcterms:created xsi:type="dcterms:W3CDTF">2019-02-13T18:51:56Z</dcterms:created>
  <dcterms:modified xsi:type="dcterms:W3CDTF">2019-04-24T18:47:27Z</dcterms:modified>
</cp:coreProperties>
</file>