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88" r:id="rId2"/>
    <p:sldMasterId id="2147483682" r:id="rId3"/>
    <p:sldMasterId id="2147483668" r:id="rId4"/>
    <p:sldMasterId id="2147483673" r:id="rId5"/>
    <p:sldMasterId id="2147483678" r:id="rId6"/>
    <p:sldMasterId id="2147483680" r:id="rId7"/>
  </p:sldMasterIdLst>
  <p:notesMasterIdLst>
    <p:notesMasterId r:id="rId9"/>
  </p:notesMasterIdLst>
  <p:handoutMasterIdLst>
    <p:handoutMasterId r:id="rId10"/>
  </p:handoutMasterIdLst>
  <p:sldIdLst>
    <p:sldId id="28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A45"/>
    <a:srgbClr val="0077C8"/>
    <a:srgbClr val="55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628995650905948E-2"/>
          <c:y val="1.9866907893738715E-2"/>
          <c:w val="0.89379845961877713"/>
          <c:h val="0.9392372240140167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7C8"/>
            </a:solidFill>
            <a:ln>
              <a:noFill/>
            </a:ln>
            <a:effectLst/>
          </c:spPr>
          <c:invertIfNegative val="0"/>
          <c:dPt>
            <c:idx val="39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5A8-4554-804C-29BBDCF24862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9DA-4E25-9A01-B4352C05E3F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9DA-4E25-9A01-B4352C05E3F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DA-4E25-9A01-B4352C05E3F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DA-4E25-9A01-B4352C05E3F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9DA-4E25-9A01-B4352C05E3FC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DA-4E25-9A01-B4352C05E3FC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DA-4E25-9A01-B4352C05E3FC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DA-4E25-9A01-B4352C05E3FC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DA-4E25-9A01-B4352C05E3FC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DA-4E25-9A01-B4352C05E3FC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DA-4E25-9A01-B4352C05E3FC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DA-4E25-9A01-B4352C05E3FC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DA-4E25-9A01-B4352C05E3FC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9DA-4E25-9A01-B4352C05E3FC}"/>
                </c:ext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9DA-4E25-9A01-B4352C05E3FC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9DA-4E25-9A01-B4352C05E3FC}"/>
                </c:ext>
              </c:extLst>
            </c:dLbl>
            <c:dLbl>
              <c:idx val="3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9DA-4E25-9A01-B4352C05E3FC}"/>
                </c:ext>
              </c:extLst>
            </c:dLbl>
            <c:dLbl>
              <c:idx val="3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9DA-4E25-9A01-B4352C05E3FC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9DA-4E25-9A01-B4352C05E3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Data!$B$4:$B$43</c:f>
              <c:strCache>
                <c:ptCount val="39"/>
                <c:pt idx="0">
                  <c:v>FY81</c:v>
                </c:pt>
                <c:pt idx="2">
                  <c:v>FY83</c:v>
                </c:pt>
                <c:pt idx="4">
                  <c:v>FY85</c:v>
                </c:pt>
                <c:pt idx="6">
                  <c:v>FY87</c:v>
                </c:pt>
                <c:pt idx="8">
                  <c:v>FY89</c:v>
                </c:pt>
                <c:pt idx="10">
                  <c:v>FY91</c:v>
                </c:pt>
                <c:pt idx="12">
                  <c:v>FY93</c:v>
                </c:pt>
                <c:pt idx="14">
                  <c:v>FY95</c:v>
                </c:pt>
                <c:pt idx="16">
                  <c:v>FY97</c:v>
                </c:pt>
                <c:pt idx="18">
                  <c:v>FY99</c:v>
                </c:pt>
                <c:pt idx="20">
                  <c:v>FY01</c:v>
                </c:pt>
                <c:pt idx="22">
                  <c:v>FY03</c:v>
                </c:pt>
                <c:pt idx="24">
                  <c:v>FY05</c:v>
                </c:pt>
                <c:pt idx="26">
                  <c:v>FY07</c:v>
                </c:pt>
                <c:pt idx="28">
                  <c:v>FY09</c:v>
                </c:pt>
                <c:pt idx="30">
                  <c:v>FY11</c:v>
                </c:pt>
                <c:pt idx="32">
                  <c:v>FY13</c:v>
                </c:pt>
                <c:pt idx="34">
                  <c:v>FY15</c:v>
                </c:pt>
                <c:pt idx="36">
                  <c:v>FY17</c:v>
                </c:pt>
                <c:pt idx="38">
                  <c:v>FY19</c:v>
                </c:pt>
              </c:strCache>
            </c:strRef>
          </c:cat>
          <c:val>
            <c:numRef>
              <c:f>Data!$C$4:$C$43</c:f>
              <c:numCache>
                <c:formatCode>"$"#,##0</c:formatCode>
                <c:ptCount val="40"/>
                <c:pt idx="0">
                  <c:v>0.2</c:v>
                </c:pt>
                <c:pt idx="1">
                  <c:v>2.0499999999999998</c:v>
                </c:pt>
                <c:pt idx="2">
                  <c:v>6.202</c:v>
                </c:pt>
                <c:pt idx="3">
                  <c:v>13.75</c:v>
                </c:pt>
                <c:pt idx="4">
                  <c:v>33.298000000000002</c:v>
                </c:pt>
                <c:pt idx="5">
                  <c:v>62.133000000000003</c:v>
                </c:pt>
                <c:pt idx="6">
                  <c:v>136.00700000000001</c:v>
                </c:pt>
                <c:pt idx="7">
                  <c:v>304.94200000000001</c:v>
                </c:pt>
                <c:pt idx="8">
                  <c:v>377.59199999999998</c:v>
                </c:pt>
                <c:pt idx="9">
                  <c:v>442.82600000000002</c:v>
                </c:pt>
                <c:pt idx="10">
                  <c:v>496.96</c:v>
                </c:pt>
                <c:pt idx="11">
                  <c:v>479.62</c:v>
                </c:pt>
                <c:pt idx="12">
                  <c:v>498.25299999999999</c:v>
                </c:pt>
                <c:pt idx="13">
                  <c:v>543.25300000000004</c:v>
                </c:pt>
                <c:pt idx="14">
                  <c:v>589.83100000000002</c:v>
                </c:pt>
                <c:pt idx="15">
                  <c:v>584.08000000000004</c:v>
                </c:pt>
                <c:pt idx="16">
                  <c:v>616.79</c:v>
                </c:pt>
                <c:pt idx="17">
                  <c:v>624.94399999999996</c:v>
                </c:pt>
                <c:pt idx="18">
                  <c:v>656.59</c:v>
                </c:pt>
                <c:pt idx="19">
                  <c:v>652.16399999999999</c:v>
                </c:pt>
                <c:pt idx="20">
                  <c:v>749.66099999999994</c:v>
                </c:pt>
                <c:pt idx="21">
                  <c:v>785.20699999999999</c:v>
                </c:pt>
                <c:pt idx="22">
                  <c:v>793.59699999999998</c:v>
                </c:pt>
                <c:pt idx="23">
                  <c:v>737.97199999999998</c:v>
                </c:pt>
                <c:pt idx="24">
                  <c:v>731.70500000000004</c:v>
                </c:pt>
                <c:pt idx="25">
                  <c:v>715.66499999999996</c:v>
                </c:pt>
                <c:pt idx="26">
                  <c:v>758.25599999999997</c:v>
                </c:pt>
                <c:pt idx="27">
                  <c:v>731.86</c:v>
                </c:pt>
                <c:pt idx="28">
                  <c:v>731.86</c:v>
                </c:pt>
                <c:pt idx="29">
                  <c:v>799.27</c:v>
                </c:pt>
                <c:pt idx="30">
                  <c:v>800.44500000000005</c:v>
                </c:pt>
                <c:pt idx="31">
                  <c:v>822.63300000000004</c:v>
                </c:pt>
                <c:pt idx="32">
                  <c:v>768.63499999999999</c:v>
                </c:pt>
                <c:pt idx="33">
                  <c:v>786.71199999999999</c:v>
                </c:pt>
                <c:pt idx="34">
                  <c:v>786.71199999999999</c:v>
                </c:pt>
                <c:pt idx="35">
                  <c:v>788.71199999999999</c:v>
                </c:pt>
                <c:pt idx="36">
                  <c:v>786.86800000000005</c:v>
                </c:pt>
                <c:pt idx="37">
                  <c:v>788.71199999999999</c:v>
                </c:pt>
                <c:pt idx="38">
                  <c:v>788.71199999999999</c:v>
                </c:pt>
                <c:pt idx="39">
                  <c:v>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59DA-4E25-9A01-B4352C05E3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087989055"/>
        <c:axId val="2087993215"/>
      </c:barChart>
      <c:catAx>
        <c:axId val="2087989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7993215"/>
        <c:crosses val="autoZero"/>
        <c:auto val="1"/>
        <c:lblAlgn val="ctr"/>
        <c:lblOffset val="100"/>
        <c:noMultiLvlLbl val="0"/>
      </c:catAx>
      <c:valAx>
        <c:axId val="2087993215"/>
        <c:scaling>
          <c:orientation val="minMax"/>
          <c:max val="1000"/>
        </c:scaling>
        <c:delete val="1"/>
        <c:axPos val="l"/>
        <c:numFmt formatCode="&quot;$&quot;#,##0" sourceLinked="1"/>
        <c:majorTickMark val="out"/>
        <c:minorTickMark val="none"/>
        <c:tickLblPos val="nextTo"/>
        <c:crossAx val="2087989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0.04992</cdr:x>
      <cdr:y>0.1252</cdr:y>
    </cdr:from>
    <cdr:to>
      <cdr:x>0.44444</cdr:x>
      <cdr:y>0.27404</cdr:y>
    </cdr:to>
    <cdr:sp macro="" textlink="">
      <cdr:nvSpPr>
        <cdr:cNvPr id="4" name="TextBox 9"/>
        <cdr:cNvSpPr txBox="1"/>
      </cdr:nvSpPr>
      <cdr:spPr>
        <a:xfrm xmlns:a="http://schemas.openxmlformats.org/drawingml/2006/main">
          <a:off x="472440" y="660169"/>
          <a:ext cx="3733800" cy="7848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323A45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500" dirty="0" smtClean="0">
              <a:cs typeface="Meta Offc Pro"/>
            </a:rPr>
            <a:t>FY 2020 BR includes funding for HHS’ </a:t>
          </a:r>
          <a:r>
            <a:rPr lang="en-US" sz="1500" dirty="0">
              <a:solidFill>
                <a:srgbClr val="000000"/>
              </a:solidFill>
            </a:rPr>
            <a:t>Ending the HIV </a:t>
          </a:r>
          <a:r>
            <a:rPr lang="en-US" sz="1500" dirty="0" smtClean="0">
              <a:solidFill>
                <a:srgbClr val="000000"/>
              </a:solidFill>
            </a:rPr>
            <a:t>Epidemic</a:t>
          </a:r>
          <a:endParaRPr lang="en-US" sz="1500" dirty="0">
            <a:solidFill>
              <a:srgbClr val="000000"/>
            </a:solidFill>
          </a:endParaRP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500" dirty="0" smtClean="0">
              <a:solidFill>
                <a:srgbClr val="000000"/>
              </a:solidFill>
            </a:rPr>
            <a:t>18% over </a:t>
          </a:r>
          <a:r>
            <a:rPr lang="en-US" sz="1500" smtClean="0">
              <a:solidFill>
                <a:srgbClr val="000000"/>
              </a:solidFill>
            </a:rPr>
            <a:t>FY19 </a:t>
          </a:r>
          <a:r>
            <a:rPr lang="en-US" sz="1500" smtClean="0">
              <a:solidFill>
                <a:srgbClr val="000000"/>
              </a:solidFill>
            </a:rPr>
            <a:t>funding</a:t>
          </a:r>
          <a:endParaRPr lang="en-US" sz="1500" dirty="0">
            <a:solidFill>
              <a:srgbClr val="00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71428-E7F5-4B16-A839-ABE97D55E07D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FDE8E-C55F-4B27-ABCB-04F988A1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67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283784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44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81312" y="0"/>
            <a:ext cx="5662688" cy="6858000"/>
          </a:xfrm>
          <a:prstGeom prst="rect">
            <a:avLst/>
          </a:prstGeom>
          <a:solidFill>
            <a:srgbClr val="F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1" name="Picture 10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44983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219005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5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1295400"/>
            <a:ext cx="6008786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2424199"/>
            <a:ext cx="4168742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2438400" y="3668799"/>
            <a:ext cx="1511267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2438400" y="4122031"/>
            <a:ext cx="3762342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846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20452" y="1680186"/>
            <a:ext cx="7772401" cy="14700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This is a Divider Slide	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4844" y="2536153"/>
            <a:ext cx="7705350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subtitle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538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5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18635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80699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5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96779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723151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No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90135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56716"/>
            <a:ext cx="8900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3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0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3" r:id="rId2"/>
    <p:sldLayoutId id="2147483687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555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Exhibit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5" y="-2894"/>
            <a:ext cx="861969" cy="15087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3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KFF_Plate_Tab+Slab6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5331370" y="0"/>
            <a:ext cx="3812630" cy="6858000"/>
          </a:xfrm>
          <a:prstGeom prst="rect">
            <a:avLst/>
          </a:prstGeom>
        </p:spPr>
      </p:pic>
      <p:pic>
        <p:nvPicPr>
          <p:cNvPr id="10" name="Picture 9" descr="KFF_Plate_Tab+Slab9.png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0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000" dirty="0" smtClean="0"/>
              <a:t>NOTE: Some funding shifts may be attributed to changes in budget categories.</a:t>
            </a:r>
          </a:p>
          <a:p>
            <a:r>
              <a:rPr lang="en-US" sz="1000" dirty="0" smtClean="0"/>
              <a:t>SOURCE: Kaiser Family Foundation analysis of data from OMB</a:t>
            </a:r>
            <a:r>
              <a:rPr lang="en-US" sz="1000" smtClean="0"/>
              <a:t>, </a:t>
            </a:r>
            <a:r>
              <a:rPr lang="en-US" sz="1000" dirty="0" smtClean="0"/>
              <a:t>b</a:t>
            </a:r>
            <a:r>
              <a:rPr lang="en-US" sz="1000" smtClean="0"/>
              <a:t>udget </a:t>
            </a:r>
            <a:r>
              <a:rPr lang="en-US" sz="1000" dirty="0" smtClean="0"/>
              <a:t>requests and CBJs, Congressional Appropriations Bills. </a:t>
            </a:r>
            <a:endParaRPr lang="en-US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90560" cy="914400"/>
          </a:xfrm>
        </p:spPr>
        <p:txBody>
          <a:bodyPr/>
          <a:lstStyle/>
          <a:p>
            <a:r>
              <a:rPr lang="en-US" dirty="0" smtClean="0"/>
              <a:t>CDC HIV Prevention Funding, FY 1981- FY 2020 Budget Request (BR)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8294"/>
              </p:ext>
            </p:extLst>
          </p:nvPr>
        </p:nvGraphicFramePr>
        <p:xfrm>
          <a:off x="-320040" y="1016231"/>
          <a:ext cx="9464040" cy="5273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82000" y="754621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Calibri" pitchFamily="34" charset="0"/>
                <a:cs typeface="Meta Offc Pro"/>
              </a:rPr>
              <a:t>FY 2020 BR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1167484"/>
            <a:ext cx="194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  <a:cs typeface="Meta Offc Pro"/>
              </a:rPr>
              <a:t>Funding in Millions</a:t>
            </a:r>
          </a:p>
        </p:txBody>
      </p:sp>
    </p:spTree>
    <p:extLst>
      <p:ext uri="{BB962C8B-B14F-4D97-AF65-F5344CB8AC3E}">
        <p14:creationId xmlns:p14="http://schemas.microsoft.com/office/powerpoint/2010/main" val="373907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190C6F9E-D99C-44B1-8014-664AD66894B0}"/>
    </a:ext>
  </a:extLst>
</a:theme>
</file>

<file path=ppt/theme/theme2.xml><?xml version="1.0" encoding="utf-8"?>
<a:theme xmlns:a="http://schemas.openxmlformats.org/drawingml/2006/main" name="No Angl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2459D324-CEAE-4DA8-A4A4-31C8CF33C8DF}"/>
    </a:ext>
  </a:extLst>
</a:theme>
</file>

<file path=ppt/theme/theme3.xml><?xml version="1.0" encoding="utf-8"?>
<a:theme xmlns:a="http://schemas.openxmlformats.org/drawingml/2006/main" name="Text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FEA93EDA-F7CF-4CAF-A0B5-005D9013C435}"/>
    </a:ext>
  </a:extLst>
</a:theme>
</file>

<file path=ppt/theme/theme4.xml><?xml version="1.0" encoding="utf-8"?>
<a:theme xmlns:a="http://schemas.openxmlformats.org/drawingml/2006/main" name="Default with exhibit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A17F3555-75B4-40E4-A38E-5E3B538FD6B4}"/>
    </a:ext>
  </a:extLst>
</a:theme>
</file>

<file path=ppt/theme/theme5.xml><?xml version="1.0" encoding="utf-8"?>
<a:theme xmlns:a="http://schemas.openxmlformats.org/drawingml/2006/main" name="Default with figure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5ACE17D8-A1EB-47C1-9E69-3820A24D4354}"/>
    </a:ext>
  </a:extLst>
</a:theme>
</file>

<file path=ppt/theme/theme6.xml><?xml version="1.0" encoding="utf-8"?>
<a:theme xmlns:a="http://schemas.openxmlformats.org/drawingml/2006/main" name="Title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2E02EE51-2D5F-40F1-8B3E-CB9C73AB5DD0}" vid="{A1FBFC23-1BC0-48E5-BE15-9B63A43B4168}"/>
    </a:ext>
  </a:extLst>
</a:theme>
</file>

<file path=ppt/theme/theme7.xml><?xml version="1.0" encoding="utf-8"?>
<a:theme xmlns:a="http://schemas.openxmlformats.org/drawingml/2006/main" name="Divider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2E02EE51-2D5F-40F1-8B3E-CB9C73AB5DD0}" vid="{228653A4-E3D7-40AF-95BE-C11C06F48E9F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KFF Template 4x3</Template>
  <TotalTime>573</TotalTime>
  <Words>71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Arial</vt:lpstr>
      <vt:lpstr>Calibri</vt:lpstr>
      <vt:lpstr>Meta Offc Pro</vt:lpstr>
      <vt:lpstr>MetaSerif-Book</vt:lpstr>
      <vt:lpstr>Tahoma</vt:lpstr>
      <vt:lpstr>Default</vt:lpstr>
      <vt:lpstr>No Angle</vt:lpstr>
      <vt:lpstr>Text Slide</vt:lpstr>
      <vt:lpstr>Default with exhibit #</vt:lpstr>
      <vt:lpstr>Default with figure #</vt:lpstr>
      <vt:lpstr>Title Slide</vt:lpstr>
      <vt:lpstr>Divider Slide</vt:lpstr>
      <vt:lpstr>CDC HIV Prevention Funding, FY 1981- FY 2020 Budget Request (BR) 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Dawson</dc:creator>
  <cp:lastModifiedBy>Lindsey Dawson</cp:lastModifiedBy>
  <cp:revision>43</cp:revision>
  <cp:lastPrinted>2019-03-11T13:23:07Z</cp:lastPrinted>
  <dcterms:created xsi:type="dcterms:W3CDTF">2019-02-13T18:51:56Z</dcterms:created>
  <dcterms:modified xsi:type="dcterms:W3CDTF">2019-03-13T14:54:24Z</dcterms:modified>
</cp:coreProperties>
</file>