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88" r:id="rId2"/>
    <p:sldMasterId id="2147483682" r:id="rId3"/>
    <p:sldMasterId id="2147483668" r:id="rId4"/>
    <p:sldMasterId id="2147483673" r:id="rId5"/>
    <p:sldMasterId id="2147483678" r:id="rId6"/>
    <p:sldMasterId id="2147483680" r:id="rId7"/>
  </p:sldMasterIdLst>
  <p:notesMasterIdLst>
    <p:notesMasterId r:id="rId9"/>
  </p:notesMasterIdLst>
  <p:sldIdLst>
    <p:sldId id="278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C8"/>
    <a:srgbClr val="323A45"/>
    <a:srgbClr val="55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1" d="100"/>
          <a:sy n="111" d="100"/>
        </p:scale>
        <p:origin x="15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511-4C8A-AB9C-E1486034A3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511-4C8A-AB9C-E1486034A3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11-4C8A-AB9C-E1486034A3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511-4C8A-AB9C-E1486034A3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511-4C8A-AB9C-E1486034A3E9}"/>
              </c:ext>
            </c:extLst>
          </c:dPt>
          <c:dLbls>
            <c:dLbl>
              <c:idx val="0"/>
              <c:layout>
                <c:manualLayout>
                  <c:x val="-9.839815894572812E-2"/>
                  <c:y val="0.17751588797145407"/>
                </c:manualLayout>
              </c:layout>
              <c:tx>
                <c:rich>
                  <a:bodyPr/>
                  <a:lstStyle/>
                  <a:p>
                    <a:fld id="{24E27E42-18D8-4210-9680-B891AD5FB085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 </a:t>
                    </a:r>
                  </a:p>
                  <a:p>
                    <a:fld id="{F97D4EE2-F6AA-4592-970B-605DB7F30635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511-4C8A-AB9C-E1486034A3E9}"/>
                </c:ext>
              </c:extLst>
            </c:dLbl>
            <c:dLbl>
              <c:idx val="1"/>
              <c:layout>
                <c:manualLayout>
                  <c:x val="-0.20052575996807739"/>
                  <c:y val="-6.5841978158427466E-3"/>
                </c:manualLayout>
              </c:layout>
              <c:tx>
                <c:rich>
                  <a:bodyPr/>
                  <a:lstStyle/>
                  <a:p>
                    <a:fld id="{A81D683F-6E91-4BCD-A313-654B71ECB023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6499F07F-8A1D-450A-A0F7-1060BF30E034}" type="VALUE">
                      <a:rPr lang="en-US" baseline="0"/>
                      <a:pPr/>
                      <a:t>[VALUE]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511-4C8A-AB9C-E1486034A3E9}"/>
                </c:ext>
              </c:extLst>
            </c:dLbl>
            <c:dLbl>
              <c:idx val="2"/>
              <c:layout>
                <c:manualLayout>
                  <c:x val="0.1500013415754223"/>
                  <c:y val="-0.18422862998325279"/>
                </c:manualLayout>
              </c:layout>
              <c:tx>
                <c:rich>
                  <a:bodyPr/>
                  <a:lstStyle/>
                  <a:p>
                    <a:fld id="{BF26F189-CB08-4332-8FDB-ACA5A613E236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4D6E0634-56D2-40A4-9331-2E45FB3141F0}" type="VALUE">
                      <a:rPr lang="en-US" baseline="0"/>
                      <a:pPr/>
                      <a:t>[VALUE]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511-4C8A-AB9C-E1486034A3E9}"/>
                </c:ext>
              </c:extLst>
            </c:dLbl>
            <c:dLbl>
              <c:idx val="3"/>
              <c:layout>
                <c:manualLayout>
                  <c:x val="0.11871139960715919"/>
                  <c:y val="0.1526876221055903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C31CFAF-4662-4767-AE5F-18913C469396}" type="CATEGORYNAME">
                      <a:rPr lang="en-US"/>
                      <a:pPr>
                        <a:defRPr sz="16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endParaRPr lang="en-US" baseline="0"/>
                  </a:p>
                  <a:p>
                    <a:pPr>
                      <a:defRPr sz="16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032D7354-806F-4E89-A123-F74BC7EB897E}" type="VALUE">
                      <a:rPr lang="en-US" baseline="0"/>
                      <a:pPr>
                        <a:defRPr sz="16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r>
                      <a:rPr lang="en-U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171683814752516"/>
                      <c:h val="9.679286789394463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511-4C8A-AB9C-E1486034A3E9}"/>
                </c:ext>
              </c:extLst>
            </c:dLbl>
            <c:dLbl>
              <c:idx val="4"/>
              <c:layout>
                <c:manualLayout>
                  <c:x val="3.5627564903010979E-2"/>
                  <c:y val="0.13754684797779926"/>
                </c:manualLayout>
              </c:layout>
              <c:tx>
                <c:rich>
                  <a:bodyPr/>
                  <a:lstStyle/>
                  <a:p>
                    <a:fld id="{76FA7E07-96D7-432B-BEDA-B7B272581A49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26162539-95E4-488B-BB2E-19C77AAE6344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511-4C8A-AB9C-E1486034A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Sheet1!$A$4:$A$8</c:f>
              <c:strCache>
                <c:ptCount val="5"/>
                <c:pt idx="0">
                  <c:v>Uninsured</c:v>
                </c:pt>
                <c:pt idx="1">
                  <c:v>Private</c:v>
                </c:pt>
                <c:pt idx="2">
                  <c:v>Medicaid</c:v>
                </c:pt>
                <c:pt idx="3">
                  <c:v>Medicare</c:v>
                </c:pt>
                <c:pt idx="4">
                  <c:v>Other</c:v>
                </c:pt>
              </c:strCache>
            </c:strRef>
          </c:cat>
          <c:val>
            <c:numRef>
              <c:f>Sheet1!$B$4:$B$8</c:f>
              <c:numCache>
                <c:formatCode>0</c:formatCode>
                <c:ptCount val="5"/>
                <c:pt idx="0">
                  <c:v>13.6126</c:v>
                </c:pt>
                <c:pt idx="1">
                  <c:v>30.044499999999999</c:v>
                </c:pt>
                <c:pt idx="2">
                  <c:v>42</c:v>
                </c:pt>
                <c:pt idx="3">
                  <c:v>8.3610000000000007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511-4C8A-AB9C-E1486034A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4/10/2019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283784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4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81312" y="0"/>
            <a:ext cx="5662688" cy="6858000"/>
          </a:xfrm>
          <a:prstGeom prst="rect">
            <a:avLst/>
          </a:prstGeom>
          <a:solidFill>
            <a:srgbClr val="F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44983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219005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1295400"/>
            <a:ext cx="6008786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2424199"/>
            <a:ext cx="4168742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2438400" y="3668799"/>
            <a:ext cx="1511267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2438400" y="4122031"/>
            <a:ext cx="3762342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4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20452" y="1680186"/>
            <a:ext cx="7772401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This is a Divider Slide	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4844" y="2536153"/>
            <a:ext cx="770535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38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5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186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80699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5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96779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723151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90135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56716"/>
            <a:ext cx="8900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3" r:id="rId2"/>
    <p:sldLayoutId id="2147483687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555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-2894"/>
            <a:ext cx="861969" cy="150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KFF_Plate_Tab+Slab6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5331370" y="0"/>
            <a:ext cx="3812630" cy="6858000"/>
          </a:xfrm>
          <a:prstGeom prst="rect">
            <a:avLst/>
          </a:prstGeom>
        </p:spPr>
      </p:pic>
      <p:pic>
        <p:nvPicPr>
          <p:cNvPr id="10" name="Picture 9" descr="KFF_Plate_Tab+Slab9.png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000" dirty="0" smtClean="0"/>
              <a:t>SOURCE: Kaiser Family Foundation analysis of CDC, Medical Monitoring Project data, 2014. </a:t>
            </a:r>
          </a:p>
          <a:p>
            <a:r>
              <a:rPr lang="en-US" sz="1000" dirty="0" smtClean="0"/>
              <a:t>Note: “Other” is an estimated share. </a:t>
            </a:r>
            <a:r>
              <a:rPr lang="en-US" sz="1000" dirty="0" smtClean="0"/>
              <a:t>Those dually eligible for Medicare and Medicaid are included in the Medicaid group. </a:t>
            </a:r>
            <a:endParaRPr 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90560" cy="914400"/>
          </a:xfrm>
        </p:spPr>
        <p:txBody>
          <a:bodyPr/>
          <a:lstStyle/>
          <a:p>
            <a:r>
              <a:rPr lang="en-US" dirty="0" smtClean="0"/>
              <a:t>Insurance Coverage Among Nonelderly People with HIV in Care, 2014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1337940"/>
              </p:ext>
            </p:extLst>
          </p:nvPr>
        </p:nvGraphicFramePr>
        <p:xfrm>
          <a:off x="762000" y="915353"/>
          <a:ext cx="7267575" cy="548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947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190C6F9E-D99C-44B1-8014-664AD66894B0}"/>
    </a:ext>
  </a:extLst>
</a:theme>
</file>

<file path=ppt/theme/theme2.xml><?xml version="1.0" encoding="utf-8"?>
<a:theme xmlns:a="http://schemas.openxmlformats.org/drawingml/2006/main" name="No Angl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2459D324-CEAE-4DA8-A4A4-31C8CF33C8DF}"/>
    </a:ext>
  </a:extLst>
</a:theme>
</file>

<file path=ppt/theme/theme3.xml><?xml version="1.0" encoding="utf-8"?>
<a:theme xmlns:a="http://schemas.openxmlformats.org/drawingml/2006/main" name="Text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FEA93EDA-F7CF-4CAF-A0B5-005D9013C435}"/>
    </a:ext>
  </a:extLst>
</a:theme>
</file>

<file path=ppt/theme/theme4.xml><?xml version="1.0" encoding="utf-8"?>
<a:theme xmlns:a="http://schemas.openxmlformats.org/drawingml/2006/main" name="Default with exhibit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A17F3555-75B4-40E4-A38E-5E3B538FD6B4}"/>
    </a:ext>
  </a:extLst>
</a:theme>
</file>

<file path=ppt/theme/theme5.xml><?xml version="1.0" encoding="utf-8"?>
<a:theme xmlns:a="http://schemas.openxmlformats.org/drawingml/2006/main" name="Default with figure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2E02EE51-2D5F-40F1-8B3E-CB9C73AB5DD0}" vid="{5ACE17D8-A1EB-47C1-9E69-3820A24D4354}"/>
    </a:ext>
  </a:extLst>
</a:theme>
</file>

<file path=ppt/theme/theme6.xml><?xml version="1.0" encoding="utf-8"?>
<a:theme xmlns:a="http://schemas.openxmlformats.org/drawingml/2006/main" name="Title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A1FBFC23-1BC0-48E5-BE15-9B63A43B4168}"/>
    </a:ext>
  </a:extLst>
</a:theme>
</file>

<file path=ppt/theme/theme7.xml><?xml version="1.0" encoding="utf-8"?>
<a:theme xmlns:a="http://schemas.openxmlformats.org/drawingml/2006/main" name="Divider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2E02EE51-2D5F-40F1-8B3E-CB9C73AB5DD0}" vid="{228653A4-E3D7-40AF-95BE-C11C06F48E9F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KFF Template 4x3</Template>
  <TotalTime>342</TotalTime>
  <Words>66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Calibri</vt:lpstr>
      <vt:lpstr>Meta Offc Pro</vt:lpstr>
      <vt:lpstr>MetaSerif-Book</vt:lpstr>
      <vt:lpstr>Tahoma</vt:lpstr>
      <vt:lpstr>Default</vt:lpstr>
      <vt:lpstr>No Angle</vt:lpstr>
      <vt:lpstr>Text Slide</vt:lpstr>
      <vt:lpstr>Default with exhibit #</vt:lpstr>
      <vt:lpstr>Default with figure #</vt:lpstr>
      <vt:lpstr>Title Slide</vt:lpstr>
      <vt:lpstr>Divider Slide</vt:lpstr>
      <vt:lpstr>Insurance Coverage Among Nonelderly People with HIV in Care, 2014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Dawson</dc:creator>
  <cp:lastModifiedBy>Lindsey Dawson</cp:lastModifiedBy>
  <cp:revision>34</cp:revision>
  <cp:lastPrinted>2018-03-27T18:56:56Z</cp:lastPrinted>
  <dcterms:created xsi:type="dcterms:W3CDTF">2019-02-13T18:51:56Z</dcterms:created>
  <dcterms:modified xsi:type="dcterms:W3CDTF">2019-04-10T15:30:35Z</dcterms:modified>
</cp:coreProperties>
</file>