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  <p:sldMasterId id="2147483688" r:id="rId2"/>
    <p:sldMasterId id="2147483682" r:id="rId3"/>
    <p:sldMasterId id="2147483668" r:id="rId4"/>
    <p:sldMasterId id="2147483673" r:id="rId5"/>
    <p:sldMasterId id="2147483678" r:id="rId6"/>
    <p:sldMasterId id="2147483680" r:id="rId7"/>
  </p:sldMasterIdLst>
  <p:notesMasterIdLst>
    <p:notesMasterId r:id="rId9"/>
  </p:notesMasterIdLst>
  <p:sldIdLst>
    <p:sldId id="287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C8"/>
    <a:srgbClr val="323A45"/>
    <a:srgbClr val="555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5" d="100"/>
          <a:sy n="115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73204547036411E-2"/>
          <c:y val="1.7482943136631738E-2"/>
          <c:w val="0.88937596839520494"/>
          <c:h val="0.9275076345000621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7C8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9DA-4E25-9A01-B4352C05E3F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DA-4E25-9A01-B4352C05E3F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DA-4E25-9A01-B4352C05E3F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DA-4E25-9A01-B4352C05E3F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DA-4E25-9A01-B4352C05E3F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9DA-4E25-9A01-B4352C05E3F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9DA-4E25-9A01-B4352C05E3F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9DA-4E25-9A01-B4352C05E3FC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9DA-4E25-9A01-B4352C05E3FC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9DA-4E25-9A01-B4352C05E3FC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9DA-4E25-9A01-B4352C05E3FC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9DA-4E25-9A01-B4352C05E3FC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9DA-4E25-9A01-B4352C05E3FC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9DA-4E25-9A01-B4352C05E3FC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9DA-4E25-9A01-B4352C05E3FC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9DA-4E25-9A01-B4352C05E3FC}"/>
                </c:ext>
              </c:extLst>
            </c:dLbl>
            <c:dLbl>
              <c:idx val="3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9DA-4E25-9A01-B4352C05E3FC}"/>
                </c:ext>
              </c:extLst>
            </c:dLbl>
            <c:dLbl>
              <c:idx val="3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9DA-4E25-9A01-B4352C05E3FC}"/>
                </c:ext>
              </c:extLst>
            </c:dLbl>
            <c:dLbl>
              <c:idx val="3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9DA-4E25-9A01-B4352C05E3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Data!$B$4:$B$42</c:f>
              <c:numCache>
                <c:formatCode>General</c:formatCode>
                <c:ptCount val="39"/>
                <c:pt idx="0">
                  <c:v>1981</c:v>
                </c:pt>
                <c:pt idx="2">
                  <c:v>1983</c:v>
                </c:pt>
                <c:pt idx="4">
                  <c:v>1985</c:v>
                </c:pt>
                <c:pt idx="6">
                  <c:v>1987</c:v>
                </c:pt>
                <c:pt idx="8">
                  <c:v>1989</c:v>
                </c:pt>
                <c:pt idx="10">
                  <c:v>1991</c:v>
                </c:pt>
                <c:pt idx="12">
                  <c:v>1993</c:v>
                </c:pt>
                <c:pt idx="14">
                  <c:v>1995</c:v>
                </c:pt>
                <c:pt idx="16">
                  <c:v>1997</c:v>
                </c:pt>
                <c:pt idx="18">
                  <c:v>1999</c:v>
                </c:pt>
                <c:pt idx="20">
                  <c:v>2001</c:v>
                </c:pt>
                <c:pt idx="22">
                  <c:v>2003</c:v>
                </c:pt>
                <c:pt idx="24">
                  <c:v>2005</c:v>
                </c:pt>
                <c:pt idx="26">
                  <c:v>2007</c:v>
                </c:pt>
                <c:pt idx="28">
                  <c:v>2009</c:v>
                </c:pt>
                <c:pt idx="30">
                  <c:v>2011</c:v>
                </c:pt>
                <c:pt idx="32">
                  <c:v>2013</c:v>
                </c:pt>
                <c:pt idx="34">
                  <c:v>2015</c:v>
                </c:pt>
                <c:pt idx="36">
                  <c:v>2017</c:v>
                </c:pt>
                <c:pt idx="38">
                  <c:v>2019</c:v>
                </c:pt>
              </c:numCache>
            </c:numRef>
          </c:cat>
          <c:val>
            <c:numRef>
              <c:f>Data!$C$4:$C$42</c:f>
              <c:numCache>
                <c:formatCode>"$"#,##0</c:formatCode>
                <c:ptCount val="39"/>
                <c:pt idx="0">
                  <c:v>0.2</c:v>
                </c:pt>
                <c:pt idx="1">
                  <c:v>2.0499999999999998</c:v>
                </c:pt>
                <c:pt idx="2">
                  <c:v>6.202</c:v>
                </c:pt>
                <c:pt idx="3">
                  <c:v>13.75</c:v>
                </c:pt>
                <c:pt idx="4">
                  <c:v>33.298000000000002</c:v>
                </c:pt>
                <c:pt idx="5">
                  <c:v>62.133000000000003</c:v>
                </c:pt>
                <c:pt idx="6">
                  <c:v>136.00700000000001</c:v>
                </c:pt>
                <c:pt idx="7">
                  <c:v>304.94200000000001</c:v>
                </c:pt>
                <c:pt idx="8">
                  <c:v>377.59199999999998</c:v>
                </c:pt>
                <c:pt idx="9">
                  <c:v>442.82600000000002</c:v>
                </c:pt>
                <c:pt idx="10">
                  <c:v>496.96</c:v>
                </c:pt>
                <c:pt idx="11">
                  <c:v>479.62</c:v>
                </c:pt>
                <c:pt idx="12">
                  <c:v>498.25299999999999</c:v>
                </c:pt>
                <c:pt idx="13">
                  <c:v>543.25300000000004</c:v>
                </c:pt>
                <c:pt idx="14">
                  <c:v>589.83100000000002</c:v>
                </c:pt>
                <c:pt idx="15">
                  <c:v>584.08000000000004</c:v>
                </c:pt>
                <c:pt idx="16">
                  <c:v>616.79</c:v>
                </c:pt>
                <c:pt idx="17">
                  <c:v>624.94399999999996</c:v>
                </c:pt>
                <c:pt idx="18">
                  <c:v>656.59</c:v>
                </c:pt>
                <c:pt idx="19">
                  <c:v>652.16399999999999</c:v>
                </c:pt>
                <c:pt idx="20">
                  <c:v>749.66099999999994</c:v>
                </c:pt>
                <c:pt idx="21">
                  <c:v>785.20699999999999</c:v>
                </c:pt>
                <c:pt idx="22">
                  <c:v>793.59699999999998</c:v>
                </c:pt>
                <c:pt idx="23">
                  <c:v>737.97199999999998</c:v>
                </c:pt>
                <c:pt idx="24">
                  <c:v>731.70500000000004</c:v>
                </c:pt>
                <c:pt idx="25">
                  <c:v>715.66499999999996</c:v>
                </c:pt>
                <c:pt idx="26">
                  <c:v>758.25599999999997</c:v>
                </c:pt>
                <c:pt idx="27">
                  <c:v>731.86</c:v>
                </c:pt>
                <c:pt idx="28">
                  <c:v>731.86</c:v>
                </c:pt>
                <c:pt idx="29">
                  <c:v>799.27</c:v>
                </c:pt>
                <c:pt idx="30">
                  <c:v>800.44500000000005</c:v>
                </c:pt>
                <c:pt idx="31">
                  <c:v>822.63300000000004</c:v>
                </c:pt>
                <c:pt idx="32">
                  <c:v>768.63499999999999</c:v>
                </c:pt>
                <c:pt idx="33">
                  <c:v>786.71199999999999</c:v>
                </c:pt>
                <c:pt idx="34">
                  <c:v>786.71199999999999</c:v>
                </c:pt>
                <c:pt idx="35">
                  <c:v>788.71199999999999</c:v>
                </c:pt>
                <c:pt idx="36">
                  <c:v>786.86800000000005</c:v>
                </c:pt>
                <c:pt idx="37">
                  <c:v>788.71199999999999</c:v>
                </c:pt>
                <c:pt idx="38">
                  <c:v>788.71199999999999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Data!#REF!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12-59DA-4E25-9A01-B4352C05E3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2087989055"/>
        <c:axId val="2087993215"/>
      </c:barChart>
      <c:catAx>
        <c:axId val="20879890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7993215"/>
        <c:crosses val="autoZero"/>
        <c:auto val="1"/>
        <c:lblAlgn val="ctr"/>
        <c:lblOffset val="100"/>
        <c:noMultiLvlLbl val="0"/>
      </c:catAx>
      <c:valAx>
        <c:axId val="2087993215"/>
        <c:scaling>
          <c:orientation val="minMax"/>
          <c:max val="900"/>
        </c:scaling>
        <c:delete val="1"/>
        <c:axPos val="l"/>
        <c:numFmt formatCode="&quot;$&quot;#,##0" sourceLinked="1"/>
        <c:majorTickMark val="none"/>
        <c:minorTickMark val="none"/>
        <c:tickLblPos val="nextTo"/>
        <c:crossAx val="20879890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0.10656</cdr:x>
      <cdr:y>0.00536</cdr:y>
    </cdr:from>
    <cdr:to>
      <cdr:x>0.31186</cdr:x>
      <cdr:y>0.0677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990600" y="26682"/>
          <a:ext cx="1908551" cy="31061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i="1" dirty="0" smtClean="0">
              <a:latin typeface="Calibri" pitchFamily="34" charset="0"/>
              <a:cs typeface="Meta Offc Pro"/>
            </a:rPr>
            <a:t>Funding in Millions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6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6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5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6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Angle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56716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18635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Angle - 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56716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4180699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Angle - 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56715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4196779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Angle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56716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1723151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No 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6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901353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Gray 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KFF_Plate_Tab+Slab6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/>
          <a:stretch/>
        </p:blipFill>
        <p:spPr>
          <a:xfrm>
            <a:off x="6283784" y="0"/>
            <a:ext cx="2860217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6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010" y="6309360"/>
            <a:ext cx="79899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644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Slide Gray 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481312" y="0"/>
            <a:ext cx="5662688" cy="6858000"/>
          </a:xfrm>
          <a:prstGeom prst="rect">
            <a:avLst/>
          </a:prstGeom>
          <a:solidFill>
            <a:srgbClr val="F5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KFF_Plate_Tab+Slab6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/>
          <a:stretch/>
        </p:blipFill>
        <p:spPr>
          <a:xfrm>
            <a:off x="644983" y="0"/>
            <a:ext cx="2860217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6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010" y="6309360"/>
            <a:ext cx="798990" cy="548640"/>
          </a:xfrm>
          <a:prstGeom prst="rect">
            <a:avLst/>
          </a:prstGeom>
        </p:spPr>
      </p:pic>
      <p:sp>
        <p:nvSpPr>
          <p:cNvPr id="12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4219005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65760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5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1295400"/>
            <a:ext cx="6008786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2438400" y="2424199"/>
            <a:ext cx="4168742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2438400" y="3668799"/>
            <a:ext cx="1511267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2438400" y="4122031"/>
            <a:ext cx="3762342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846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20452" y="1680186"/>
            <a:ext cx="7772401" cy="14700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This is a Divider Slide	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4844" y="2536153"/>
            <a:ext cx="7705350" cy="1752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Add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538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6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4"/>
            <a:ext cx="850394" cy="15087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324600"/>
            <a:ext cx="609600" cy="4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0" i="0" dirty="0" smtClean="0">
          <a:solidFill>
            <a:srgbClr val="323A45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56716"/>
            <a:ext cx="89001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324600"/>
            <a:ext cx="609600" cy="4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39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0" i="0" dirty="0" smtClean="0">
          <a:solidFill>
            <a:srgbClr val="323A45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6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4"/>
            <a:ext cx="850394" cy="15087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324600"/>
            <a:ext cx="609600" cy="4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05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3" r:id="rId2"/>
    <p:sldLayoutId id="2147483687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0" i="0" dirty="0" smtClean="0">
          <a:solidFill>
            <a:srgbClr val="55565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4"/>
            <a:ext cx="850394" cy="1508763"/>
          </a:xfrm>
          <a:prstGeom prst="rect">
            <a:avLst/>
          </a:prstGeom>
        </p:spPr>
      </p:pic>
      <p:sp>
        <p:nvSpPr>
          <p:cNvPr id="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65760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685800" y="91440"/>
            <a:ext cx="8366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0" dirty="0" smtClean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Exhibit</a:t>
            </a:r>
            <a:r>
              <a:rPr lang="en-US" sz="1400" b="0" dirty="0" smtClean="0">
                <a:solidFill>
                  <a:srgbClr val="55565A"/>
                </a:solidFill>
                <a:latin typeface="Calibri" pitchFamily="34" charset="0"/>
                <a:cs typeface="Meta Offc Pro"/>
              </a:rPr>
              <a:t> </a:t>
            </a:r>
            <a:fld id="{0C16F13B-3659-4888-B784-82F22626CC5F}" type="slidenum">
              <a:rPr lang="en-US" sz="1400" b="0" smtClean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400" b="0" dirty="0" err="1" smtClean="0">
              <a:solidFill>
                <a:srgbClr val="5556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324600"/>
            <a:ext cx="609600" cy="4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0" i="0" dirty="0" smtClean="0">
          <a:solidFill>
            <a:srgbClr val="323A45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65760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1440"/>
            <a:ext cx="8366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0" dirty="0" smtClean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en-US" sz="1400" b="0" dirty="0" smtClean="0">
                <a:solidFill>
                  <a:srgbClr val="55565A"/>
                </a:solidFill>
                <a:latin typeface="Calibri" pitchFamily="34" charset="0"/>
                <a:cs typeface="Meta Offc Pro"/>
              </a:rPr>
              <a:t> </a:t>
            </a:r>
            <a:fld id="{0C16F13B-3659-4888-B784-82F22626CC5F}" type="slidenum">
              <a:rPr lang="en-US" sz="1400" b="0" smtClean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400" b="0" dirty="0" err="1" smtClean="0">
              <a:solidFill>
                <a:srgbClr val="5556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75" y="-2894"/>
            <a:ext cx="861969" cy="15087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324600"/>
            <a:ext cx="609600" cy="4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0" i="0" dirty="0" smtClean="0">
          <a:solidFill>
            <a:srgbClr val="323A45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B5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KFF_Large_K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8"/>
          <a:stretch/>
        </p:blipFill>
        <p:spPr>
          <a:xfrm>
            <a:off x="0" y="0"/>
            <a:ext cx="3358798" cy="6858000"/>
          </a:xfrm>
          <a:prstGeom prst="rect">
            <a:avLst/>
          </a:prstGeom>
        </p:spPr>
      </p:pic>
      <p:pic>
        <p:nvPicPr>
          <p:cNvPr id="6" name="Picture 5" descr="KFF_Full_Logo_K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574" y="5295540"/>
            <a:ext cx="1184364" cy="786320"/>
          </a:xfrm>
          <a:prstGeom prst="rect">
            <a:avLst/>
          </a:prstGeom>
        </p:spPr>
      </p:pic>
      <p:pic>
        <p:nvPicPr>
          <p:cNvPr id="7" name="Picture 6" descr="KFF_Tagline_KO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31" y="6251604"/>
            <a:ext cx="4162012" cy="24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36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FF_Large_K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8"/>
          <a:stretch/>
        </p:blipFill>
        <p:spPr>
          <a:xfrm>
            <a:off x="0" y="0"/>
            <a:ext cx="3358798" cy="6858000"/>
          </a:xfrm>
          <a:prstGeom prst="rect">
            <a:avLst/>
          </a:prstGeom>
        </p:spPr>
      </p:pic>
      <p:pic>
        <p:nvPicPr>
          <p:cNvPr id="6" name="Picture 5" descr="KFF_Full_Logo_K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574" y="5295540"/>
            <a:ext cx="1184364" cy="786320"/>
          </a:xfrm>
          <a:prstGeom prst="rect">
            <a:avLst/>
          </a:prstGeom>
        </p:spPr>
      </p:pic>
      <p:pic>
        <p:nvPicPr>
          <p:cNvPr id="7" name="Picture 6" descr="KFF_Tagline_KO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31" y="6251604"/>
            <a:ext cx="4162012" cy="243326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" y="0"/>
            <a:ext cx="9144001" cy="6858000"/>
          </a:xfrm>
          <a:prstGeom prst="rect">
            <a:avLst/>
          </a:prstGeom>
          <a:solidFill>
            <a:srgbClr val="0B5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KFF_Plate_Tab+Slab6.png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/>
          <a:stretch/>
        </p:blipFill>
        <p:spPr>
          <a:xfrm>
            <a:off x="5331370" y="0"/>
            <a:ext cx="3812630" cy="6858000"/>
          </a:xfrm>
          <a:prstGeom prst="rect">
            <a:avLst/>
          </a:prstGeom>
        </p:spPr>
      </p:pic>
      <p:pic>
        <p:nvPicPr>
          <p:cNvPr id="10" name="Picture 9" descr="KFF_Plate_Tab+Slab9.png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13" b="85485"/>
          <a:stretch/>
        </p:blipFill>
        <p:spPr>
          <a:xfrm>
            <a:off x="0" y="0"/>
            <a:ext cx="1028125" cy="169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0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00" dirty="0" smtClean="0"/>
              <a:t>NOTE: Some funding shifts may be attributed to changes in budget categories.</a:t>
            </a:r>
          </a:p>
          <a:p>
            <a:r>
              <a:rPr lang="en-US" sz="1000" dirty="0" smtClean="0"/>
              <a:t>SOURCE: Kaiser Family Foundation analysis of data from OMB, CBJs, Congressional Appropriations Bills. </a:t>
            </a:r>
            <a:endParaRPr lang="en-US" sz="1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228600"/>
            <a:ext cx="8290560" cy="914400"/>
          </a:xfrm>
        </p:spPr>
        <p:txBody>
          <a:bodyPr/>
          <a:lstStyle/>
          <a:p>
            <a:r>
              <a:rPr lang="en-US" dirty="0" smtClean="0"/>
              <a:t>CDC HIV Prevention Funding, 1981-2019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3374790"/>
              </p:ext>
            </p:extLst>
          </p:nvPr>
        </p:nvGraphicFramePr>
        <p:xfrm>
          <a:off x="-457200" y="1235330"/>
          <a:ext cx="9296400" cy="4982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907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7C8"/>
      </a:accent4>
      <a:accent5>
        <a:srgbClr val="43B4FF"/>
      </a:accent5>
      <a:accent6>
        <a:srgbClr val="C0E6FF"/>
      </a:accent6>
      <a:hlink>
        <a:srgbClr val="0077C8"/>
      </a:hlink>
      <a:folHlink>
        <a:srgbClr val="7030A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8 KFF Template 4x3" id="{2E02EE51-2D5F-40F1-8B3E-CB9C73AB5DD0}" vid="{190C6F9E-D99C-44B1-8014-664AD66894B0}"/>
    </a:ext>
  </a:extLst>
</a:theme>
</file>

<file path=ppt/theme/theme2.xml><?xml version="1.0" encoding="utf-8"?>
<a:theme xmlns:a="http://schemas.openxmlformats.org/drawingml/2006/main" name="No Angle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7C8"/>
      </a:accent4>
      <a:accent5>
        <a:srgbClr val="43B4FF"/>
      </a:accent5>
      <a:accent6>
        <a:srgbClr val="C0E6FF"/>
      </a:accent6>
      <a:hlink>
        <a:srgbClr val="0077C8"/>
      </a:hlink>
      <a:folHlink>
        <a:srgbClr val="7030A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8 KFF Template 4x3" id="{2E02EE51-2D5F-40F1-8B3E-CB9C73AB5DD0}" vid="{2459D324-CEAE-4DA8-A4A4-31C8CF33C8DF}"/>
    </a:ext>
  </a:extLst>
</a:theme>
</file>

<file path=ppt/theme/theme3.xml><?xml version="1.0" encoding="utf-8"?>
<a:theme xmlns:a="http://schemas.openxmlformats.org/drawingml/2006/main" name="Text Slide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7C8"/>
      </a:accent4>
      <a:accent5>
        <a:srgbClr val="43B4FF"/>
      </a:accent5>
      <a:accent6>
        <a:srgbClr val="C0E6FF"/>
      </a:accent6>
      <a:hlink>
        <a:srgbClr val="0077C8"/>
      </a:hlink>
      <a:folHlink>
        <a:srgbClr val="7030A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8 KFF Template 4x3" id="{2E02EE51-2D5F-40F1-8B3E-CB9C73AB5DD0}" vid="{FEA93EDA-F7CF-4CAF-A0B5-005D9013C435}"/>
    </a:ext>
  </a:extLst>
</a:theme>
</file>

<file path=ppt/theme/theme4.xml><?xml version="1.0" encoding="utf-8"?>
<a:theme xmlns:a="http://schemas.openxmlformats.org/drawingml/2006/main" name="Default with exhibit #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7C8"/>
      </a:accent4>
      <a:accent5>
        <a:srgbClr val="43B4FF"/>
      </a:accent5>
      <a:accent6>
        <a:srgbClr val="C0E6FF"/>
      </a:accent6>
      <a:hlink>
        <a:srgbClr val="0077C8"/>
      </a:hlink>
      <a:folHlink>
        <a:srgbClr val="7030A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8 KFF Template 4x3" id="{2E02EE51-2D5F-40F1-8B3E-CB9C73AB5DD0}" vid="{A17F3555-75B4-40E4-A38E-5E3B538FD6B4}"/>
    </a:ext>
  </a:extLst>
</a:theme>
</file>

<file path=ppt/theme/theme5.xml><?xml version="1.0" encoding="utf-8"?>
<a:theme xmlns:a="http://schemas.openxmlformats.org/drawingml/2006/main" name="Default with figure #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7C8"/>
      </a:accent4>
      <a:accent5>
        <a:srgbClr val="43B4FF"/>
      </a:accent5>
      <a:accent6>
        <a:srgbClr val="C0E6FF"/>
      </a:accent6>
      <a:hlink>
        <a:srgbClr val="0077C8"/>
      </a:hlink>
      <a:folHlink>
        <a:srgbClr val="7030A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8 KFF Template 4x3" id="{2E02EE51-2D5F-40F1-8B3E-CB9C73AB5DD0}" vid="{5ACE17D8-A1EB-47C1-9E69-3820A24D4354}"/>
    </a:ext>
  </a:extLst>
</a:theme>
</file>

<file path=ppt/theme/theme6.xml><?xml version="1.0" encoding="utf-8"?>
<a:theme xmlns:a="http://schemas.openxmlformats.org/drawingml/2006/main" name="Title Slide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7C8"/>
      </a:accent4>
      <a:accent5>
        <a:srgbClr val="43B4FF"/>
      </a:accent5>
      <a:accent6>
        <a:srgbClr val="C0E6FF"/>
      </a:accent6>
      <a:hlink>
        <a:srgbClr val="0077C8"/>
      </a:hlink>
      <a:folHlink>
        <a:srgbClr val="7030A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18 KFF Template 4x3" id="{2E02EE51-2D5F-40F1-8B3E-CB9C73AB5DD0}" vid="{A1FBFC23-1BC0-48E5-BE15-9B63A43B4168}"/>
    </a:ext>
  </a:extLst>
</a:theme>
</file>

<file path=ppt/theme/theme7.xml><?xml version="1.0" encoding="utf-8"?>
<a:theme xmlns:a="http://schemas.openxmlformats.org/drawingml/2006/main" name="Divider Slide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7C8"/>
      </a:accent4>
      <a:accent5>
        <a:srgbClr val="43B4FF"/>
      </a:accent5>
      <a:accent6>
        <a:srgbClr val="C0E6FF"/>
      </a:accent6>
      <a:hlink>
        <a:srgbClr val="0077C8"/>
      </a:hlink>
      <a:folHlink>
        <a:srgbClr val="7030A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18 KFF Template 4x3" id="{2E02EE51-2D5F-40F1-8B3E-CB9C73AB5DD0}" vid="{228653A4-E3D7-40AF-95BE-C11C06F48E9F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 KFF Template 4x3</Template>
  <TotalTime>343</TotalTime>
  <Words>40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Arial</vt:lpstr>
      <vt:lpstr>Calibri</vt:lpstr>
      <vt:lpstr>Meta Offc Pro</vt:lpstr>
      <vt:lpstr>MetaSerif-Book</vt:lpstr>
      <vt:lpstr>Tahoma</vt:lpstr>
      <vt:lpstr>Default</vt:lpstr>
      <vt:lpstr>No Angle</vt:lpstr>
      <vt:lpstr>Text Slide</vt:lpstr>
      <vt:lpstr>Default with exhibit #</vt:lpstr>
      <vt:lpstr>Default with figure #</vt:lpstr>
      <vt:lpstr>Title Slide</vt:lpstr>
      <vt:lpstr>Divider Slide</vt:lpstr>
      <vt:lpstr>CDC HIV Prevention Funding, 1981-2019</vt:lpstr>
    </vt:vector>
  </TitlesOfParts>
  <Company>HERMES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Dawson</dc:creator>
  <cp:lastModifiedBy>Lindsey Dawson</cp:lastModifiedBy>
  <cp:revision>32</cp:revision>
  <cp:lastPrinted>2018-03-27T18:56:56Z</cp:lastPrinted>
  <dcterms:created xsi:type="dcterms:W3CDTF">2019-02-13T18:51:56Z</dcterms:created>
  <dcterms:modified xsi:type="dcterms:W3CDTF">2019-02-14T20:54:48Z</dcterms:modified>
</cp:coreProperties>
</file>