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slideLayouts/slideLayout21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88" r:id="rId2"/>
    <p:sldMasterId id="2147483682" r:id="rId3"/>
    <p:sldMasterId id="2147483668" r:id="rId4"/>
    <p:sldMasterId id="2147483673" r:id="rId5"/>
    <p:sldMasterId id="2147483678" r:id="rId6"/>
    <p:sldMasterId id="2147483680" r:id="rId7"/>
  </p:sldMasterIdLst>
  <p:notesMasterIdLst>
    <p:notesMasterId r:id="rId9"/>
  </p:notesMasterIdLst>
  <p:sldIdLst>
    <p:sldId id="28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C8"/>
    <a:srgbClr val="323A45"/>
    <a:srgbClr val="5556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9" autoAdjust="0"/>
    <p:restoredTop sz="94660"/>
  </p:normalViewPr>
  <p:slideViewPr>
    <p:cSldViewPr>
      <p:cViewPr varScale="1">
        <p:scale>
          <a:sx n="96" d="100"/>
          <a:sy n="96" d="100"/>
        </p:scale>
        <p:origin x="65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63212553781597"/>
          <c:y val="0.12419390757973435"/>
          <c:w val="0.42590088003705417"/>
          <c:h val="0.81530514269305665"/>
        </c:manualLayout>
      </c:layout>
      <c:pieChart>
        <c:varyColors val="1"/>
        <c:ser>
          <c:idx val="0"/>
          <c:order val="0"/>
          <c:spPr>
            <a:ln w="9525">
              <a:solidFill>
                <a:srgbClr val="323A45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CAE-4CBB-A027-193E72E384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AE-4CBB-A027-193E72E384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3CAE-4CBB-A027-193E72E384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AE-4CBB-A027-193E72E384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CAE-4CBB-A027-193E72E384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AE-4CBB-A027-193E72E384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3CAE-4CBB-A027-193E72E3846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AE-4CBB-A027-193E72E3846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3CAE-4CBB-A027-193E72E3846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CAE-4CBB-A027-193E72E3846B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9525">
                <a:solidFill>
                  <a:srgbClr val="323A4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3CAE-4CBB-A027-193E72E3846B}"/>
              </c:ext>
            </c:extLst>
          </c:dPt>
          <c:dLbls>
            <c:dLbl>
              <c:idx val="0"/>
              <c:layout>
                <c:manualLayout>
                  <c:x val="9.7142307069872827E-2"/>
                  <c:y val="-0.2475139187147061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CAE-4CBB-A027-193E72E3846B}"/>
                </c:ext>
              </c:extLst>
            </c:dLbl>
            <c:dLbl>
              <c:idx val="1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AE-4CBB-A027-193E72E3846B}"/>
                </c:ext>
              </c:extLst>
            </c:dLbl>
            <c:dLbl>
              <c:idx val="2"/>
              <c:layout>
                <c:manualLayout>
                  <c:x val="-4.2514941656389339E-2"/>
                  <c:y val="0.1679418197725284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CAE-4CBB-A027-193E72E3846B}"/>
                </c:ext>
              </c:extLst>
            </c:dLbl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CAE-4CBB-A027-193E72E3846B}"/>
                </c:ext>
              </c:extLst>
            </c:dLbl>
            <c:dLbl>
              <c:idx val="4"/>
              <c:layout>
                <c:manualLayout>
                  <c:x val="6.2408745682126378E-2"/>
                  <c:y val="-0.2847697446910045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CAE-4CBB-A027-193E72E3846B}"/>
                </c:ext>
              </c:extLst>
            </c:dLbl>
            <c:dLbl>
              <c:idx val="5"/>
              <c:layout>
                <c:manualLayout>
                  <c:x val="0.16229445805454332"/>
                  <c:y val="-0.2831728704366499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3CAE-4CBB-A027-193E72E3846B}"/>
                </c:ext>
              </c:extLst>
            </c:dLbl>
            <c:dLbl>
              <c:idx val="6"/>
              <c:layout>
                <c:manualLayout>
                  <c:x val="0.18213508038639029"/>
                  <c:y val="-0.2193925475224687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CAE-4CBB-A027-193E72E3846B}"/>
                </c:ext>
              </c:extLst>
            </c:dLbl>
            <c:dLbl>
              <c:idx val="7"/>
              <c:layout>
                <c:manualLayout>
                  <c:x val="0.17448171565372197"/>
                  <c:y val="-0.12642269148174659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CAE-4CBB-A027-193E72E3846B}"/>
                </c:ext>
              </c:extLst>
            </c:dLbl>
            <c:dLbl>
              <c:idx val="8"/>
              <c:layout>
                <c:manualLayout>
                  <c:x val="0.14902448143663119"/>
                  <c:y val="-4.669867971049073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CAE-4CBB-A027-193E72E3846B}"/>
                </c:ext>
              </c:extLst>
            </c:dLbl>
            <c:dLbl>
              <c:idx val="9"/>
              <c:layout>
                <c:manualLayout>
                  <c:x val="6.033036267348215E-2"/>
                  <c:y val="8.4766960948063311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CAE-4CBB-A027-193E72E3846B}"/>
                </c:ext>
              </c:extLst>
            </c:dLbl>
            <c:dLbl>
              <c:idx val="10"/>
              <c:layout>
                <c:manualLayout>
                  <c:x val="-5.0614686629798494E-3"/>
                  <c:y val="5.79223335719398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CAE-4CBB-A027-193E72E384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Sheet1!$A$2:$K$2</c:f>
              <c:strCache>
                <c:ptCount val="11"/>
                <c:pt idx="0">
                  <c:v>HIV</c:v>
                </c:pt>
                <c:pt idx="1">
                  <c:v>Global Fund</c:v>
                </c:pt>
                <c:pt idx="2">
                  <c:v>MCH</c:v>
                </c:pt>
                <c:pt idx="3">
                  <c:v>Malaria</c:v>
                </c:pt>
                <c:pt idx="4">
                  <c:v>Global Health Security</c:v>
                </c:pt>
                <c:pt idx="5">
                  <c:v>TB</c:v>
                </c:pt>
                <c:pt idx="6">
                  <c:v>FP/RH</c:v>
                </c:pt>
                <c:pt idx="7">
                  <c:v>Nutrition</c:v>
                </c:pt>
                <c:pt idx="8">
                  <c:v>NTDs</c:v>
                </c:pt>
                <c:pt idx="9">
                  <c:v>Vulnerable Children</c:v>
                </c:pt>
                <c:pt idx="10">
                  <c:v>Other</c:v>
                </c:pt>
              </c:strCache>
            </c:strRef>
          </c:cat>
          <c:val>
            <c:numRef>
              <c:f>Sheet1!$A$3:$K$3</c:f>
              <c:numCache>
                <c:formatCode>"$"#,##0</c:formatCode>
                <c:ptCount val="11"/>
                <c:pt idx="0">
                  <c:v>3930.87</c:v>
                </c:pt>
                <c:pt idx="1">
                  <c:v>958.4</c:v>
                </c:pt>
                <c:pt idx="2">
                  <c:v>901.13900000000001</c:v>
                </c:pt>
                <c:pt idx="3">
                  <c:v>870.65</c:v>
                </c:pt>
                <c:pt idx="4">
                  <c:v>482.11799999999999</c:v>
                </c:pt>
                <c:pt idx="5">
                  <c:v>262</c:v>
                </c:pt>
                <c:pt idx="6">
                  <c:v>259</c:v>
                </c:pt>
                <c:pt idx="7">
                  <c:v>89.712999999999994</c:v>
                </c:pt>
                <c:pt idx="8">
                  <c:v>75</c:v>
                </c:pt>
                <c:pt idx="9">
                  <c:v>0</c:v>
                </c:pt>
                <c:pt idx="10">
                  <c:v>176.13299999999998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CAE-4CBB-A027-193E72E384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6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4D92E5-9FFA-458A-9BEA-BDF5C2EF3530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E76084-7007-4F9A-9BF5-85CA96B02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786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283784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644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Slide Gray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3481312" y="0"/>
            <a:ext cx="5662688" cy="6858000"/>
          </a:xfrm>
          <a:prstGeom prst="rect">
            <a:avLst/>
          </a:prstGeom>
          <a:solidFill>
            <a:srgbClr val="F5F2F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1" name="Picture 10" descr="KFF_Plate_Tab+Slab6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644983" y="0"/>
            <a:ext cx="2860217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5010" y="6309360"/>
            <a:ext cx="798990" cy="548640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21900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3751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124979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8816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314711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896112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2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915772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371600"/>
            <a:ext cx="443484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5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365323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371600"/>
            <a:ext cx="2926080" cy="475488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77088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31036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407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202959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295400"/>
            <a:ext cx="6008786" cy="1000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2438400" y="2424199"/>
            <a:ext cx="4168742" cy="884238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SUBTITLE STYLE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3" hasCustomPrompt="1"/>
          </p:nvPr>
        </p:nvSpPr>
        <p:spPr>
          <a:xfrm>
            <a:off x="2438400" y="3668799"/>
            <a:ext cx="1511267" cy="284362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600" b="0" i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Authors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6" hasCustomPrompt="1"/>
          </p:nvPr>
        </p:nvSpPr>
        <p:spPr>
          <a:xfrm>
            <a:off x="2438400" y="4122031"/>
            <a:ext cx="3762342" cy="849313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 sz="1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Multiple Author Names, Name Last Name, Name </a:t>
            </a:r>
            <a:r>
              <a:rPr lang="en-US" dirty="0" err="1" smtClean="0"/>
              <a:t>lastname</a:t>
            </a:r>
            <a:r>
              <a:rPr lang="en-US" dirty="0" smtClean="0"/>
              <a:t> &amp; name </a:t>
            </a:r>
            <a:r>
              <a:rPr lang="en-US" dirty="0" err="1" smtClean="0"/>
              <a:t>lastname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84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620452" y="1680186"/>
            <a:ext cx="7772401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This is a Divider Slide	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4844" y="2536153"/>
            <a:ext cx="7705350" cy="1752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Add subtitle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538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5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3634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32104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323123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18635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2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4617720" y="1097280"/>
            <a:ext cx="443484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80699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- 3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5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10896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6126480" y="1097280"/>
            <a:ext cx="292608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+mj-lt"/>
                <a:cs typeface="Calibri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4196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Angle 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" y="56716"/>
            <a:ext cx="896112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1723151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No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" y="1097280"/>
            <a:ext cx="8961120" cy="5029200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300" b="0" i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" y="6217920"/>
            <a:ext cx="8214360" cy="54864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spcBef>
                <a:spcPts val="0"/>
              </a:spcBef>
              <a:buFont typeface="Arial" pitchFamily="34" charset="0"/>
              <a:buNone/>
              <a:defRPr sz="1200" baseline="0">
                <a:solidFill>
                  <a:srgbClr val="323A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dirty="0" smtClean="0"/>
              <a:t>Insert Source Here</a:t>
            </a:r>
          </a:p>
        </p:txBody>
      </p:sp>
    </p:spTree>
    <p:extLst>
      <p:ext uri="{BB962C8B-B14F-4D97-AF65-F5344CB8AC3E}">
        <p14:creationId xmlns:p14="http://schemas.microsoft.com/office/powerpoint/2010/main" val="39013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5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9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2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716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56716"/>
            <a:ext cx="8900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3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6716"/>
            <a:ext cx="82905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05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3" r:id="rId2"/>
    <p:sldLayoutId id="2147483687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555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894"/>
            <a:ext cx="850394" cy="1508763"/>
          </a:xfrm>
          <a:prstGeom prst="rect">
            <a:avLst/>
          </a:prstGeom>
        </p:spPr>
      </p:pic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Exhibit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4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65760"/>
            <a:ext cx="84429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Click to edit Master title style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91440"/>
            <a:ext cx="836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0" dirty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</a:t>
            </a:r>
            <a:r>
              <a:rPr lang="en-US" sz="1400" b="0" dirty="0" smtClean="0">
                <a:solidFill>
                  <a:srgbClr val="55565A"/>
                </a:solidFill>
                <a:latin typeface="Calibri" pitchFamily="34" charset="0"/>
                <a:cs typeface="Meta Offc Pro"/>
              </a:rPr>
              <a:t> </a:t>
            </a:r>
            <a:fld id="{0C16F13B-3659-4888-B784-82F22626CC5F}" type="slidenum">
              <a:rPr lang="en-US" sz="1400" b="0" smtClean="0">
                <a:solidFill>
                  <a:srgbClr val="5556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sz="1400" b="0" dirty="0" err="1" smtClean="0">
              <a:solidFill>
                <a:srgbClr val="55565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575" y="-2894"/>
            <a:ext cx="861969" cy="15087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0" y="6324600"/>
            <a:ext cx="609600" cy="404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78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2800" b="0" i="0" dirty="0" smtClean="0">
          <a:solidFill>
            <a:srgbClr val="323A4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83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FF_Large_K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08"/>
          <a:stretch/>
        </p:blipFill>
        <p:spPr>
          <a:xfrm>
            <a:off x="0" y="0"/>
            <a:ext cx="3358798" cy="6858000"/>
          </a:xfrm>
          <a:prstGeom prst="rect">
            <a:avLst/>
          </a:prstGeom>
        </p:spPr>
      </p:pic>
      <p:pic>
        <p:nvPicPr>
          <p:cNvPr id="6" name="Picture 5" descr="KFF_Full_Logo_KO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74" y="5295540"/>
            <a:ext cx="1184364" cy="786320"/>
          </a:xfrm>
          <a:prstGeom prst="rect">
            <a:avLst/>
          </a:prstGeom>
        </p:spPr>
      </p:pic>
      <p:pic>
        <p:nvPicPr>
          <p:cNvPr id="7" name="Picture 6" descr="KFF_Tagline_KO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031" y="6251604"/>
            <a:ext cx="4162012" cy="24332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-1" y="0"/>
            <a:ext cx="9144001" cy="6858000"/>
          </a:xfrm>
          <a:prstGeom prst="rect">
            <a:avLst/>
          </a:prstGeom>
          <a:solidFill>
            <a:srgbClr val="0B5F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KFF_Plate_Tab+Slab6.png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55"/>
          <a:stretch/>
        </p:blipFill>
        <p:spPr>
          <a:xfrm>
            <a:off x="5331370" y="0"/>
            <a:ext cx="3812630" cy="6858000"/>
          </a:xfrm>
          <a:prstGeom prst="rect">
            <a:avLst/>
          </a:prstGeom>
        </p:spPr>
      </p:pic>
      <p:pic>
        <p:nvPicPr>
          <p:cNvPr id="10" name="Picture 9" descr="KFF_Plate_Tab+Slab9.png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613" b="85485"/>
          <a:stretch/>
        </p:blipFill>
        <p:spPr>
          <a:xfrm>
            <a:off x="0" y="0"/>
            <a:ext cx="1028125" cy="169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MetaSerif-Book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800" dirty="0"/>
              <a:t>NOTES: </a:t>
            </a:r>
            <a:r>
              <a:rPr lang="en-US" sz="800" dirty="0" smtClean="0"/>
              <a:t>Represents </a:t>
            </a:r>
            <a:r>
              <a:rPr lang="en-US" sz="800" dirty="0"/>
              <a:t>total known funding (base and supplemental) provided through the State Department, USAID, CDC, NIH, and DoD. HIV includes funding through State/OGAC, USAID, CDC, NIH, and DoD. Malaria includes funding through USAID, CDC, NIH, and </a:t>
            </a:r>
            <a:r>
              <a:rPr lang="en-US" sz="800" dirty="0" smtClean="0"/>
              <a:t>DoD. </a:t>
            </a:r>
            <a:r>
              <a:rPr lang="en-US" sz="800" dirty="0"/>
              <a:t>TB, Nutrition, NTDs, and Vulnerable Children include funding through USAID. MCH includes funding through USAID and CDC as well as contributions to </a:t>
            </a:r>
            <a:r>
              <a:rPr lang="en-US" sz="800" dirty="0" smtClean="0"/>
              <a:t>UNICEF. FP/RH </a:t>
            </a:r>
            <a:r>
              <a:rPr lang="en-US" sz="800" dirty="0"/>
              <a:t>includes funding through USAID as well as contributions to UNFPA. Global Health Security includes funding through USAID, CDC, and DoD, as well as emergency </a:t>
            </a:r>
            <a:r>
              <a:rPr lang="en-US" sz="800" dirty="0" smtClean="0"/>
              <a:t>Ebola and </a:t>
            </a:r>
            <a:r>
              <a:rPr lang="en-US" sz="800" dirty="0" err="1" smtClean="0"/>
              <a:t>Zika</a:t>
            </a:r>
            <a:r>
              <a:rPr lang="en-US" sz="800" dirty="0" smtClean="0"/>
              <a:t> funding</a:t>
            </a:r>
            <a:r>
              <a:rPr lang="en-US" sz="800" dirty="0"/>
              <a:t>. “Other” includes funding through USAID, CDC, and NIH as well as contributions to WHO and </a:t>
            </a:r>
            <a:r>
              <a:rPr lang="en-US" sz="800" dirty="0" smtClean="0"/>
              <a:t>PAHO and the Emergency Reserve Fund. </a:t>
            </a:r>
            <a:r>
              <a:rPr lang="en-US" sz="800" dirty="0"/>
              <a:t>Some global health funding in the </a:t>
            </a:r>
            <a:r>
              <a:rPr lang="en-US" sz="800" dirty="0" smtClean="0"/>
              <a:t>FY20 Request </a:t>
            </a:r>
            <a:r>
              <a:rPr lang="en-US" sz="800" dirty="0"/>
              <a:t>is not yet known (e.g. CDC funding for </a:t>
            </a:r>
            <a:r>
              <a:rPr lang="en-US" sz="800" dirty="0" smtClean="0"/>
              <a:t>malaria) </a:t>
            </a:r>
            <a:r>
              <a:rPr lang="en-US" sz="800" dirty="0"/>
              <a:t>and </a:t>
            </a:r>
            <a:r>
              <a:rPr lang="en-US" sz="800" dirty="0" smtClean="0"/>
              <a:t>is </a:t>
            </a:r>
            <a:r>
              <a:rPr lang="en-US" sz="800" dirty="0"/>
              <a:t>estimated based on prior year levels.</a:t>
            </a:r>
          </a:p>
          <a:p>
            <a:r>
              <a:rPr lang="en-US" sz="800" dirty="0"/>
              <a:t>SOURCE: Kaiser Family Foundation analysis of data from the Office of Management and Budget, Agency Congressional Budget Justifications, Congressional Appropriations Bills, and U.S. Foreign Assistance Dashboard [website], available at: www.foreignassistance.gov.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228600"/>
            <a:ext cx="8610600" cy="914400"/>
          </a:xfrm>
        </p:spPr>
        <p:txBody>
          <a:bodyPr/>
          <a:lstStyle/>
          <a:p>
            <a:r>
              <a:rPr lang="en-US" sz="2600" dirty="0"/>
              <a:t>U.S. Global Health Funding, By Sector, </a:t>
            </a:r>
            <a:r>
              <a:rPr lang="en-US" sz="2600" dirty="0" smtClean="0"/>
              <a:t>FY 2020 Request</a:t>
            </a:r>
            <a:endParaRPr lang="en-US" sz="26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8310447"/>
              </p:ext>
            </p:extLst>
          </p:nvPr>
        </p:nvGraphicFramePr>
        <p:xfrm>
          <a:off x="115122" y="498676"/>
          <a:ext cx="895985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22841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rgbClr val="323A45"/>
                </a:solidFill>
                <a:cs typeface="Meta Offc Pro"/>
              </a:rPr>
              <a:t>In Millions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7793" y="5153165"/>
            <a:ext cx="2174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323A45"/>
                </a:solidFill>
                <a:cs typeface="Meta Offc Pro"/>
              </a:rPr>
              <a:t>Total = $8.0 billion</a:t>
            </a:r>
          </a:p>
        </p:txBody>
      </p:sp>
    </p:spTree>
    <p:extLst>
      <p:ext uri="{BB962C8B-B14F-4D97-AF65-F5344CB8AC3E}">
        <p14:creationId xmlns:p14="http://schemas.microsoft.com/office/powerpoint/2010/main" val="31292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7C8"/>
      </a:accent4>
      <a:accent5>
        <a:srgbClr val="43B4FF"/>
      </a:accent5>
      <a:accent6>
        <a:srgbClr val="C0E6FF"/>
      </a:accent6>
      <a:hlink>
        <a:srgbClr val="0077C8"/>
      </a:hlink>
      <a:folHlink>
        <a:srgbClr val="7030A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512092E-6E06-449A-ACBF-794365A247B6}"/>
    </a:ext>
  </a:extLst>
</a:theme>
</file>

<file path=ppt/theme/theme2.xml><?xml version="1.0" encoding="utf-8"?>
<a:theme xmlns:a="http://schemas.openxmlformats.org/drawingml/2006/main" name="No Angl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9F268B79-1E5C-4B65-AAA6-FF4B67F7549D}"/>
    </a:ext>
  </a:extLst>
</a:theme>
</file>

<file path=ppt/theme/theme3.xml><?xml version="1.0" encoding="utf-8"?>
<a:theme xmlns:a="http://schemas.openxmlformats.org/drawingml/2006/main" name="Text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0ED3A404-2A8C-463E-A613-ACD8B60D6DE3}"/>
    </a:ext>
  </a:extLst>
</a:theme>
</file>

<file path=ppt/theme/theme4.xml><?xml version="1.0" encoding="utf-8"?>
<a:theme xmlns:a="http://schemas.openxmlformats.org/drawingml/2006/main" name="Default with exhibit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FA918423-3A2B-42E7-A3DE-5B9F673F12C1}"/>
    </a:ext>
  </a:extLst>
</a:theme>
</file>

<file path=ppt/theme/theme5.xml><?xml version="1.0" encoding="utf-8"?>
<a:theme xmlns:a="http://schemas.openxmlformats.org/drawingml/2006/main" name="Default with figure #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F7871B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E07A17"/>
        </a:accent6>
        <a:hlink>
          <a:srgbClr val="747894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6244D"/>
        </a:accent1>
        <a:accent2>
          <a:srgbClr val="465274"/>
        </a:accent2>
        <a:accent3>
          <a:srgbClr val="FFFFFF"/>
        </a:accent3>
        <a:accent4>
          <a:srgbClr val="000000"/>
        </a:accent4>
        <a:accent5>
          <a:srgbClr val="AAACB2"/>
        </a:accent5>
        <a:accent6>
          <a:srgbClr val="3F4968"/>
        </a:accent6>
        <a:hlink>
          <a:srgbClr val="F7871B"/>
        </a:hlink>
        <a:folHlink>
          <a:srgbClr val="FCB4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5">
        <a:dk1>
          <a:srgbClr val="000000"/>
        </a:dk1>
        <a:lt1>
          <a:srgbClr val="FFFFFF"/>
        </a:lt1>
        <a:dk2>
          <a:srgbClr val="000000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0000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6">
        <a:dk1>
          <a:srgbClr val="06244D"/>
        </a:dk1>
        <a:lt1>
          <a:srgbClr val="FFFFFF"/>
        </a:lt1>
        <a:dk2>
          <a:srgbClr val="06244D"/>
        </a:dk2>
        <a:lt2>
          <a:srgbClr val="B5B8C9"/>
        </a:lt2>
        <a:accent1>
          <a:srgbClr val="465274"/>
        </a:accent1>
        <a:accent2>
          <a:srgbClr val="06244D"/>
        </a:accent2>
        <a:accent3>
          <a:srgbClr val="FFFFFF"/>
        </a:accent3>
        <a:accent4>
          <a:srgbClr val="041D40"/>
        </a:accent4>
        <a:accent5>
          <a:srgbClr val="B0B3BC"/>
        </a:accent5>
        <a:accent6>
          <a:srgbClr val="052045"/>
        </a:accent6>
        <a:hlink>
          <a:srgbClr val="FCB460"/>
        </a:hlink>
        <a:folHlink>
          <a:srgbClr val="F7871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8 KFF Template 4x3" id="{3547520F-F083-4223-8D01-42B88717BF46}" vid="{1A1F5094-47C8-469C-BA83-EBE9D180C5E8}"/>
    </a:ext>
  </a:extLst>
</a:theme>
</file>

<file path=ppt/theme/theme6.xml><?xml version="1.0" encoding="utf-8"?>
<a:theme xmlns:a="http://schemas.openxmlformats.org/drawingml/2006/main" name="Title Slide">
  <a:themeElements>
    <a:clrScheme name="2018 KFF Blues">
      <a:dk1>
        <a:srgbClr val="000000"/>
      </a:dk1>
      <a:lt1>
        <a:srgbClr val="FFFFFF"/>
      </a:lt1>
      <a:dk2>
        <a:srgbClr val="F5821F"/>
      </a:dk2>
      <a:lt2>
        <a:srgbClr val="EE2C37"/>
      </a:lt2>
      <a:accent1>
        <a:srgbClr val="082338"/>
      </a:accent1>
      <a:accent2>
        <a:srgbClr val="0E3B5E"/>
      </a:accent2>
      <a:accent3>
        <a:srgbClr val="005791"/>
      </a:accent3>
      <a:accent4>
        <a:srgbClr val="0076C4"/>
      </a:accent4>
      <a:accent5>
        <a:srgbClr val="43B4FF"/>
      </a:accent5>
      <a:accent6>
        <a:srgbClr val="C0E6FF"/>
      </a:accent6>
      <a:hlink>
        <a:srgbClr val="8F9091"/>
      </a:hlink>
      <a:folHlink>
        <a:srgbClr val="DBDBDB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5772D8E2-3545-4F47-BE78-F556EB9E8B67}"/>
    </a:ext>
  </a:extLst>
</a:theme>
</file>

<file path=ppt/theme/theme7.xml><?xml version="1.0" encoding="utf-8"?>
<a:theme xmlns:a="http://schemas.openxmlformats.org/drawingml/2006/main" name="Divider Slide">
  <a:themeElements>
    <a:clrScheme name="Default KFF theme colors">
      <a:dk1>
        <a:srgbClr val="000000"/>
      </a:dk1>
      <a:lt1>
        <a:srgbClr val="FFFFFF"/>
      </a:lt1>
      <a:dk2>
        <a:srgbClr val="FF8811"/>
      </a:dk2>
      <a:lt2>
        <a:srgbClr val="FFD204"/>
      </a:lt2>
      <a:accent1>
        <a:srgbClr val="133559"/>
      </a:accent1>
      <a:accent2>
        <a:srgbClr val="025189"/>
      </a:accent2>
      <a:accent3>
        <a:srgbClr val="0072C0"/>
      </a:accent3>
      <a:accent4>
        <a:srgbClr val="31A3E3"/>
      </a:accent4>
      <a:accent5>
        <a:srgbClr val="7BC7ED"/>
      </a:accent5>
      <a:accent6>
        <a:srgbClr val="B0DDF4"/>
      </a:accent6>
      <a:hlink>
        <a:srgbClr val="ADA07A"/>
      </a:hlink>
      <a:folHlink>
        <a:srgbClr val="CDC6AF"/>
      </a:folHlink>
    </a:clrScheme>
    <a:fontScheme name="Calibri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ctr">
          <a:defRPr dirty="0" err="1" smtClean="0">
            <a:latin typeface="Calibri" pitchFamily="34" charset="0"/>
            <a:cs typeface="Meta Offc Pro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2018 KFF Template 4x3" id="{3547520F-F083-4223-8D01-42B88717BF46}" vid="{AFF18BDB-5E5E-4E8E-956D-6FA61A8CC656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KFF_Template</Template>
  <TotalTime>1</TotalTime>
  <Words>240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Arial</vt:lpstr>
      <vt:lpstr>Calibri</vt:lpstr>
      <vt:lpstr>Meta Offc Pro</vt:lpstr>
      <vt:lpstr>MetaSerif-Book</vt:lpstr>
      <vt:lpstr>Tahoma</vt:lpstr>
      <vt:lpstr>Default</vt:lpstr>
      <vt:lpstr>No Angle</vt:lpstr>
      <vt:lpstr>Text Slide</vt:lpstr>
      <vt:lpstr>Default with exhibit #</vt:lpstr>
      <vt:lpstr>Default with figure #</vt:lpstr>
      <vt:lpstr>Title Slide</vt:lpstr>
      <vt:lpstr>Divider Slide</vt:lpstr>
      <vt:lpstr>U.S. Global Health Funding, By Sector, FY 2020 Request</vt:lpstr>
    </vt:vector>
  </TitlesOfParts>
  <Company>HERMES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U.S. Global Health Funding, FY 2006 – FY 2020 Request</dc:title>
  <dc:creator>Stephanie Oum</dc:creator>
  <cp:lastModifiedBy>Stephanie Oum</cp:lastModifiedBy>
  <cp:revision>5</cp:revision>
  <cp:lastPrinted>2018-03-27T18:56:56Z</cp:lastPrinted>
  <dcterms:created xsi:type="dcterms:W3CDTF">2019-05-28T15:57:18Z</dcterms:created>
  <dcterms:modified xsi:type="dcterms:W3CDTF">2019-05-30T20:18:23Z</dcterms:modified>
</cp:coreProperties>
</file>