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88" r:id="rId2"/>
    <p:sldMasterId id="2147483682" r:id="rId3"/>
    <p:sldMasterId id="2147483668" r:id="rId4"/>
    <p:sldMasterId id="2147483673" r:id="rId5"/>
    <p:sldMasterId id="2147483678" r:id="rId6"/>
    <p:sldMasterId id="2147483680" r:id="rId7"/>
  </p:sldMasterIdLst>
  <p:notesMasterIdLst>
    <p:notesMasterId r:id="rId9"/>
  </p:notesMasterIdLst>
  <p:sldIdLst>
    <p:sldId id="28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8"/>
    <a:srgbClr val="323A45"/>
    <a:srgbClr val="55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9" autoAdjust="0"/>
    <p:restoredTop sz="94660"/>
  </p:normalViewPr>
  <p:slideViewPr>
    <p:cSldViewPr>
      <p:cViewPr varScale="1">
        <p:scale>
          <a:sx n="96" d="100"/>
          <a:sy n="96" d="100"/>
        </p:scale>
        <p:origin x="6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Sheet1!$B$2</c:f>
              <c:strCache>
                <c:ptCount val="1"/>
                <c:pt idx="0">
                  <c:v>Column1</c:v>
                </c:pt>
              </c:strCache>
            </c:strRef>
          </c:tx>
          <c:spPr>
            <a:ln w="9525">
              <a:solidFill>
                <a:srgbClr val="323A45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83B-4C53-8D0B-76DD031AE932}"/>
              </c:ext>
            </c:extLst>
          </c:dPt>
          <c:dPt>
            <c:idx val="1"/>
            <c:bubble3D val="0"/>
            <c:spPr>
              <a:solidFill>
                <a:srgbClr val="C0E6FF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3B-4C53-8D0B-76DD031AE932}"/>
              </c:ext>
            </c:extLst>
          </c:dPt>
          <c:cat>
            <c:strRef>
              <c:f>Sheet1!$A$3:$A$4</c:f>
              <c:strCache>
                <c:ptCount val="2"/>
                <c:pt idx="0">
                  <c:v>Fed Budget</c:v>
                </c:pt>
                <c:pt idx="1">
                  <c:v>GHI</c:v>
                </c:pt>
              </c:strCache>
            </c:strRef>
          </c:cat>
          <c:val>
            <c:numRef>
              <c:f>Sheet1!$B$3:$B$4</c:f>
              <c:numCache>
                <c:formatCode>"$"#,##0.0_);[Red]\("$"#,##0.0\)</c:formatCode>
                <c:ptCount val="2"/>
                <c:pt idx="0" formatCode="&quot;$&quot;#,##0_);[Red]\(&quot;$&quot;#,##0\)">
                  <c:v>4745.5730000000003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3B-4C53-8D0B-76DD031AE9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5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0.76837</cdr:x>
      <cdr:y>0.56976</cdr:y>
    </cdr:from>
    <cdr:to>
      <cdr:x>0.95501</cdr:x>
      <cdr:y>0.75335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84515" y="2865437"/>
          <a:ext cx="1672254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solidFill>
                <a:srgbClr val="323A45"/>
              </a:solidFill>
              <a:cs typeface="Meta Offc Pro"/>
            </a:rPr>
            <a:t>Global Health</a:t>
          </a:r>
        </a:p>
        <a:p xmlns:a="http://schemas.openxmlformats.org/drawingml/2006/main">
          <a:pPr algn="ctr"/>
          <a:r>
            <a:rPr lang="en-US" sz="1800" b="1" dirty="0" smtClean="0">
              <a:solidFill>
                <a:srgbClr val="323A45"/>
              </a:solidFill>
              <a:cs typeface="Meta Offc Pro"/>
            </a:rPr>
            <a:t>$8.0 billion</a:t>
          </a:r>
        </a:p>
        <a:p xmlns:a="http://schemas.openxmlformats.org/drawingml/2006/main">
          <a:pPr algn="ctr"/>
          <a:r>
            <a:rPr lang="en-US" sz="1800" b="1" dirty="0" smtClean="0">
              <a:solidFill>
                <a:srgbClr val="323A45"/>
              </a:solidFill>
              <a:cs typeface="Meta Offc Pro"/>
            </a:rPr>
            <a:t>&lt;1%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5/30/2019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5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900" dirty="0"/>
              <a:t>NOTES: Total federal budget figure is an estimate only. Global Health represents total known funding provided through the State Department, USAID, CDC, NIH, and DoD.</a:t>
            </a:r>
          </a:p>
          <a:p>
            <a:r>
              <a:rPr lang="en-US" sz="900" dirty="0"/>
              <a:t>SOURCE: Kaiser Family Foundation analysis of data from the Office of Management and Budget, Congressional Budget Office, and Agency Congressional Budget Justifications</a:t>
            </a:r>
            <a:r>
              <a:rPr lang="en-US" sz="900" dirty="0" smtClean="0"/>
              <a:t>.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Global Health Funding as a Share of the Federal Budget, FY </a:t>
            </a:r>
            <a:r>
              <a:rPr lang="en-US" dirty="0" smtClean="0"/>
              <a:t>2020 </a:t>
            </a:r>
            <a:r>
              <a:rPr lang="en-US" dirty="0"/>
              <a:t>Request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412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1512092E-6E06-449A-ACBF-794365A247B6}"/>
    </a:ext>
  </a:extLst>
</a:theme>
</file>

<file path=ppt/theme/theme2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9F268B79-1E5C-4B65-AAA6-FF4B67F7549D}"/>
    </a:ext>
  </a:extLst>
</a:theme>
</file>

<file path=ppt/theme/theme3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0ED3A404-2A8C-463E-A613-ACD8B60D6DE3}"/>
    </a:ext>
  </a:extLst>
</a:theme>
</file>

<file path=ppt/theme/theme4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FA918423-3A2B-42E7-A3DE-5B9F673F12C1}"/>
    </a:ext>
  </a:extLst>
</a:theme>
</file>

<file path=ppt/theme/theme5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3547520F-F083-4223-8D01-42B88717BF46}" vid="{1A1F5094-47C8-469C-BA83-EBE9D180C5E8}"/>
    </a:ext>
  </a:extLst>
</a:theme>
</file>

<file path=ppt/theme/theme6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6C4"/>
      </a:accent4>
      <a:accent5>
        <a:srgbClr val="43B4FF"/>
      </a:accent5>
      <a:accent6>
        <a:srgbClr val="C0E6FF"/>
      </a:accent6>
      <a:hlink>
        <a:srgbClr val="8F9091"/>
      </a:hlink>
      <a:folHlink>
        <a:srgbClr val="DBDBDB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3547520F-F083-4223-8D01-42B88717BF46}" vid="{5772D8E2-3545-4F47-BE78-F556EB9E8B67}"/>
    </a:ext>
  </a:extLst>
</a:theme>
</file>

<file path=ppt/theme/theme7.xml><?xml version="1.0" encoding="utf-8"?>
<a:theme xmlns:a="http://schemas.openxmlformats.org/drawingml/2006/main" name="Divider Slid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3547520F-F083-4223-8D01-42B88717BF46}" vid="{AFF18BDB-5E5E-4E8E-956D-6FA61A8CC656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KFF_Template</Template>
  <TotalTime>1</TotalTime>
  <Words>82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Meta Offc Pro</vt:lpstr>
      <vt:lpstr>MetaSerif-Book</vt:lpstr>
      <vt:lpstr>Tahoma</vt:lpstr>
      <vt:lpstr>Default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U.S. Global Health Funding as a Share of the Federal Budget, FY 2020 Request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Global Health Funding, FY 2006 – FY 2020 Request</dc:title>
  <dc:creator>Stephanie Oum</dc:creator>
  <cp:lastModifiedBy>Stephanie Oum</cp:lastModifiedBy>
  <cp:revision>3</cp:revision>
  <cp:lastPrinted>2018-03-27T18:56:56Z</cp:lastPrinted>
  <dcterms:created xsi:type="dcterms:W3CDTF">2019-05-28T15:57:18Z</dcterms:created>
  <dcterms:modified xsi:type="dcterms:W3CDTF">2019-05-30T20:06:24Z</dcterms:modified>
</cp:coreProperties>
</file>