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88" r:id="rId2"/>
    <p:sldMasterId id="2147483682" r:id="rId3"/>
    <p:sldMasterId id="2147483668" r:id="rId4"/>
    <p:sldMasterId id="2147483673" r:id="rId5"/>
    <p:sldMasterId id="2147483678" r:id="rId6"/>
    <p:sldMasterId id="2147483680" r:id="rId7"/>
  </p:sldMasterIdLst>
  <p:notesMasterIdLst>
    <p:notesMasterId r:id="rId9"/>
  </p:notesMasterIdLst>
  <p:sldIdLst>
    <p:sldId id="29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C8"/>
    <a:srgbClr val="323A45"/>
    <a:srgbClr val="55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9" autoAdjust="0"/>
    <p:restoredTop sz="94660"/>
  </p:normalViewPr>
  <p:slideViewPr>
    <p:cSldViewPr>
      <p:cViewPr varScale="1">
        <p:scale>
          <a:sx n="96" d="100"/>
          <a:sy n="96" d="100"/>
        </p:scale>
        <p:origin x="6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804597701149427E-2"/>
          <c:y val="9.6083303129470388E-2"/>
          <c:w val="0.9683908045977011"/>
          <c:h val="0.8023942908570718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64E-4A0C-AA2D-4FFF47ADC753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64E-4A0C-AA2D-4FFF47ADC753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64E-4A0C-AA2D-4FFF47ADC753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64E-4A0C-AA2D-4FFF47ADC753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64E-4A0C-AA2D-4FFF47ADC753}"/>
              </c:ext>
            </c:extLst>
          </c:dPt>
          <c:dPt>
            <c:idx val="18"/>
            <c:invertIfNegative val="0"/>
            <c:bubble3D val="0"/>
            <c:spPr>
              <a:solidFill>
                <a:srgbClr val="082338"/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B64E-4A0C-AA2D-4FFF47ADC753}"/>
              </c:ext>
            </c:extLst>
          </c:dPt>
          <c:dPt>
            <c:idx val="19"/>
            <c:invertIfNegative val="0"/>
            <c:bubble3D val="0"/>
            <c:spPr>
              <a:solidFill>
                <a:srgbClr val="082338">
                  <a:alpha val="50196"/>
                </a:srgbClr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A6F9-4B1F-8186-A96B7071C4AF}"/>
              </c:ext>
            </c:extLst>
          </c:dPt>
          <c:cat>
            <c:strRef>
              <c:f>Sheet1!$B$1:$U$1</c:f>
              <c:strCach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 Request</c:v>
                </c:pt>
              </c:strCache>
            </c:strRef>
          </c:cat>
          <c:val>
            <c:numRef>
              <c:f>Sheet1!$B$2:$U$2</c:f>
              <c:numCache>
                <c:formatCode>"$"#,##0_);[Red]\("$"#,##0\)</c:formatCode>
                <c:ptCount val="20"/>
                <c:pt idx="0">
                  <c:v>62</c:v>
                </c:pt>
                <c:pt idx="1">
                  <c:v>72</c:v>
                </c:pt>
                <c:pt idx="2">
                  <c:v>76.61</c:v>
                </c:pt>
                <c:pt idx="3">
                  <c:v>85.07</c:v>
                </c:pt>
                <c:pt idx="4">
                  <c:v>91.96</c:v>
                </c:pt>
                <c:pt idx="5">
                  <c:v>93.691000000000003</c:v>
                </c:pt>
                <c:pt idx="6">
                  <c:v>94.86399999999999</c:v>
                </c:pt>
                <c:pt idx="7">
                  <c:v>163.10900000000001</c:v>
                </c:pt>
                <c:pt idx="8">
                  <c:v>176.584</c:v>
                </c:pt>
                <c:pt idx="9">
                  <c:v>248.958</c:v>
                </c:pt>
                <c:pt idx="10">
                  <c:v>238.376</c:v>
                </c:pt>
                <c:pt idx="11">
                  <c:v>256.29700000000003</c:v>
                </c:pt>
                <c:pt idx="12">
                  <c:v>232.49600000000001</c:v>
                </c:pt>
                <c:pt idx="13">
                  <c:v>242.5</c:v>
                </c:pt>
                <c:pt idx="14">
                  <c:v>242.32499999999999</c:v>
                </c:pt>
                <c:pt idx="15">
                  <c:v>240</c:v>
                </c:pt>
                <c:pt idx="16">
                  <c:v>243.64</c:v>
                </c:pt>
                <c:pt idx="17">
                  <c:v>265</c:v>
                </c:pt>
                <c:pt idx="18">
                  <c:v>306</c:v>
                </c:pt>
                <c:pt idx="19">
                  <c:v>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64E-4A0C-AA2D-4FFF47ADC7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92773760"/>
        <c:axId val="92775552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Total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Sheet1!$B$1:$U$1</c:f>
              <c:strCach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 Request</c:v>
                </c:pt>
              </c:strCache>
            </c:strRef>
          </c:cat>
          <c:val>
            <c:numRef>
              <c:f>Sheet1!$B$3:$U$3</c:f>
              <c:numCache>
                <c:formatCode>"$"#,##0_);[Red]\("$"#,##0\)</c:formatCode>
                <c:ptCount val="20"/>
                <c:pt idx="0">
                  <c:v>62</c:v>
                </c:pt>
                <c:pt idx="1">
                  <c:v>72</c:v>
                </c:pt>
                <c:pt idx="2">
                  <c:v>76.61</c:v>
                </c:pt>
                <c:pt idx="3">
                  <c:v>85.07</c:v>
                </c:pt>
                <c:pt idx="4">
                  <c:v>91.96</c:v>
                </c:pt>
                <c:pt idx="5">
                  <c:v>93.691000000000003</c:v>
                </c:pt>
                <c:pt idx="6">
                  <c:v>94.86399999999999</c:v>
                </c:pt>
                <c:pt idx="7">
                  <c:v>163.10900000000001</c:v>
                </c:pt>
                <c:pt idx="8">
                  <c:v>176.584</c:v>
                </c:pt>
                <c:pt idx="9">
                  <c:v>248.958</c:v>
                </c:pt>
                <c:pt idx="10">
                  <c:v>238.376</c:v>
                </c:pt>
                <c:pt idx="11">
                  <c:v>256.29700000000003</c:v>
                </c:pt>
                <c:pt idx="12">
                  <c:v>232.49600000000001</c:v>
                </c:pt>
                <c:pt idx="13">
                  <c:v>242.5</c:v>
                </c:pt>
                <c:pt idx="14">
                  <c:v>242.32499999999999</c:v>
                </c:pt>
                <c:pt idx="15">
                  <c:v>240</c:v>
                </c:pt>
                <c:pt idx="16">
                  <c:v>243.64</c:v>
                </c:pt>
                <c:pt idx="17">
                  <c:v>265</c:v>
                </c:pt>
                <c:pt idx="18">
                  <c:v>306</c:v>
                </c:pt>
                <c:pt idx="19">
                  <c:v>262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64E-4A0C-AA2D-4FFF47ADC7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773760"/>
        <c:axId val="92775552"/>
      </c:lineChart>
      <c:catAx>
        <c:axId val="9277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775552"/>
        <c:crosses val="autoZero"/>
        <c:auto val="1"/>
        <c:lblAlgn val="ctr"/>
        <c:lblOffset val="0"/>
        <c:noMultiLvlLbl val="0"/>
      </c:catAx>
      <c:valAx>
        <c:axId val="92775552"/>
        <c:scaling>
          <c:orientation val="minMax"/>
        </c:scaling>
        <c:delete val="1"/>
        <c:axPos val="l"/>
        <c:numFmt formatCode="&quot;$&quot;#,##0_);[Red]\(&quot;$&quot;#,##0\)" sourceLinked="1"/>
        <c:majorTickMark val="none"/>
        <c:minorTickMark val="none"/>
        <c:tickLblPos val="nextTo"/>
        <c:crossAx val="9277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786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6283784" y="0"/>
            <a:ext cx="286021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10" y="6309360"/>
            <a:ext cx="79899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44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481312" y="0"/>
            <a:ext cx="5662688" cy="6858000"/>
          </a:xfrm>
          <a:prstGeom prst="rect">
            <a:avLst/>
          </a:prstGeom>
          <a:solidFill>
            <a:srgbClr val="F5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644983" y="0"/>
            <a:ext cx="286021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10" y="6309360"/>
            <a:ext cx="798990" cy="548640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219005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1577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5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3653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77088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407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02959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295400"/>
            <a:ext cx="6008786" cy="100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438400" y="2424199"/>
            <a:ext cx="4168742" cy="884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2438400" y="3668799"/>
            <a:ext cx="1511267" cy="28436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6" hasCustomPrompt="1"/>
          </p:nvPr>
        </p:nvSpPr>
        <p:spPr>
          <a:xfrm>
            <a:off x="2438400" y="4122031"/>
            <a:ext cx="3762342" cy="84931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Multiple Author Names, Name Last Name, Name </a:t>
            </a:r>
            <a:r>
              <a:rPr lang="en-US" dirty="0" err="1" smtClean="0"/>
              <a:t>lastname</a:t>
            </a:r>
            <a:r>
              <a:rPr lang="en-US" dirty="0" smtClean="0"/>
              <a:t> &amp; name </a:t>
            </a:r>
            <a:r>
              <a:rPr lang="en-US" dirty="0" err="1" smtClean="0"/>
              <a:t>lastname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4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20452" y="1680186"/>
            <a:ext cx="7772401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This is a Divider Slide	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4844" y="2536153"/>
            <a:ext cx="7705350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38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5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1863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80699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5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9677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723151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No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90135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56716"/>
            <a:ext cx="89001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93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80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3" r:id="rId2"/>
    <p:sldLayoutId id="214748368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555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91440"/>
            <a:ext cx="836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Exhibit</a:t>
            </a:r>
            <a:r>
              <a:rPr lang="en-US" sz="1400" b="0" dirty="0" smtClean="0">
                <a:solidFill>
                  <a:srgbClr val="55565A"/>
                </a:solidFill>
                <a:latin typeface="Calibri" pitchFamily="34" charset="0"/>
                <a:cs typeface="Meta Offc Pro"/>
              </a:rPr>
              <a:t> </a:t>
            </a:r>
            <a:fld id="{0C16F13B-3659-4888-B784-82F22626CC5F}" type="slidenum">
              <a:rPr lang="en-US" sz="1400" b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400" b="0" dirty="0" err="1" smtClean="0">
              <a:solidFill>
                <a:srgbClr val="55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91440"/>
            <a:ext cx="836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en-US" sz="1400" b="0" dirty="0" smtClean="0">
                <a:solidFill>
                  <a:srgbClr val="55565A"/>
                </a:solidFill>
                <a:latin typeface="Calibri" pitchFamily="34" charset="0"/>
                <a:cs typeface="Meta Offc Pro"/>
              </a:rPr>
              <a:t> </a:t>
            </a:r>
            <a:fld id="{0C16F13B-3659-4888-B784-82F22626CC5F}" type="slidenum">
              <a:rPr lang="en-US" sz="1400" b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400" b="0" dirty="0" err="1" smtClean="0">
              <a:solidFill>
                <a:srgbClr val="55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75" y="-2894"/>
            <a:ext cx="861969" cy="15087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74" y="5295540"/>
            <a:ext cx="1184364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31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83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74" y="5295540"/>
            <a:ext cx="1184364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31" y="6251604"/>
            <a:ext cx="4162012" cy="24332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KFF_Plate_Tab+Slab6.png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5331370" y="0"/>
            <a:ext cx="3812630" cy="6858000"/>
          </a:xfrm>
          <a:prstGeom prst="rect">
            <a:avLst/>
          </a:prstGeom>
        </p:spPr>
      </p:pic>
      <p:pic>
        <p:nvPicPr>
          <p:cNvPr id="10" name="Picture 9" descr="KFF_Plate_Tab+Slab9.png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1440" y="6172200"/>
            <a:ext cx="8214360" cy="548640"/>
          </a:xfrm>
        </p:spPr>
        <p:txBody>
          <a:bodyPr/>
          <a:lstStyle/>
          <a:p>
            <a:r>
              <a:rPr lang="en-US" sz="800" dirty="0"/>
              <a:t>NOTES: Includes TB funding provided through USAID. Bilateral TB includes funding for the Global TB Drug Facility. Includes base and supplemental funding. FY13 includes the effects of sequestration. </a:t>
            </a:r>
            <a:r>
              <a:rPr lang="en-US" sz="800" dirty="0" smtClean="0"/>
              <a:t>FY19 </a:t>
            </a:r>
            <a:r>
              <a:rPr lang="en-US" sz="800" dirty="0"/>
              <a:t>is based on funding provided in the “Consolidated Appropriations Act, </a:t>
            </a:r>
            <a:r>
              <a:rPr lang="en-US" sz="800" dirty="0" smtClean="0"/>
              <a:t>2019” </a:t>
            </a:r>
            <a:r>
              <a:rPr lang="en-US" sz="800" dirty="0"/>
              <a:t>(P.L. </a:t>
            </a:r>
            <a:r>
              <a:rPr lang="en-US" sz="800" dirty="0" smtClean="0"/>
              <a:t>116-6) </a:t>
            </a:r>
            <a:r>
              <a:rPr lang="en-US" sz="800" dirty="0"/>
              <a:t>and is a preliminary estimate. Some </a:t>
            </a:r>
            <a:r>
              <a:rPr lang="en-US" sz="800" dirty="0" smtClean="0"/>
              <a:t>funding </a:t>
            </a:r>
            <a:r>
              <a:rPr lang="en-US" sz="800" dirty="0"/>
              <a:t>for TB programs provided through the Economic Support Fund (ESF) account </a:t>
            </a:r>
            <a:r>
              <a:rPr lang="en-US" sz="800" dirty="0" smtClean="0"/>
              <a:t>at USAID is </a:t>
            </a:r>
            <a:r>
              <a:rPr lang="en-US" sz="800" dirty="0"/>
              <a:t>not yet </a:t>
            </a:r>
            <a:r>
              <a:rPr lang="en-US" sz="800" dirty="0" smtClean="0"/>
              <a:t>known for FY19 and the FY20 Request and is </a:t>
            </a:r>
            <a:r>
              <a:rPr lang="en-US" sz="800" dirty="0"/>
              <a:t>assumed to remain at </a:t>
            </a:r>
            <a:r>
              <a:rPr lang="en-US" sz="800" dirty="0" smtClean="0"/>
              <a:t>prior year </a:t>
            </a:r>
            <a:r>
              <a:rPr lang="en-US" sz="800" dirty="0"/>
              <a:t>levels</a:t>
            </a:r>
            <a:r>
              <a:rPr lang="en-US" sz="800" dirty="0" smtClean="0"/>
              <a:t>. Totals do not include global TB funding </a:t>
            </a:r>
            <a:r>
              <a:rPr lang="en-US" sz="800" dirty="0"/>
              <a:t>provided by </a:t>
            </a:r>
            <a:r>
              <a:rPr lang="en-US" sz="800" dirty="0" smtClean="0"/>
              <a:t>the CDC </a:t>
            </a:r>
            <a:r>
              <a:rPr lang="en-US" sz="800" dirty="0"/>
              <a:t>through a transfer from the “HIV/AIDS, Viral Hepatitis, STI and TB Prevention” account.</a:t>
            </a:r>
          </a:p>
          <a:p>
            <a:r>
              <a:rPr lang="en-US" sz="800" dirty="0"/>
              <a:t>SOURCE: Kaiser Family Foundation analysis of data from the Office of Management and Budget, Agency Congressional Budget Justifications, Congressional Appropriations Bills, and U.S. Foreign Assistance Dashboard [website], available at: www.foreignassistance.gov.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Funding for Global Tuberculosis (TB),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FY 2001 – FY 2020 </a:t>
            </a:r>
            <a:r>
              <a:rPr lang="en-US" dirty="0"/>
              <a:t>Request</a:t>
            </a: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197241"/>
              </p:ext>
            </p:extLst>
          </p:nvPr>
        </p:nvGraphicFramePr>
        <p:xfrm>
          <a:off x="34344" y="971116"/>
          <a:ext cx="8959850" cy="5048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1228410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323A45"/>
                </a:solidFill>
                <a:cs typeface="Meta Offc Pro"/>
              </a:rPr>
              <a:t>In Millions</a:t>
            </a:r>
          </a:p>
        </p:txBody>
      </p:sp>
    </p:spTree>
    <p:extLst>
      <p:ext uri="{BB962C8B-B14F-4D97-AF65-F5344CB8AC3E}">
        <p14:creationId xmlns:p14="http://schemas.microsoft.com/office/powerpoint/2010/main" val="283167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1512092E-6E06-449A-ACBF-794365A247B6}"/>
    </a:ext>
  </a:extLst>
</a:theme>
</file>

<file path=ppt/theme/theme2.xml><?xml version="1.0" encoding="utf-8"?>
<a:theme xmlns:a="http://schemas.openxmlformats.org/drawingml/2006/main" name="No Angl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9F268B79-1E5C-4B65-AAA6-FF4B67F7549D}"/>
    </a:ext>
  </a:extLst>
</a:theme>
</file>

<file path=ppt/theme/theme3.xml><?xml version="1.0" encoding="utf-8"?>
<a:theme xmlns:a="http://schemas.openxmlformats.org/drawingml/2006/main" name="Text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0ED3A404-2A8C-463E-A613-ACD8B60D6DE3}"/>
    </a:ext>
  </a:extLst>
</a:theme>
</file>

<file path=ppt/theme/theme4.xml><?xml version="1.0" encoding="utf-8"?>
<a:theme xmlns:a="http://schemas.openxmlformats.org/drawingml/2006/main" name="Default with exhibit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FA918423-3A2B-42E7-A3DE-5B9F673F12C1}"/>
    </a:ext>
  </a:extLst>
</a:theme>
</file>

<file path=ppt/theme/theme5.xml><?xml version="1.0" encoding="utf-8"?>
<a:theme xmlns:a="http://schemas.openxmlformats.org/drawingml/2006/main" name="Default with figure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1A1F5094-47C8-469C-BA83-EBE9D180C5E8}"/>
    </a:ext>
  </a:extLst>
</a:theme>
</file>

<file path=ppt/theme/theme6.xml><?xml version="1.0" encoding="utf-8"?>
<a:theme xmlns:a="http://schemas.openxmlformats.org/drawingml/2006/main" name="Title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3547520F-F083-4223-8D01-42B88717BF46}" vid="{5772D8E2-3545-4F47-BE78-F556EB9E8B67}"/>
    </a:ext>
  </a:extLst>
</a:theme>
</file>

<file path=ppt/theme/theme7.xml><?xml version="1.0" encoding="utf-8"?>
<a:theme xmlns:a="http://schemas.openxmlformats.org/drawingml/2006/main" name="Divider Slide">
  <a:themeElements>
    <a:clrScheme name="Default KFF theme colors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ADA07A"/>
      </a:hlink>
      <a:folHlink>
        <a:srgbClr val="CDC6AF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3547520F-F083-4223-8D01-42B88717BF46}" vid="{AFF18BDB-5E5E-4E8E-956D-6FA61A8CC656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KFF_Template</Template>
  <TotalTime>92</TotalTime>
  <Words>175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Calibri</vt:lpstr>
      <vt:lpstr>Meta Offc Pro</vt:lpstr>
      <vt:lpstr>MetaSerif-Book</vt:lpstr>
      <vt:lpstr>Tahoma</vt:lpstr>
      <vt:lpstr>Default</vt:lpstr>
      <vt:lpstr>No Angle</vt:lpstr>
      <vt:lpstr>Text Slide</vt:lpstr>
      <vt:lpstr>Default with exhibit #</vt:lpstr>
      <vt:lpstr>Default with figure #</vt:lpstr>
      <vt:lpstr>Title Slide</vt:lpstr>
      <vt:lpstr>Divider Slide</vt:lpstr>
      <vt:lpstr>U.S. Funding for Global Tuberculosis (TB),  FY 2001 – FY 2020 Request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Global Health Funding, FY 2006 – FY 2020 Request</dc:title>
  <dc:creator>Stephanie Oum</dc:creator>
  <cp:lastModifiedBy>Stephanie Oum</cp:lastModifiedBy>
  <cp:revision>14</cp:revision>
  <cp:lastPrinted>2018-03-27T18:56:56Z</cp:lastPrinted>
  <dcterms:created xsi:type="dcterms:W3CDTF">2019-05-28T15:57:18Z</dcterms:created>
  <dcterms:modified xsi:type="dcterms:W3CDTF">2019-05-30T20:15:41Z</dcterms:modified>
</cp:coreProperties>
</file>