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8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82338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Sheet1!$B$2:$I$2</c:f>
              <c:numCache>
                <c:formatCode>0%</c:formatCode>
                <c:ptCount val="8"/>
                <c:pt idx="0">
                  <c:v>5.5106376415258097E-2</c:v>
                </c:pt>
                <c:pt idx="1">
                  <c:v>2.9728809553287036E-2</c:v>
                </c:pt>
                <c:pt idx="2">
                  <c:v>2.9310537158975931E-2</c:v>
                </c:pt>
                <c:pt idx="3">
                  <c:v>2.822334712373065E-2</c:v>
                </c:pt>
                <c:pt idx="4">
                  <c:v>2.7627013807252996E-2</c:v>
                </c:pt>
                <c:pt idx="5">
                  <c:v>2.7831463193164752E-2</c:v>
                </c:pt>
                <c:pt idx="6">
                  <c:v>2.9460427432019081E-2</c:v>
                </c:pt>
                <c:pt idx="7">
                  <c:v>2.200280998568024E-2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36-4863-9680-08D0F6D435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Global Health Security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E3B5E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Sheet1!$B$3:$I$3</c:f>
              <c:numCache>
                <c:formatCode>0%</c:formatCode>
                <c:ptCount val="8"/>
                <c:pt idx="0">
                  <c:v>7.2470802839677759E-2</c:v>
                </c:pt>
                <c:pt idx="1">
                  <c:v>4.4129060728501909E-2</c:v>
                </c:pt>
                <c:pt idx="2">
                  <c:v>4.7438063172872372E-2</c:v>
                </c:pt>
                <c:pt idx="3">
                  <c:v>3.8764420156176115E-2</c:v>
                </c:pt>
                <c:pt idx="4">
                  <c:v>4.7412873984345447E-2</c:v>
                </c:pt>
                <c:pt idx="5">
                  <c:v>5.2425303184463652E-2</c:v>
                </c:pt>
                <c:pt idx="6">
                  <c:v>4.727507842603073E-2</c:v>
                </c:pt>
                <c:pt idx="7">
                  <c:v>6.0226935013178606E-2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36-4863-9680-08D0F6D4351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Global Fund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05791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Sheet1!$B$4:$I$4</c:f>
              <c:numCache>
                <c:formatCode>0%</c:formatCode>
                <c:ptCount val="8"/>
                <c:pt idx="0">
                  <c:v>0.10118609805220945</c:v>
                </c:pt>
                <c:pt idx="1">
                  <c:v>9.8518038094594931E-2</c:v>
                </c:pt>
                <c:pt idx="2">
                  <c:v>0.10238620309834301</c:v>
                </c:pt>
                <c:pt idx="3">
                  <c:v>0.12911409107523608</c:v>
                </c:pt>
                <c:pt idx="4">
                  <c:v>0.15691817452716686</c:v>
                </c:pt>
                <c:pt idx="5">
                  <c:v>0.12817945753596571</c:v>
                </c:pt>
                <c:pt idx="6">
                  <c:v>0.12458830486813574</c:v>
                </c:pt>
                <c:pt idx="7">
                  <c:v>0.11972482777376156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636-4863-9680-08D0F6D4351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HIV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7636-4863-9680-08D0F6D4351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076C4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Sheet1!$B$5:$I$5</c:f>
              <c:numCache>
                <c:formatCode>0%</c:formatCode>
                <c:ptCount val="8"/>
                <c:pt idx="0">
                  <c:v>0.49256203200268195</c:v>
                </c:pt>
                <c:pt idx="1">
                  <c:v>0.58946417048400468</c:v>
                </c:pt>
                <c:pt idx="2">
                  <c:v>0.54348234783850047</c:v>
                </c:pt>
                <c:pt idx="3">
                  <c:v>0.50898304207244649</c:v>
                </c:pt>
                <c:pt idx="4">
                  <c:v>0.46982223942096135</c:v>
                </c:pt>
                <c:pt idx="5">
                  <c:v>0.49540895093693765</c:v>
                </c:pt>
                <c:pt idx="6">
                  <c:v>0.49385844258343359</c:v>
                </c:pt>
                <c:pt idx="7">
                  <c:v>0.49105043171018997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636-4863-9680-08D0F6D4351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TB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43B4FF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56565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Sheet1!$B$6:$I$6</c:f>
              <c:numCache>
                <c:formatCode>0%</c:formatCode>
                <c:ptCount val="8"/>
                <c:pt idx="0">
                  <c:v>1.7410884687988164E-2</c:v>
                </c:pt>
                <c:pt idx="1">
                  <c:v>1.9122917346659312E-2</c:v>
                </c:pt>
                <c:pt idx="2">
                  <c:v>2.4276061286625981E-2</c:v>
                </c:pt>
                <c:pt idx="3">
                  <c:v>2.545504169254599E-2</c:v>
                </c:pt>
                <c:pt idx="4">
                  <c:v>2.3062216559295738E-2</c:v>
                </c:pt>
                <c:pt idx="5">
                  <c:v>2.2787459117505016E-2</c:v>
                </c:pt>
                <c:pt idx="6">
                  <c:v>2.4456222807448868E-2</c:v>
                </c:pt>
                <c:pt idx="7">
                  <c:v>3.27294499965834E-2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636-4863-9680-08D0F6D4351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Malaria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7636-4863-9680-08D0F6D4351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C0E6FF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56565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Sheet1!$B$7:$I$7</c:f>
              <c:numCache>
                <c:formatCode>0%</c:formatCode>
                <c:ptCount val="8"/>
                <c:pt idx="0">
                  <c:v>4.1949396172656757E-2</c:v>
                </c:pt>
                <c:pt idx="1">
                  <c:v>6.1177179821945094E-2</c:v>
                </c:pt>
                <c:pt idx="2">
                  <c:v>7.3574628035799672E-2</c:v>
                </c:pt>
                <c:pt idx="3">
                  <c:v>8.0606068686495946E-2</c:v>
                </c:pt>
                <c:pt idx="4">
                  <c:v>8.1989497023403912E-2</c:v>
                </c:pt>
                <c:pt idx="5">
                  <c:v>8.2894496140698215E-2</c:v>
                </c:pt>
                <c:pt idx="6">
                  <c:v>8.987984888453783E-2</c:v>
                </c:pt>
                <c:pt idx="7">
                  <c:v>0.10876296045620357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636-4863-9680-08D0F6D4351A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Vulnerable Children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7636-4863-9680-08D0F6D4351A}"/>
              </c:ext>
            </c:extLst>
          </c:dPt>
          <c:dLbls>
            <c:dLbl>
              <c:idx val="0"/>
              <c:layout>
                <c:manualLayout>
                  <c:x val="-4.6768707482993201E-2"/>
                  <c:y val="3.68233502289965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77D5-4B6A-BD3C-A2EA383F6B91}"/>
                </c:ext>
              </c:extLst>
            </c:dLbl>
            <c:dLbl>
              <c:idx val="1"/>
              <c:layout>
                <c:manualLayout>
                  <c:x val="-4.9603174603174614E-2"/>
                  <c:y val="6.04955039476370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77D5-4B6A-BD3C-A2EA383F6B91}"/>
                </c:ext>
              </c:extLst>
            </c:dLbl>
            <c:dLbl>
              <c:idx val="2"/>
              <c:layout>
                <c:manualLayout>
                  <c:x val="-4.8185941043083928E-2"/>
                  <c:y val="4.2083828833138839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&lt;1%</a:t>
                    </a:r>
                    <a:endParaRPr lang="en-US" sz="11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7636-4863-9680-08D0F6D4351A}"/>
                </c:ext>
              </c:extLst>
            </c:dLbl>
            <c:dLbl>
              <c:idx val="3"/>
              <c:layout>
                <c:manualLayout>
                  <c:x val="-4.5351473922902494E-2"/>
                  <c:y val="3.419311092692532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&lt;1%</a:t>
                    </a:r>
                    <a:endParaRPr lang="en-US" sz="11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7636-4863-9680-08D0F6D4351A}"/>
                </c:ext>
              </c:extLst>
            </c:dLbl>
            <c:dLbl>
              <c:idx val="4"/>
              <c:layout>
                <c:manualLayout>
                  <c:x val="-4.8185941043083901E-2"/>
                  <c:y val="4.471406813521004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&lt;1%</a:t>
                    </a:r>
                    <a:endParaRPr lang="en-US" sz="11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7636-4863-9680-08D0F6D4351A}"/>
                </c:ext>
              </c:extLst>
            </c:dLbl>
            <c:dLbl>
              <c:idx val="5"/>
              <c:layout>
                <c:manualLayout>
                  <c:x val="-4.6768707482993201E-2"/>
                  <c:y val="4.73443074372812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&lt;1%</a:t>
                    </a:r>
                    <a:endParaRPr lang="en-US" sz="11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7636-4863-9680-08D0F6D4351A}"/>
                </c:ext>
              </c:extLst>
            </c:dLbl>
            <c:dLbl>
              <c:idx val="6"/>
              <c:layout>
                <c:manualLayout>
                  <c:x val="-4.5351473922902494E-2"/>
                  <c:y val="5.78652646455659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77D5-4B6A-BD3C-A2EA383F6B91}"/>
                </c:ext>
              </c:extLst>
            </c:dLbl>
            <c:dLbl>
              <c:idx val="7"/>
              <c:layout>
                <c:manualLayout>
                  <c:x val="-4.6768707482993298E-2"/>
                  <c:y val="3.41931109269253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763-46AE-93F7-8B6B808CF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56565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Sheet1!$B$8:$I$8</c:f>
              <c:numCache>
                <c:formatCode>0%</c:formatCode>
                <c:ptCount val="8"/>
                <c:pt idx="0">
                  <c:v>2.3452131449382611E-3</c:v>
                </c:pt>
                <c:pt idx="1">
                  <c:v>1.7445328591205302E-3</c:v>
                </c:pt>
                <c:pt idx="2">
                  <c:v>1.462660044262043E-3</c:v>
                </c:pt>
                <c:pt idx="3">
                  <c:v>1.7380743029358704E-3</c:v>
                </c:pt>
                <c:pt idx="4">
                  <c:v>2.0922423270288916E-3</c:v>
                </c:pt>
                <c:pt idx="5">
                  <c:v>2.0888504191046266E-3</c:v>
                </c:pt>
                <c:pt idx="6">
                  <c:v>2.1226155644200905E-3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7636-4863-9680-08D0F6D4351A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NTDs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82338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763-46AE-93F7-8B6B808CF06E}"/>
              </c:ext>
            </c:extLst>
          </c:dPt>
          <c:dLbls>
            <c:dLbl>
              <c:idx val="0"/>
              <c:layout>
                <c:manualLayout>
                  <c:x val="-4.3934240362811794E-2"/>
                  <c:y val="-3.6823350228996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77D5-4B6A-BD3C-A2EA383F6B91}"/>
                </c:ext>
              </c:extLst>
            </c:dLbl>
            <c:dLbl>
              <c:idx val="1"/>
              <c:layout>
                <c:manualLayout>
                  <c:x val="-4.9603174603174614E-2"/>
                  <c:y val="-4.73443074372812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&lt;1%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77D5-4B6A-BD3C-A2EA383F6B91}"/>
                </c:ext>
              </c:extLst>
            </c:dLbl>
            <c:dLbl>
              <c:idx val="2"/>
              <c:layout>
                <c:manualLayout>
                  <c:x val="-5.2437641723356007E-2"/>
                  <c:y val="-1.57814358124270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7D5-4B6A-BD3C-A2EA383F6B91}"/>
                </c:ext>
              </c:extLst>
            </c:dLbl>
            <c:dLbl>
              <c:idx val="3"/>
              <c:layout>
                <c:manualLayout>
                  <c:x val="-4.6768707482993249E-2"/>
                  <c:y val="-3.94535895310677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77D5-4B6A-BD3C-A2EA383F6B91}"/>
                </c:ext>
              </c:extLst>
            </c:dLbl>
            <c:dLbl>
              <c:idx val="4"/>
              <c:layout>
                <c:manualLayout>
                  <c:x val="-4.8185941043083949E-2"/>
                  <c:y val="-4.20838288331388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7D5-4B6A-BD3C-A2EA383F6B91}"/>
                </c:ext>
              </c:extLst>
            </c:dLbl>
            <c:dLbl>
              <c:idx val="5"/>
              <c:layout>
                <c:manualLayout>
                  <c:x val="-5.1020408163265203E-2"/>
                  <c:y val="-3.1562871624854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7636-4863-9680-08D0F6D4351A}"/>
                </c:ext>
              </c:extLst>
            </c:dLbl>
            <c:dLbl>
              <c:idx val="6"/>
              <c:layout>
                <c:manualLayout>
                  <c:x val="-4.5351473922902494E-2"/>
                  <c:y val="-4.73443074372812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7636-4863-9680-08D0F6D4351A}"/>
                </c:ext>
              </c:extLst>
            </c:dLbl>
            <c:dLbl>
              <c:idx val="7"/>
              <c:layout>
                <c:manualLayout>
                  <c:x val="-4.6768707482993298E-2"/>
                  <c:y val="-3.68233502289965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763-46AE-93F7-8B6B808CF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56565A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Sheet1!$B$9:$I$9</c:f>
              <c:numCache>
                <c:formatCode>0%</c:formatCode>
                <c:ptCount val="8"/>
                <c:pt idx="0">
                  <c:v>2.7596208559693483E-3</c:v>
                </c:pt>
                <c:pt idx="1">
                  <c:v>1.7442983788975301E-3</c:v>
                </c:pt>
                <c:pt idx="2">
                  <c:v>6.3381935251355199E-3</c:v>
                </c:pt>
                <c:pt idx="3">
                  <c:v>8.8393493120738562E-3</c:v>
                </c:pt>
                <c:pt idx="4">
                  <c:v>9.5101923955858703E-3</c:v>
                </c:pt>
                <c:pt idx="5">
                  <c:v>9.4947746322937565E-3</c:v>
                </c:pt>
                <c:pt idx="6">
                  <c:v>9.228763323565611E-3</c:v>
                </c:pt>
                <c:pt idx="7">
                  <c:v>9.3691173654341792E-3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7636-4863-9680-08D0F6D4351A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FP/RH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03457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763-46AE-93F7-8B6B808CF06E}"/>
              </c:ext>
            </c:extLst>
          </c:dPt>
          <c:dLbls>
            <c:dLbl>
              <c:idx val="6"/>
              <c:layout>
                <c:manualLayout>
                  <c:x val="5.6689342403628117E-3"/>
                  <c:y val="-5.26047860414235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77D5-4B6A-BD3C-A2EA383F6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Sheet1!$B$10:$I$10</c:f>
              <c:numCache>
                <c:formatCode>0%</c:formatCode>
                <c:ptCount val="8"/>
                <c:pt idx="0">
                  <c:v>7.8950058109996085E-2</c:v>
                </c:pt>
                <c:pt idx="1">
                  <c:v>5.5176127474704267E-2</c:v>
                </c:pt>
                <c:pt idx="2">
                  <c:v>6.9725199331310828E-2</c:v>
                </c:pt>
                <c:pt idx="3">
                  <c:v>6.3413094690691466E-2</c:v>
                </c:pt>
                <c:pt idx="4">
                  <c:v>5.9186587272004716E-2</c:v>
                </c:pt>
                <c:pt idx="5">
                  <c:v>5.7338944004422E-2</c:v>
                </c:pt>
                <c:pt idx="6">
                  <c:v>5.6064737190661081E-2</c:v>
                </c:pt>
                <c:pt idx="7">
                  <c:v>3.235468530196603E-2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636-4863-9680-08D0F6D4351A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MCH/Nutrition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7636-4863-9680-08D0F6D435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D-7636-4863-9680-08D0F6D4351A}"/>
              </c:ext>
            </c:extLst>
          </c:dPt>
          <c:dPt>
            <c:idx val="7"/>
            <c:invertIfNegative val="0"/>
            <c:bubble3D val="0"/>
            <c:spPr>
              <a:solidFill>
                <a:srgbClr val="004776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763-46AE-93F7-8B6B808CF0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  <c:pt idx="7">
                  <c:v>2020 Request</c:v>
                </c:pt>
              </c:strCache>
            </c:strRef>
          </c:cat>
          <c:val>
            <c:numRef>
              <c:f>Sheet1!$B$11:$I$11</c:f>
              <c:numCache>
                <c:formatCode>0%</c:formatCode>
                <c:ptCount val="8"/>
                <c:pt idx="0">
                  <c:v>0.13525951771862424</c:v>
                </c:pt>
                <c:pt idx="1">
                  <c:v>9.9194865258284623E-2</c:v>
                </c:pt>
                <c:pt idx="2">
                  <c:v>0.10200610650817411</c:v>
                </c:pt>
                <c:pt idx="3">
                  <c:v>0.11486347088766748</c:v>
                </c:pt>
                <c:pt idx="4">
                  <c:v>0.12237896268295415</c:v>
                </c:pt>
                <c:pt idx="5">
                  <c:v>0.12155030083544453</c:v>
                </c:pt>
                <c:pt idx="6">
                  <c:v>0.12306555891974741</c:v>
                </c:pt>
                <c:pt idx="7">
                  <c:v>0.12377878239700249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7636-4863-9680-08D0F6D435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685056"/>
        <c:axId val="33121024"/>
      </c:barChart>
      <c:catAx>
        <c:axId val="32685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21024"/>
        <c:crosses val="autoZero"/>
        <c:auto val="1"/>
        <c:lblAlgn val="ctr"/>
        <c:lblOffset val="100"/>
        <c:noMultiLvlLbl val="0"/>
      </c:catAx>
      <c:valAx>
        <c:axId val="33121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268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650" dirty="0"/>
              <a:t>NOTES: Represents total known funding (base and supplemental) provided through the State Department, USAID, CDC, NIH, and DoD. HIV includes funding through State/OGAC, USAID, CDC, NIH, and DoD. Malaria includes funding through USAID, CDC, NIH, and </a:t>
            </a:r>
            <a:r>
              <a:rPr lang="en-US" sz="650" dirty="0" smtClean="0"/>
              <a:t>DoD. </a:t>
            </a:r>
            <a:r>
              <a:rPr lang="en-US" sz="650" dirty="0"/>
              <a:t>TB, Nutrition, NTDs, and Vulnerable Children include funding through USAID. MCH includes funding through USAID and CDC as well as contributions to </a:t>
            </a:r>
            <a:r>
              <a:rPr lang="en-US" sz="650" dirty="0" smtClean="0"/>
              <a:t>UNICEF. </a:t>
            </a:r>
            <a:r>
              <a:rPr lang="en-US" sz="650" dirty="0"/>
              <a:t>FP/RH includes funding through USAID as well as contributions to UNFPA. Global Health Security includes funding through USAID, CDC, and DoD, as well as emergency Ebola and </a:t>
            </a:r>
            <a:r>
              <a:rPr lang="en-US" sz="650" dirty="0" err="1"/>
              <a:t>Zika</a:t>
            </a:r>
            <a:r>
              <a:rPr lang="en-US" sz="650" dirty="0"/>
              <a:t> funding. “Other” includes funding through USAID, CDC, and NIH as well as contributions to WHO and </a:t>
            </a:r>
            <a:r>
              <a:rPr lang="en-US" sz="650" dirty="0" smtClean="0"/>
              <a:t>PAHO and the Emergency Reserve Fund. </a:t>
            </a:r>
            <a:r>
              <a:rPr lang="en-US" sz="650" dirty="0"/>
              <a:t>Some global health funding </a:t>
            </a:r>
            <a:r>
              <a:rPr lang="en-US" sz="650" dirty="0" smtClean="0"/>
              <a:t>is </a:t>
            </a:r>
            <a:r>
              <a:rPr lang="en-US" sz="650" dirty="0"/>
              <a:t>not yet </a:t>
            </a:r>
            <a:r>
              <a:rPr lang="en-US" sz="650" dirty="0" smtClean="0"/>
              <a:t>known for FY18 and the FY20 Request </a:t>
            </a:r>
            <a:r>
              <a:rPr lang="en-US" sz="650" dirty="0"/>
              <a:t>(e.g. CDC funding for </a:t>
            </a:r>
            <a:r>
              <a:rPr lang="en-US" sz="650" dirty="0" smtClean="0"/>
              <a:t>malaria) </a:t>
            </a:r>
            <a:r>
              <a:rPr lang="en-US" sz="650" dirty="0"/>
              <a:t>and </a:t>
            </a:r>
            <a:r>
              <a:rPr lang="en-US" sz="650" dirty="0" smtClean="0"/>
              <a:t>estimated </a:t>
            </a:r>
            <a:r>
              <a:rPr lang="en-US" sz="650" dirty="0"/>
              <a:t>based on prior year levels.</a:t>
            </a:r>
          </a:p>
          <a:p>
            <a:r>
              <a:rPr lang="en-US" sz="650" dirty="0"/>
              <a:t>SOURCE: Kaiser Family Foundation analysis 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of U.S. Global Health Funding, By Sector, </a:t>
            </a:r>
            <a:br>
              <a:rPr lang="en-US" dirty="0"/>
            </a:br>
            <a:r>
              <a:rPr lang="en-US" dirty="0"/>
              <a:t>FY </a:t>
            </a:r>
            <a:r>
              <a:rPr lang="en-US" dirty="0" smtClean="0"/>
              <a:t>2006 – FY 2020 </a:t>
            </a:r>
            <a:r>
              <a:rPr lang="en-US" dirty="0"/>
              <a:t>Request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08543"/>
              </p:ext>
            </p:extLst>
          </p:nvPr>
        </p:nvGraphicFramePr>
        <p:xfrm>
          <a:off x="91440" y="1066800"/>
          <a:ext cx="8961120" cy="48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8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512092E-6E06-449A-ACBF-794365A247B6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KFF_Template</Template>
  <TotalTime>3</TotalTime>
  <Words>257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Share of U.S. Global Health Funding, By Sector,  FY 2006 – FY 2020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Funding, FY 2006 – FY 2020 Request</dc:title>
  <dc:creator>Stephanie Oum</dc:creator>
  <cp:lastModifiedBy>Stephanie Oum</cp:lastModifiedBy>
  <cp:revision>8</cp:revision>
  <cp:lastPrinted>2018-03-27T18:56:56Z</cp:lastPrinted>
  <dcterms:created xsi:type="dcterms:W3CDTF">2019-05-28T15:57:18Z</dcterms:created>
  <dcterms:modified xsi:type="dcterms:W3CDTF">2019-05-30T20:17:23Z</dcterms:modified>
</cp:coreProperties>
</file>