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4.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theme/theme7.xml" ContentType="application/vnd.openxmlformats-officedocument.theme+xml"/>
  <Override PartName="/ppt/slideLayouts/slideLayout15.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58" r:id="rId2"/>
    <p:sldMasterId id="2147483648" r:id="rId3"/>
    <p:sldMasterId id="2147483679" r:id="rId4"/>
    <p:sldMasterId id="2147483683" r:id="rId5"/>
    <p:sldMasterId id="2147483677" r:id="rId6"/>
    <p:sldMasterId id="2147483662" r:id="rId7"/>
    <p:sldMasterId id="2147483674" r:id="rId8"/>
  </p:sldMasterIdLst>
  <p:notesMasterIdLst>
    <p:notesMasterId r:id="rId15"/>
  </p:notesMasterIdLst>
  <p:handoutMasterIdLst>
    <p:handoutMasterId r:id="rId16"/>
  </p:handoutMasterIdLst>
  <p:sldIdLst>
    <p:sldId id="284" r:id="rId9"/>
    <p:sldId id="285" r:id="rId10"/>
    <p:sldId id="286" r:id="rId11"/>
    <p:sldId id="287" r:id="rId12"/>
    <p:sldId id="288" r:id="rId13"/>
    <p:sldId id="289" r:id="rId1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28" userDrawn="1">
          <p15:clr>
            <a:srgbClr val="A4A3A4"/>
          </p15:clr>
        </p15:guide>
        <p15:guide id="2" orient="horz" pos="633">
          <p15:clr>
            <a:srgbClr val="A4A3A4"/>
          </p15:clr>
        </p15:guide>
        <p15:guide id="3" orient="horz" pos="939">
          <p15:clr>
            <a:srgbClr val="A4A3A4"/>
          </p15:clr>
        </p15:guide>
        <p15:guide id="4" pos="7051">
          <p15:clr>
            <a:srgbClr val="A4A3A4"/>
          </p15:clr>
        </p15:guide>
        <p15:guide id="5" pos="5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D40"/>
    <a:srgbClr val="555659"/>
    <a:srgbClr val="DBDBDB"/>
    <a:srgbClr val="FDCD05"/>
    <a:srgbClr val="0E3B5E"/>
    <a:srgbClr val="F5F2F2"/>
    <a:srgbClr val="CCD7E8"/>
    <a:srgbClr val="809DCB"/>
    <a:srgbClr val="0B5FB1"/>
    <a:srgbClr val="0076C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9" autoAdjust="0"/>
    <p:restoredTop sz="94660"/>
  </p:normalViewPr>
  <p:slideViewPr>
    <p:cSldViewPr snapToGrid="0" snapToObjects="1" showGuides="1">
      <p:cViewPr varScale="1">
        <p:scale>
          <a:sx n="82" d="100"/>
          <a:sy n="82" d="100"/>
        </p:scale>
        <p:origin x="162" y="90"/>
      </p:cViewPr>
      <p:guideLst>
        <p:guide orient="horz" pos="4128"/>
        <p:guide orient="horz" pos="633"/>
        <p:guide orient="horz" pos="939"/>
        <p:guide pos="7051"/>
        <p:guide pos="580"/>
      </p:guideLst>
    </p:cSldViewPr>
  </p:slideViewPr>
  <p:notesTextViewPr>
    <p:cViewPr>
      <p:scale>
        <a:sx n="100" d="100"/>
        <a:sy n="100" d="100"/>
      </p:scale>
      <p:origin x="0" y="0"/>
    </p:cViewPr>
  </p:notesTextViewPr>
  <p:sorterViewPr>
    <p:cViewPr>
      <p:scale>
        <a:sx n="167" d="100"/>
        <a:sy n="16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Current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Sheet1!$A$2:$A$18</c:f>
              <c:numCache>
                <c:formatCode>General</c:formatCode>
                <c:ptCount val="17"/>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pt idx="15">
                  <c:v>2017</c:v>
                </c:pt>
                <c:pt idx="16">
                  <c:v>2018</c:v>
                </c:pt>
              </c:numCache>
            </c:numRef>
          </c:cat>
          <c:val>
            <c:numRef>
              <c:f>Sheet1!$B$2:$B$18</c:f>
              <c:numCache>
                <c:formatCode>"$"#,##0.0</c:formatCode>
                <c:ptCount val="17"/>
                <c:pt idx="0">
                  <c:v>1.206</c:v>
                </c:pt>
                <c:pt idx="1">
                  <c:v>1.607</c:v>
                </c:pt>
                <c:pt idx="2">
                  <c:v>2.8079999999999998</c:v>
                </c:pt>
                <c:pt idx="3">
                  <c:v>3.51</c:v>
                </c:pt>
                <c:pt idx="4">
                  <c:v>3.9159999999999999</c:v>
                </c:pt>
                <c:pt idx="5">
                  <c:v>5.0039999999999996</c:v>
                </c:pt>
                <c:pt idx="6">
                  <c:v>7.7770000000000001</c:v>
                </c:pt>
                <c:pt idx="7">
                  <c:v>7.7030000000000003</c:v>
                </c:pt>
                <c:pt idx="8">
                  <c:v>6.8840000000000003</c:v>
                </c:pt>
                <c:pt idx="9">
                  <c:v>7.6470000000000002</c:v>
                </c:pt>
                <c:pt idx="10">
                  <c:v>7.8780000000000001</c:v>
                </c:pt>
                <c:pt idx="11">
                  <c:v>8.4796999999999993</c:v>
                </c:pt>
                <c:pt idx="12">
                  <c:v>8.6020000000000003</c:v>
                </c:pt>
                <c:pt idx="13">
                  <c:v>7.4379999999999997</c:v>
                </c:pt>
                <c:pt idx="14">
                  <c:v>6.9509999999999996</c:v>
                </c:pt>
                <c:pt idx="15">
                  <c:v>8.0719999999999992</c:v>
                </c:pt>
                <c:pt idx="16">
                  <c:v>7.9660000000000002</c:v>
                </c:pt>
              </c:numCache>
            </c:numRef>
          </c:val>
          <c:extLst>
            <c:ext xmlns:c16="http://schemas.microsoft.com/office/drawing/2014/chart" uri="{C3380CC4-5D6E-409C-BE32-E72D297353CC}">
              <c16:uniqueId val="{00000000-9D01-40C9-9988-6DF800386185}"/>
            </c:ext>
          </c:extLst>
        </c:ser>
        <c:dLbls>
          <c:showLegendKey val="0"/>
          <c:showVal val="0"/>
          <c:showCatName val="0"/>
          <c:showSerName val="0"/>
          <c:showPercent val="0"/>
          <c:showBubbleSize val="0"/>
        </c:dLbls>
        <c:gapWidth val="50"/>
        <c:axId val="746149135"/>
        <c:axId val="746163695"/>
      </c:barChart>
      <c:catAx>
        <c:axId val="74614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l"/>
        <c:numFmt formatCode="&quot;$&quot;#,##0.0" sourceLinked="1"/>
        <c:majorTickMark val="none"/>
        <c:minorTickMark val="none"/>
        <c:tickLblPos val="nextTo"/>
        <c:crossAx val="746149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8766950971706052E-2"/>
          <c:y val="0"/>
          <c:w val="0.95440570991701867"/>
          <c:h val="0.66137140258736715"/>
        </c:manualLayout>
      </c:layout>
      <c:barChart>
        <c:barDir val="col"/>
        <c:grouping val="stacked"/>
        <c:varyColors val="0"/>
        <c:ser>
          <c:idx val="0"/>
          <c:order val="0"/>
          <c:tx>
            <c:strRef>
              <c:f>Sheet1!$B$1</c:f>
              <c:strCache>
                <c:ptCount val="1"/>
                <c:pt idx="0">
                  <c:v>Bilateral</c:v>
                </c:pt>
              </c:strCache>
            </c:strRef>
          </c:tx>
          <c:spPr>
            <a:solidFill>
              <a:schemeClr val="accent1"/>
            </a:solidFill>
            <a:ln>
              <a:noFill/>
            </a:ln>
            <a:effectLst/>
          </c:spPr>
          <c:invertIfNegative val="0"/>
          <c:dLbls>
            <c:dLbl>
              <c:idx val="15"/>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3266-40DC-83D1-585A7365628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TOTAL</c:v>
                </c:pt>
                <c:pt idx="1">
                  <c:v>U.S.</c:v>
                </c:pt>
                <c:pt idx="2">
                  <c:v>Netherlands</c:v>
                </c:pt>
                <c:pt idx="3">
                  <c:v>Denmark</c:v>
                </c:pt>
                <c:pt idx="4">
                  <c:v>Ireland</c:v>
                </c:pt>
                <c:pt idx="5">
                  <c:v>U.K.</c:v>
                </c:pt>
                <c:pt idx="6">
                  <c:v>Other DAC</c:v>
                </c:pt>
                <c:pt idx="7">
                  <c:v>Sweden</c:v>
                </c:pt>
                <c:pt idx="8">
                  <c:v>Australia</c:v>
                </c:pt>
                <c:pt idx="9">
                  <c:v>Norway</c:v>
                </c:pt>
                <c:pt idx="10">
                  <c:v>Germany</c:v>
                </c:pt>
                <c:pt idx="11">
                  <c:v>Canada</c:v>
                </c:pt>
                <c:pt idx="12">
                  <c:v>Italy</c:v>
                </c:pt>
                <c:pt idx="13">
                  <c:v>France</c:v>
                </c:pt>
                <c:pt idx="14">
                  <c:v>Japan</c:v>
                </c:pt>
                <c:pt idx="15">
                  <c:v>E.C.</c:v>
                </c:pt>
              </c:strCache>
            </c:strRef>
          </c:cat>
          <c:val>
            <c:numRef>
              <c:f>Sheet1!$B$2:$B$17</c:f>
              <c:numCache>
                <c:formatCode>0%</c:formatCode>
                <c:ptCount val="16"/>
                <c:pt idx="0">
                  <c:v>0.77396427999520423</c:v>
                </c:pt>
                <c:pt idx="1">
                  <c:v>0.91272242756609467</c:v>
                </c:pt>
                <c:pt idx="2">
                  <c:v>0.86256957331202877</c:v>
                </c:pt>
                <c:pt idx="3">
                  <c:v>0.84333663008637216</c:v>
                </c:pt>
                <c:pt idx="4">
                  <c:v>0.76497080908962234</c:v>
                </c:pt>
                <c:pt idx="5">
                  <c:v>0.60698524878010773</c:v>
                </c:pt>
                <c:pt idx="6">
                  <c:v>0.56335295438724564</c:v>
                </c:pt>
                <c:pt idx="7">
                  <c:v>0.48635004527106002</c:v>
                </c:pt>
                <c:pt idx="8">
                  <c:v>0.37785960732589841</c:v>
                </c:pt>
                <c:pt idx="9">
                  <c:v>0.33288584503522145</c:v>
                </c:pt>
                <c:pt idx="10">
                  <c:v>0.13902204824040831</c:v>
                </c:pt>
                <c:pt idx="11">
                  <c:v>0.10295837815004345</c:v>
                </c:pt>
                <c:pt idx="12">
                  <c:v>5.3255841416119776E-2</c:v>
                </c:pt>
                <c:pt idx="13">
                  <c:v>4.8808979132877454E-2</c:v>
                </c:pt>
                <c:pt idx="14">
                  <c:v>4.1727115480854921E-2</c:v>
                </c:pt>
                <c:pt idx="15">
                  <c:v>8.2968463411442935E-3</c:v>
                </c:pt>
              </c:numCache>
            </c:numRef>
          </c:val>
          <c:extLst>
            <c:ext xmlns:c16="http://schemas.microsoft.com/office/drawing/2014/chart" uri="{C3380CC4-5D6E-409C-BE32-E72D297353CC}">
              <c16:uniqueId val="{00000000-9D01-40C9-9988-6DF800386185}"/>
            </c:ext>
          </c:extLst>
        </c:ser>
        <c:ser>
          <c:idx val="1"/>
          <c:order val="1"/>
          <c:tx>
            <c:strRef>
              <c:f>Sheet1!$C$1</c:f>
              <c:strCache>
                <c:ptCount val="1"/>
                <c:pt idx="0">
                  <c:v>Global Fund/
UNITAID</c:v>
                </c:pt>
              </c:strCache>
            </c:strRef>
          </c:tx>
          <c:spPr>
            <a:solidFill>
              <a:srgbClr val="F5821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6"/>
                <c:pt idx="0">
                  <c:v>TOTAL</c:v>
                </c:pt>
                <c:pt idx="1">
                  <c:v>U.S.</c:v>
                </c:pt>
                <c:pt idx="2">
                  <c:v>Netherlands</c:v>
                </c:pt>
                <c:pt idx="3">
                  <c:v>Denmark</c:v>
                </c:pt>
                <c:pt idx="4">
                  <c:v>Ireland</c:v>
                </c:pt>
                <c:pt idx="5">
                  <c:v>U.K.</c:v>
                </c:pt>
                <c:pt idx="6">
                  <c:v>Other DAC</c:v>
                </c:pt>
                <c:pt idx="7">
                  <c:v>Sweden</c:v>
                </c:pt>
                <c:pt idx="8">
                  <c:v>Australia</c:v>
                </c:pt>
                <c:pt idx="9">
                  <c:v>Norway</c:v>
                </c:pt>
                <c:pt idx="10">
                  <c:v>Germany</c:v>
                </c:pt>
                <c:pt idx="11">
                  <c:v>Canada</c:v>
                </c:pt>
                <c:pt idx="12">
                  <c:v>Italy</c:v>
                </c:pt>
                <c:pt idx="13">
                  <c:v>France</c:v>
                </c:pt>
                <c:pt idx="14">
                  <c:v>Japan</c:v>
                </c:pt>
                <c:pt idx="15">
                  <c:v>E.C.</c:v>
                </c:pt>
              </c:strCache>
            </c:strRef>
          </c:cat>
          <c:val>
            <c:numRef>
              <c:f>Sheet1!$C$2:$C$17</c:f>
              <c:numCache>
                <c:formatCode>0%</c:formatCode>
                <c:ptCount val="16"/>
                <c:pt idx="0">
                  <c:v>0.22603572000479563</c:v>
                </c:pt>
                <c:pt idx="1">
                  <c:v>8.727757243390534E-2</c:v>
                </c:pt>
                <c:pt idx="2">
                  <c:v>0.13743042668797126</c:v>
                </c:pt>
                <c:pt idx="3">
                  <c:v>0.15666336991362789</c:v>
                </c:pt>
                <c:pt idx="4">
                  <c:v>0.23502919091037758</c:v>
                </c:pt>
                <c:pt idx="5">
                  <c:v>0.39301475121989232</c:v>
                </c:pt>
                <c:pt idx="6">
                  <c:v>0.4366470456127543</c:v>
                </c:pt>
                <c:pt idx="7">
                  <c:v>0.51364995472894004</c:v>
                </c:pt>
                <c:pt idx="8">
                  <c:v>0.62214039267410159</c:v>
                </c:pt>
                <c:pt idx="9">
                  <c:v>0.66711415496477855</c:v>
                </c:pt>
                <c:pt idx="10">
                  <c:v>0.86097795175959169</c:v>
                </c:pt>
                <c:pt idx="11">
                  <c:v>0.89704162184995651</c:v>
                </c:pt>
                <c:pt idx="12">
                  <c:v>0.94674415858388017</c:v>
                </c:pt>
                <c:pt idx="13">
                  <c:v>0.95119102086712248</c:v>
                </c:pt>
                <c:pt idx="14">
                  <c:v>0.95827288451914516</c:v>
                </c:pt>
                <c:pt idx="15">
                  <c:v>0.99170315365885575</c:v>
                </c:pt>
              </c:numCache>
            </c:numRef>
          </c:val>
          <c:extLst>
            <c:ext xmlns:c16="http://schemas.microsoft.com/office/drawing/2014/chart" uri="{C3380CC4-5D6E-409C-BE32-E72D297353CC}">
              <c16:uniqueId val="{00000001-9D01-40C9-9988-6DF800386185}"/>
            </c:ext>
          </c:extLst>
        </c:ser>
        <c:dLbls>
          <c:showLegendKey val="0"/>
          <c:showVal val="0"/>
          <c:showCatName val="0"/>
          <c:showSerName val="0"/>
          <c:showPercent val="0"/>
          <c:showBubbleSize val="0"/>
        </c:dLbls>
        <c:gapWidth val="60"/>
        <c:overlap val="100"/>
        <c:axId val="746149135"/>
        <c:axId val="746163695"/>
      </c:barChart>
      <c:catAx>
        <c:axId val="74614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l"/>
        <c:numFmt formatCode="0%" sourceLinked="1"/>
        <c:majorTickMark val="none"/>
        <c:minorTickMark val="none"/>
        <c:tickLblPos val="nextTo"/>
        <c:crossAx val="746149135"/>
        <c:crosses val="autoZero"/>
        <c:crossBetween val="between"/>
      </c:valAx>
      <c:spPr>
        <a:noFill/>
        <a:ln>
          <a:noFill/>
        </a:ln>
        <a:effectLst/>
      </c:spPr>
    </c:plotArea>
    <c:legend>
      <c:legendPos val="b"/>
      <c:layout>
        <c:manualLayout>
          <c:xMode val="edge"/>
          <c:yMode val="edge"/>
          <c:x val="0.34555176704967161"/>
          <c:y val="0.86806694958085517"/>
          <c:w val="0.30889635429164553"/>
          <c:h val="0.1105641044192705"/>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9177888022679E-2"/>
          <c:y val="0.32165699015860849"/>
          <c:w val="0.96881644223954644"/>
          <c:h val="0.53981215185725062"/>
        </c:manualLayout>
      </c:layout>
      <c:lineChart>
        <c:grouping val="standard"/>
        <c:varyColors val="0"/>
        <c:ser>
          <c:idx val="0"/>
          <c:order val="0"/>
          <c:tx>
            <c:strRef>
              <c:f>Sheet1!$B$1</c:f>
              <c:strCache>
                <c:ptCount val="1"/>
                <c:pt idx="0">
                  <c:v>Appropriation</c:v>
                </c:pt>
              </c:strCache>
            </c:strRef>
          </c:tx>
          <c:spPr>
            <a:ln w="28575" cap="rnd">
              <a:solidFill>
                <a:schemeClr val="accent1"/>
              </a:solidFill>
              <a:round/>
            </a:ln>
            <a:effectLst/>
          </c:spPr>
          <c:marker>
            <c:symbol val="none"/>
          </c:marker>
          <c:dLbls>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71-4309-AD13-83363BF3FACF}"/>
                </c:ext>
              </c:extLst>
            </c:dLbl>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5A-40C6-AC7F-941539260E64}"/>
                </c:ext>
              </c:extLst>
            </c:dLbl>
            <c:dLbl>
              <c:idx val="11"/>
              <c:layout>
                <c:manualLayout>
                  <c:x val="-1.0127624904434784E-2"/>
                  <c:y val="-2.95339600054722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71-4309-AD13-83363BF3FACF}"/>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5A-40C6-AC7F-941539260E64}"/>
                </c:ext>
              </c:extLst>
            </c:dLbl>
            <c:dLbl>
              <c:idx val="1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D5-4571-A183-B59D68049C4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23A45"/>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Sheet1!$B$2:$B$15</c:f>
              <c:numCache>
                <c:formatCode>"$"#,##0.0</c:formatCode>
                <c:ptCount val="14"/>
                <c:pt idx="0">
                  <c:v>1.8564180000000001</c:v>
                </c:pt>
                <c:pt idx="1">
                  <c:v>2.2513570000000001</c:v>
                </c:pt>
                <c:pt idx="2">
                  <c:v>3.316605</c:v>
                </c:pt>
                <c:pt idx="3">
                  <c:v>4.5914230000000007</c:v>
                </c:pt>
                <c:pt idx="4">
                  <c:v>5.035863</c:v>
                </c:pt>
                <c:pt idx="5">
                  <c:v>5.087961</c:v>
                </c:pt>
                <c:pt idx="6">
                  <c:v>5.0638510000000005</c:v>
                </c:pt>
                <c:pt idx="7">
                  <c:v>4.7320499999999992</c:v>
                </c:pt>
                <c:pt idx="8">
                  <c:v>4.3369840000000002</c:v>
                </c:pt>
                <c:pt idx="9">
                  <c:v>4.4864199999999999</c:v>
                </c:pt>
                <c:pt idx="10">
                  <c:v>4.7864210000000007</c:v>
                </c:pt>
                <c:pt idx="11">
                  <c:v>4.7863999999999995</c:v>
                </c:pt>
                <c:pt idx="12">
                  <c:v>4.7864210000000007</c:v>
                </c:pt>
                <c:pt idx="13">
                  <c:v>4.7864209999999989</c:v>
                </c:pt>
              </c:numCache>
            </c:numRef>
          </c:val>
          <c:smooth val="0"/>
          <c:extLst>
            <c:ext xmlns:c16="http://schemas.microsoft.com/office/drawing/2014/chart" uri="{C3380CC4-5D6E-409C-BE32-E72D297353CC}">
              <c16:uniqueId val="{00000000-9D01-40C9-9988-6DF800386185}"/>
            </c:ext>
          </c:extLst>
        </c:ser>
        <c:ser>
          <c:idx val="1"/>
          <c:order val="1"/>
          <c:tx>
            <c:strRef>
              <c:f>Sheet1!$C$1</c:f>
              <c:strCache>
                <c:ptCount val="1"/>
                <c:pt idx="0">
                  <c:v>Disbursement</c:v>
                </c:pt>
              </c:strCache>
            </c:strRef>
          </c:tx>
          <c:spPr>
            <a:ln w="28575" cap="rnd">
              <a:solidFill>
                <a:srgbClr val="F5821F"/>
              </a:solidFill>
              <a:round/>
            </a:ln>
            <a:effectLst/>
          </c:spPr>
          <c:marker>
            <c:symbol val="none"/>
          </c:marker>
          <c:dLbls>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71-4309-AD13-83363BF3FACF}"/>
                </c:ext>
              </c:extLst>
            </c:dLbl>
            <c:dLbl>
              <c:idx val="9"/>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55A-40C6-AC7F-941539260E64}"/>
                </c:ext>
              </c:extLst>
            </c:dLbl>
            <c:dLbl>
              <c:idx val="12"/>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55A-40C6-AC7F-941539260E64}"/>
                </c:ext>
              </c:extLst>
            </c:dLbl>
            <c:dLbl>
              <c:idx val="13"/>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D5-4571-A183-B59D68049C4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numCache>
            </c:numRef>
          </c:cat>
          <c:val>
            <c:numRef>
              <c:f>Sheet1!$C$2:$C$15</c:f>
              <c:numCache>
                <c:formatCode>"$"#,##0.0</c:formatCode>
                <c:ptCount val="14"/>
                <c:pt idx="0">
                  <c:v>1.088773</c:v>
                </c:pt>
                <c:pt idx="1">
                  <c:v>1.3209000000000002</c:v>
                </c:pt>
                <c:pt idx="2">
                  <c:v>1.6859999999999999</c:v>
                </c:pt>
                <c:pt idx="3">
                  <c:v>3.4584999999999999</c:v>
                </c:pt>
                <c:pt idx="4">
                  <c:v>3.9215999999999998</c:v>
                </c:pt>
                <c:pt idx="5">
                  <c:v>3.2789263590000002</c:v>
                </c:pt>
                <c:pt idx="6">
                  <c:v>3.9747699999999999</c:v>
                </c:pt>
                <c:pt idx="7">
                  <c:v>4.3591999999999995</c:v>
                </c:pt>
                <c:pt idx="8">
                  <c:v>4.7826737030000004</c:v>
                </c:pt>
                <c:pt idx="9">
                  <c:v>4.7183373</c:v>
                </c:pt>
                <c:pt idx="10">
                  <c:v>4.3078000000000003</c:v>
                </c:pt>
                <c:pt idx="11">
                  <c:v>4.3765049999999999</c:v>
                </c:pt>
                <c:pt idx="12">
                  <c:v>5.3433999999999999</c:v>
                </c:pt>
                <c:pt idx="13">
                  <c:v>5.3310000000000004</c:v>
                </c:pt>
              </c:numCache>
            </c:numRef>
          </c:val>
          <c:smooth val="0"/>
          <c:extLst>
            <c:ext xmlns:c16="http://schemas.microsoft.com/office/drawing/2014/chart" uri="{C3380CC4-5D6E-409C-BE32-E72D297353CC}">
              <c16:uniqueId val="{00000001-9D01-40C9-9988-6DF800386185}"/>
            </c:ext>
          </c:extLst>
        </c:ser>
        <c:dLbls>
          <c:showLegendKey val="0"/>
          <c:showVal val="0"/>
          <c:showCatName val="0"/>
          <c:showSerName val="0"/>
          <c:showPercent val="0"/>
          <c:showBubbleSize val="0"/>
        </c:dLbls>
        <c:smooth val="0"/>
        <c:axId val="746149135"/>
        <c:axId val="746163695"/>
      </c:lineChart>
      <c:catAx>
        <c:axId val="74614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l"/>
        <c:numFmt formatCode="&quot;$&quot;#,##0.0" sourceLinked="1"/>
        <c:majorTickMark val="none"/>
        <c:minorTickMark val="none"/>
        <c:tickLblPos val="nextTo"/>
        <c:crossAx val="746149135"/>
        <c:crosses val="autoZero"/>
        <c:crossBetween val="between"/>
      </c:valAx>
      <c:spPr>
        <a:noFill/>
        <a:ln>
          <a:noFill/>
        </a:ln>
        <a:effectLst/>
      </c:spPr>
    </c:plotArea>
    <c:legend>
      <c:legendPos val="b"/>
      <c:layout>
        <c:manualLayout>
          <c:xMode val="edge"/>
          <c:yMode val="edge"/>
          <c:x val="0.32706428237145063"/>
          <c:y val="0.15350467778369811"/>
          <c:w val="0.41145320513178241"/>
          <c:h val="5.7742840570455714E-2"/>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559177888022679E-2"/>
          <c:y val="0.32165699015860849"/>
          <c:w val="0.96881644223954644"/>
          <c:h val="0.53981215185725062"/>
        </c:manualLayout>
      </c:layout>
      <c:lineChart>
        <c:grouping val="standard"/>
        <c:varyColors val="0"/>
        <c:ser>
          <c:idx val="0"/>
          <c:order val="0"/>
          <c:tx>
            <c:strRef>
              <c:f>Sheet1!$B$1</c:f>
              <c:strCache>
                <c:ptCount val="1"/>
                <c:pt idx="0">
                  <c:v>Total Funding</c:v>
                </c:pt>
              </c:strCache>
            </c:strRef>
          </c:tx>
          <c:spPr>
            <a:ln w="28575" cap="rnd">
              <a:solidFill>
                <a:schemeClr val="accent1"/>
              </a:solidFill>
              <a:round/>
            </a:ln>
            <a:effectLst/>
          </c:spPr>
          <c:marker>
            <c:symbol val="none"/>
          </c:marker>
          <c:dLbls>
            <c:dLbl>
              <c:idx val="9"/>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5A-40C6-AC7F-941539260E64}"/>
                </c:ext>
              </c:extLst>
            </c:dLbl>
            <c:dLbl>
              <c:idx val="11"/>
              <c:layout>
                <c:manualLayout>
                  <c:x val="-1.0127624904434784E-2"/>
                  <c:y val="-2.95339600054722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71-4309-AD13-83363BF3FACF}"/>
                </c:ext>
              </c:extLst>
            </c:dLbl>
            <c:dLbl>
              <c:idx val="12"/>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55A-40C6-AC7F-941539260E64}"/>
                </c:ext>
              </c:extLst>
            </c:dLbl>
            <c:dLbl>
              <c:idx val="13"/>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D5-4571-A183-B59D68049C4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rgbClr val="323A45"/>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"$"#,##0.0</c:formatCode>
                <c:ptCount val="9"/>
                <c:pt idx="0">
                  <c:v>3.1618104766878767</c:v>
                </c:pt>
                <c:pt idx="1">
                  <c:v>3.1405259563593262</c:v>
                </c:pt>
                <c:pt idx="2">
                  <c:v>2.8557521353755257</c:v>
                </c:pt>
                <c:pt idx="3">
                  <c:v>2.8588973161491511</c:v>
                </c:pt>
                <c:pt idx="4">
                  <c:v>3.029942734814012</c:v>
                </c:pt>
                <c:pt idx="5">
                  <c:v>2.4333515252571241</c:v>
                </c:pt>
                <c:pt idx="6">
                  <c:v>2.0406939419117687</c:v>
                </c:pt>
                <c:pt idx="7">
                  <c:v>2.1247433085138554</c:v>
                </c:pt>
                <c:pt idx="8">
                  <c:v>2.1256761459327804</c:v>
                </c:pt>
              </c:numCache>
            </c:numRef>
          </c:val>
          <c:smooth val="0"/>
          <c:extLst>
            <c:ext xmlns:c16="http://schemas.microsoft.com/office/drawing/2014/chart" uri="{C3380CC4-5D6E-409C-BE32-E72D297353CC}">
              <c16:uniqueId val="{00000000-9D01-40C9-9988-6DF800386185}"/>
            </c:ext>
          </c:extLst>
        </c:ser>
        <c:ser>
          <c:idx val="1"/>
          <c:order val="1"/>
          <c:tx>
            <c:strRef>
              <c:f>Sheet1!$C$1</c:f>
              <c:strCache>
                <c:ptCount val="1"/>
                <c:pt idx="0">
                  <c:v>Bilateral</c:v>
                </c:pt>
              </c:strCache>
            </c:strRef>
          </c:tx>
          <c:spPr>
            <a:ln w="28575" cap="rnd">
              <a:solidFill>
                <a:srgbClr val="F5821F"/>
              </a:solidFill>
              <a:round/>
            </a:ln>
            <a:effectLst/>
          </c:spPr>
          <c:marker>
            <c:symbol val="none"/>
          </c:marker>
          <c:dLbls>
            <c:dLbl>
              <c:idx val="7"/>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D3-421D-BAC2-D0542AC1105F}"/>
                </c:ext>
              </c:extLst>
            </c:dLbl>
            <c:dLbl>
              <c:idx val="8"/>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71-4309-AD13-83363BF3FAC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Sheet1!$C$2:$C$10</c:f>
              <c:numCache>
                <c:formatCode>"$"#,##0.0</c:formatCode>
                <c:ptCount val="9"/>
                <c:pt idx="0">
                  <c:v>1.7791039026774771</c:v>
                </c:pt>
                <c:pt idx="1">
                  <c:v>1.8706989849089255</c:v>
                </c:pt>
                <c:pt idx="2">
                  <c:v>1.6344855833209522</c:v>
                </c:pt>
                <c:pt idx="3">
                  <c:v>1.6408581159660771</c:v>
                </c:pt>
                <c:pt idx="4">
                  <c:v>1.5811741459554995</c:v>
                </c:pt>
                <c:pt idx="5">
                  <c:v>1.2705013920310066</c:v>
                </c:pt>
                <c:pt idx="6">
                  <c:v>1.1204076910768344</c:v>
                </c:pt>
                <c:pt idx="7">
                  <c:v>0.98488351364403659</c:v>
                </c:pt>
                <c:pt idx="8">
                  <c:v>0.83474325178429531</c:v>
                </c:pt>
              </c:numCache>
            </c:numRef>
          </c:val>
          <c:smooth val="0"/>
          <c:extLst>
            <c:ext xmlns:c16="http://schemas.microsoft.com/office/drawing/2014/chart" uri="{C3380CC4-5D6E-409C-BE32-E72D297353CC}">
              <c16:uniqueId val="{00000001-9D01-40C9-9988-6DF800386185}"/>
            </c:ext>
          </c:extLst>
        </c:ser>
        <c:ser>
          <c:idx val="2"/>
          <c:order val="2"/>
          <c:tx>
            <c:strRef>
              <c:f>Sheet1!$D$1</c:f>
              <c:strCache>
                <c:ptCount val="1"/>
                <c:pt idx="0">
                  <c:v>Multilateral
(HIV-adjusted)</c:v>
                </c:pt>
              </c:strCache>
            </c:strRef>
          </c:tx>
          <c:spPr>
            <a:ln w="28575" cap="rnd">
              <a:solidFill>
                <a:schemeClr val="accent3"/>
              </a:solidFill>
              <a:round/>
            </a:ln>
            <a:effectLst/>
          </c:spPr>
          <c:marker>
            <c:symbol val="none"/>
          </c:marker>
          <c:dLbls>
            <c:dLbl>
              <c:idx val="7"/>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6D3-421D-BAC2-D0542AC1105F}"/>
                </c:ext>
              </c:extLst>
            </c:dLbl>
            <c:dLbl>
              <c:idx val="8"/>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38-42B2-B517-75730C4A8DB7}"/>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Sheet1!$D$2:$D$10</c:f>
              <c:numCache>
                <c:formatCode>"$"#,##0.0</c:formatCode>
                <c:ptCount val="9"/>
                <c:pt idx="0">
                  <c:v>1.3827065740103999</c:v>
                </c:pt>
                <c:pt idx="1">
                  <c:v>1.2698269714504005</c:v>
                </c:pt>
                <c:pt idx="2">
                  <c:v>1.2212665520545738</c:v>
                </c:pt>
                <c:pt idx="3">
                  <c:v>1.2180392001830742</c:v>
                </c:pt>
                <c:pt idx="4">
                  <c:v>1.4487685888585125</c:v>
                </c:pt>
                <c:pt idx="5">
                  <c:v>1.1628501332261172</c:v>
                </c:pt>
                <c:pt idx="6">
                  <c:v>0.92028625083493432</c:v>
                </c:pt>
                <c:pt idx="7">
                  <c:v>1.1398597948698188</c:v>
                </c:pt>
                <c:pt idx="8">
                  <c:v>1.2909328941484852</c:v>
                </c:pt>
              </c:numCache>
            </c:numRef>
          </c:val>
          <c:smooth val="0"/>
          <c:extLst>
            <c:ext xmlns:c16="http://schemas.microsoft.com/office/drawing/2014/chart" uri="{C3380CC4-5D6E-409C-BE32-E72D297353CC}">
              <c16:uniqueId val="{00000000-6F38-42B2-B517-75730C4A8DB7}"/>
            </c:ext>
          </c:extLst>
        </c:ser>
        <c:dLbls>
          <c:showLegendKey val="0"/>
          <c:showVal val="0"/>
          <c:showCatName val="0"/>
          <c:showSerName val="0"/>
          <c:showPercent val="0"/>
          <c:showBubbleSize val="0"/>
        </c:dLbls>
        <c:smooth val="0"/>
        <c:axId val="746149135"/>
        <c:axId val="746163695"/>
      </c:lineChart>
      <c:catAx>
        <c:axId val="746149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l"/>
        <c:numFmt formatCode="&quot;$&quot;#,##0.0" sourceLinked="1"/>
        <c:majorTickMark val="none"/>
        <c:minorTickMark val="none"/>
        <c:tickLblPos val="nextTo"/>
        <c:crossAx val="746149135"/>
        <c:crosses val="autoZero"/>
        <c:crossBetween val="between"/>
      </c:valAx>
      <c:spPr>
        <a:noFill/>
        <a:ln>
          <a:noFill/>
        </a:ln>
        <a:effectLst/>
      </c:spPr>
    </c:plotArea>
    <c:legend>
      <c:legendPos val="b"/>
      <c:layout>
        <c:manualLayout>
          <c:xMode val="edge"/>
          <c:yMode val="edge"/>
          <c:x val="0.67717059995424034"/>
          <c:y val="9.7458384043940596E-2"/>
          <c:w val="0.2726191844729543"/>
          <c:h val="0.23488865476039486"/>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4163518362474"/>
          <c:y val="4.8080128499717011E-2"/>
          <c:w val="0.82406658593614845"/>
          <c:h val="0.92869123829045908"/>
        </c:manualLayout>
      </c:layout>
      <c:barChart>
        <c:barDir val="bar"/>
        <c:grouping val="clustered"/>
        <c:varyColors val="0"/>
        <c:ser>
          <c:idx val="0"/>
          <c:order val="0"/>
          <c:tx>
            <c:strRef>
              <c:f>Sheet1!$B$1</c:f>
              <c:strCache>
                <c:ptCount val="1"/>
                <c:pt idx="0">
                  <c:v>Share of All HIV Resources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Denmark</c:v>
                </c:pt>
                <c:pt idx="1">
                  <c:v>Ireland</c:v>
                </c:pt>
                <c:pt idx="2">
                  <c:v>Norway</c:v>
                </c:pt>
                <c:pt idx="3">
                  <c:v>Sweden</c:v>
                </c:pt>
                <c:pt idx="4">
                  <c:v>Netherlands</c:v>
                </c:pt>
                <c:pt idx="5">
                  <c:v>Australia</c:v>
                </c:pt>
                <c:pt idx="6">
                  <c:v>Canada</c:v>
                </c:pt>
                <c:pt idx="7">
                  <c:v>Italy</c:v>
                </c:pt>
                <c:pt idx="8">
                  <c:v>France</c:v>
                </c:pt>
                <c:pt idx="9">
                  <c:v>U.K.</c:v>
                </c:pt>
                <c:pt idx="10">
                  <c:v>Germany</c:v>
                </c:pt>
                <c:pt idx="11">
                  <c:v>Japan</c:v>
                </c:pt>
                <c:pt idx="12">
                  <c:v>U.S.</c:v>
                </c:pt>
              </c:strCache>
            </c:strRef>
          </c:cat>
          <c:val>
            <c:numRef>
              <c:f>Sheet1!$B$2:$B$14</c:f>
              <c:numCache>
                <c:formatCode>0.0%</c:formatCode>
                <c:ptCount val="13"/>
                <c:pt idx="0">
                  <c:v>3.7757699831151921E-3</c:v>
                </c:pt>
                <c:pt idx="1">
                  <c:v>1.2410368658371035E-3</c:v>
                </c:pt>
                <c:pt idx="2">
                  <c:v>3.4532096639584061E-3</c:v>
                </c:pt>
                <c:pt idx="3">
                  <c:v>5.080972952762137E-3</c:v>
                </c:pt>
                <c:pt idx="4">
                  <c:v>1.1404266913275106E-2</c:v>
                </c:pt>
                <c:pt idx="5">
                  <c:v>2.2495067035617727E-3</c:v>
                </c:pt>
                <c:pt idx="6">
                  <c:v>6.0363125468480775E-3</c:v>
                </c:pt>
                <c:pt idx="7">
                  <c:v>1.3181097597629494E-3</c:v>
                </c:pt>
                <c:pt idx="8">
                  <c:v>1.4854403105988179E-2</c:v>
                </c:pt>
                <c:pt idx="9">
                  <c:v>2.9779455752642719E-2</c:v>
                </c:pt>
                <c:pt idx="10">
                  <c:v>7.962468999569183E-3</c:v>
                </c:pt>
                <c:pt idx="11">
                  <c:v>7.6935590244707969E-3</c:v>
                </c:pt>
                <c:pt idx="12">
                  <c:v>0.2877225643931125</c:v>
                </c:pt>
              </c:numCache>
            </c:numRef>
          </c:val>
          <c:extLst>
            <c:ext xmlns:c16="http://schemas.microsoft.com/office/drawing/2014/chart" uri="{C3380CC4-5D6E-409C-BE32-E72D297353CC}">
              <c16:uniqueId val="{00000000-9D01-40C9-9988-6DF800386185}"/>
            </c:ext>
          </c:extLst>
        </c:ser>
        <c:ser>
          <c:idx val="1"/>
          <c:order val="1"/>
          <c:tx>
            <c:strRef>
              <c:f>Sheet1!$C$1</c:f>
              <c:strCache>
                <c:ptCount val="1"/>
                <c:pt idx="0">
                  <c:v>Share of World GDP</c:v>
                </c:pt>
              </c:strCache>
            </c:strRef>
          </c:tx>
          <c:spPr>
            <a:solidFill>
              <a:srgbClr val="F5821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Denmark</c:v>
                </c:pt>
                <c:pt idx="1">
                  <c:v>Ireland</c:v>
                </c:pt>
                <c:pt idx="2">
                  <c:v>Norway</c:v>
                </c:pt>
                <c:pt idx="3">
                  <c:v>Sweden</c:v>
                </c:pt>
                <c:pt idx="4">
                  <c:v>Netherlands</c:v>
                </c:pt>
                <c:pt idx="5">
                  <c:v>Australia</c:v>
                </c:pt>
                <c:pt idx="6">
                  <c:v>Canada</c:v>
                </c:pt>
                <c:pt idx="7">
                  <c:v>Italy</c:v>
                </c:pt>
                <c:pt idx="8">
                  <c:v>France</c:v>
                </c:pt>
                <c:pt idx="9">
                  <c:v>U.K.</c:v>
                </c:pt>
                <c:pt idx="10">
                  <c:v>Germany</c:v>
                </c:pt>
                <c:pt idx="11">
                  <c:v>Japan</c:v>
                </c:pt>
                <c:pt idx="12">
                  <c:v>U.S.</c:v>
                </c:pt>
              </c:strCache>
            </c:strRef>
          </c:cat>
          <c:val>
            <c:numRef>
              <c:f>Sheet1!$C$2:$C$14</c:f>
              <c:numCache>
                <c:formatCode>0.0%</c:formatCode>
                <c:ptCount val="13"/>
                <c:pt idx="0">
                  <c:v>4.14057936886357E-3</c:v>
                </c:pt>
                <c:pt idx="1">
                  <c:v>4.3980837220159033E-3</c:v>
                </c:pt>
                <c:pt idx="2">
                  <c:v>5.1325865380604276E-3</c:v>
                </c:pt>
                <c:pt idx="3">
                  <c:v>6.5038110844879461E-3</c:v>
                </c:pt>
                <c:pt idx="4">
                  <c:v>1.0772900714376626E-2</c:v>
                </c:pt>
                <c:pt idx="5">
                  <c:v>1.673672088662876E-2</c:v>
                </c:pt>
                <c:pt idx="6">
                  <c:v>2.0195664837922782E-2</c:v>
                </c:pt>
                <c:pt idx="7">
                  <c:v>2.4453543747152705E-2</c:v>
                </c:pt>
                <c:pt idx="8">
                  <c:v>3.2750078873320224E-2</c:v>
                </c:pt>
                <c:pt idx="9">
                  <c:v>3.3380144975859491E-2</c:v>
                </c:pt>
                <c:pt idx="10">
                  <c:v>4.7207589445472341E-2</c:v>
                </c:pt>
                <c:pt idx="11">
                  <c:v>5.867253384649327E-2</c:v>
                </c:pt>
                <c:pt idx="12">
                  <c:v>0.24184533654376911</c:v>
                </c:pt>
              </c:numCache>
            </c:numRef>
          </c:val>
          <c:extLst>
            <c:ext xmlns:c16="http://schemas.microsoft.com/office/drawing/2014/chart" uri="{C3380CC4-5D6E-409C-BE32-E72D297353CC}">
              <c16:uniqueId val="{00000001-9D01-40C9-9988-6DF800386185}"/>
            </c:ext>
          </c:extLst>
        </c:ser>
        <c:dLbls>
          <c:showLegendKey val="0"/>
          <c:showVal val="0"/>
          <c:showCatName val="0"/>
          <c:showSerName val="0"/>
          <c:showPercent val="0"/>
          <c:showBubbleSize val="0"/>
        </c:dLbls>
        <c:gapWidth val="75"/>
        <c:axId val="746149135"/>
        <c:axId val="746163695"/>
      </c:barChart>
      <c:catAx>
        <c:axId val="7461491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b"/>
        <c:numFmt formatCode="0.0%" sourceLinked="1"/>
        <c:majorTickMark val="none"/>
        <c:minorTickMark val="none"/>
        <c:tickLblPos val="nextTo"/>
        <c:crossAx val="746149135"/>
        <c:crosses val="autoZero"/>
        <c:crossBetween val="between"/>
      </c:valAx>
      <c:spPr>
        <a:noFill/>
        <a:ln>
          <a:noFill/>
        </a:ln>
        <a:effectLst/>
      </c:spPr>
    </c:plotArea>
    <c:legend>
      <c:legendPos val="b"/>
      <c:layout>
        <c:manualLayout>
          <c:xMode val="edge"/>
          <c:yMode val="edge"/>
          <c:x val="0.5440305362254948"/>
          <c:y val="0.24755608454446806"/>
          <c:w val="0.38252705123411662"/>
          <c:h val="0.16746901870897493"/>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038304212682131"/>
          <c:y val="2.9382300749827062E-2"/>
          <c:w val="0.80701596566906797"/>
          <c:h val="0.94123539850034588"/>
        </c:manualLayout>
      </c:layout>
      <c:barChart>
        <c:barDir val="bar"/>
        <c:grouping val="clustered"/>
        <c:varyColors val="0"/>
        <c:ser>
          <c:idx val="0"/>
          <c:order val="0"/>
          <c:tx>
            <c:strRef>
              <c:f>Sheet1!$B$1</c:f>
              <c:strCache>
                <c:ptCount val="1"/>
                <c:pt idx="0">
                  <c:v>Disbursements Per Million GDP</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Italy</c:v>
                </c:pt>
                <c:pt idx="1">
                  <c:v>Japan</c:v>
                </c:pt>
                <c:pt idx="2">
                  <c:v>Australia</c:v>
                </c:pt>
                <c:pt idx="3">
                  <c:v>Germany</c:v>
                </c:pt>
                <c:pt idx="4">
                  <c:v>Ireland</c:v>
                </c:pt>
                <c:pt idx="5">
                  <c:v>Canada</c:v>
                </c:pt>
                <c:pt idx="6">
                  <c:v>France</c:v>
                </c:pt>
                <c:pt idx="7">
                  <c:v>Norway</c:v>
                </c:pt>
                <c:pt idx="8">
                  <c:v>Sweden</c:v>
                </c:pt>
                <c:pt idx="9">
                  <c:v>U.K.</c:v>
                </c:pt>
                <c:pt idx="10">
                  <c:v>Denmark</c:v>
                </c:pt>
                <c:pt idx="11">
                  <c:v>Netherlands</c:v>
                </c:pt>
                <c:pt idx="12">
                  <c:v>U.S.</c:v>
                </c:pt>
              </c:strCache>
            </c:strRef>
          </c:cat>
          <c:val>
            <c:numRef>
              <c:f>Sheet1!$B$2:$B$14</c:f>
              <c:numCache>
                <c:formatCode>"$"#,##0.0</c:formatCode>
                <c:ptCount val="13"/>
                <c:pt idx="0">
                  <c:v>12.912660559080839</c:v>
                </c:pt>
                <c:pt idx="1">
                  <c:v>31.412204035246116</c:v>
                </c:pt>
                <c:pt idx="2">
                  <c:v>32.197554128997538</c:v>
                </c:pt>
                <c:pt idx="3">
                  <c:v>40.405631029419261</c:v>
                </c:pt>
                <c:pt idx="4">
                  <c:v>67.596958307713265</c:v>
                </c:pt>
                <c:pt idx="5">
                  <c:v>71.601072522472109</c:v>
                </c:pt>
                <c:pt idx="6">
                  <c:v>108.65477551283993</c:v>
                </c:pt>
                <c:pt idx="7">
                  <c:v>161.17312663295064</c:v>
                </c:pt>
                <c:pt idx="8">
                  <c:v>187.14788743424273</c:v>
                </c:pt>
                <c:pt idx="9">
                  <c:v>213.71475229072561</c:v>
                </c:pt>
                <c:pt idx="10">
                  <c:v>218.44916026048782</c:v>
                </c:pt>
                <c:pt idx="11">
                  <c:v>253.59499609429375</c:v>
                </c:pt>
                <c:pt idx="12">
                  <c:v>284.99823398401895</c:v>
                </c:pt>
              </c:numCache>
            </c:numRef>
          </c:val>
          <c:extLst>
            <c:ext xmlns:c16="http://schemas.microsoft.com/office/drawing/2014/chart" uri="{C3380CC4-5D6E-409C-BE32-E72D297353CC}">
              <c16:uniqueId val="{00000000-9D01-40C9-9988-6DF800386185}"/>
            </c:ext>
          </c:extLst>
        </c:ser>
        <c:dLbls>
          <c:showLegendKey val="0"/>
          <c:showVal val="0"/>
          <c:showCatName val="0"/>
          <c:showSerName val="0"/>
          <c:showPercent val="0"/>
          <c:showBubbleSize val="0"/>
        </c:dLbls>
        <c:gapWidth val="75"/>
        <c:axId val="746149135"/>
        <c:axId val="746163695"/>
      </c:barChart>
      <c:catAx>
        <c:axId val="7461491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323A45"/>
                </a:solidFill>
                <a:latin typeface="Arial" panose="020B0604020202020204" pitchFamily="34" charset="0"/>
                <a:ea typeface="+mn-ea"/>
                <a:cs typeface="Arial" panose="020B0604020202020204" pitchFamily="34" charset="0"/>
              </a:defRPr>
            </a:pPr>
            <a:endParaRPr lang="en-US"/>
          </a:p>
        </c:txPr>
        <c:crossAx val="746163695"/>
        <c:crosses val="autoZero"/>
        <c:auto val="1"/>
        <c:lblAlgn val="ctr"/>
        <c:lblOffset val="100"/>
        <c:noMultiLvlLbl val="0"/>
      </c:catAx>
      <c:valAx>
        <c:axId val="746163695"/>
        <c:scaling>
          <c:orientation val="minMax"/>
        </c:scaling>
        <c:delete val="1"/>
        <c:axPos val="b"/>
        <c:numFmt formatCode="&quot;$&quot;#,##0.0" sourceLinked="1"/>
        <c:majorTickMark val="none"/>
        <c:minorTickMark val="none"/>
        <c:tickLblPos val="nextTo"/>
        <c:crossAx val="746149135"/>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0.64277</cdr:x>
      <cdr:y>0.70518</cdr:y>
    </cdr:from>
    <cdr:to>
      <cdr:x>0.66339</cdr:x>
      <cdr:y>0.7602</cdr:y>
    </cdr:to>
    <cdr:sp macro="" textlink="">
      <cdr:nvSpPr>
        <cdr:cNvPr id="2" name="TextBox 1"/>
        <cdr:cNvSpPr txBox="1"/>
      </cdr:nvSpPr>
      <cdr:spPr>
        <a:xfrm xmlns:a="http://schemas.openxmlformats.org/drawingml/2006/main">
          <a:off x="5759159" y="3352800"/>
          <a:ext cx="184731" cy="26161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ctr"/>
          <a:endParaRPr lang="en-US" sz="1100" dirty="0" smtClean="0">
            <a:latin typeface="Calibri" pitchFamily="34" charset="0"/>
            <a:cs typeface="Meta Offc Pro"/>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C803A8-FD4D-7A4A-8FB4-F095F8E35A7C}" type="datetimeFigureOut">
              <a:rPr lang="en-US" smtClean="0"/>
              <a:t>7/12/2019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647696-CA65-994E-AFC8-84C1B1C30767}" type="slidenum">
              <a:rPr lang="en-US" smtClean="0"/>
              <a:t>‹#›</a:t>
            </a:fld>
            <a:endParaRPr lang="en-US" dirty="0"/>
          </a:p>
        </p:txBody>
      </p:sp>
    </p:spTree>
    <p:extLst>
      <p:ext uri="{BB962C8B-B14F-4D97-AF65-F5344CB8AC3E}">
        <p14:creationId xmlns:p14="http://schemas.microsoft.com/office/powerpoint/2010/main" val="9405156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EE1B25-77F0-3A4C-A1ED-55939924362E}" type="datetimeFigureOut">
              <a:rPr lang="en-US" smtClean="0"/>
              <a:t>7/12/2019</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6764C-C15E-0340-B95F-B7B37D149921}" type="slidenum">
              <a:rPr lang="en-US" smtClean="0"/>
              <a:t>‹#›</a:t>
            </a:fld>
            <a:endParaRPr lang="en-US" dirty="0"/>
          </a:p>
        </p:txBody>
      </p:sp>
    </p:spTree>
    <p:extLst>
      <p:ext uri="{BB962C8B-B14F-4D97-AF65-F5344CB8AC3E}">
        <p14:creationId xmlns:p14="http://schemas.microsoft.com/office/powerpoint/2010/main" val="36040094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33494" y="3140293"/>
            <a:ext cx="6788601" cy="1224225"/>
          </a:xfrm>
          <a:prstGeom prst="rect">
            <a:avLst/>
          </a:prstGeo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Title Placeholder 1"/>
          <p:cNvSpPr>
            <a:spLocks noGrp="1"/>
          </p:cNvSpPr>
          <p:nvPr>
            <p:ph type="title"/>
          </p:nvPr>
        </p:nvSpPr>
        <p:spPr>
          <a:xfrm>
            <a:off x="2307154" y="23309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20491542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947205" y="577031"/>
            <a:ext cx="1024008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267" y="1727200"/>
            <a:ext cx="10239022" cy="3928533"/>
          </a:xfrm>
          <a:prstGeom prst="rect">
            <a:avLst/>
          </a:prstGeom>
        </p:spPr>
        <p:txBody>
          <a:bodyPr/>
          <a:lstStyle>
            <a:lvl1pPr marL="160020" indent="0">
              <a:spcBef>
                <a:spcPts val="0"/>
              </a:spcBef>
              <a:spcAft>
                <a:spcPts val="600"/>
              </a:spcAft>
              <a:buFont typeface="Arial"/>
              <a:buNone/>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947206" y="5961688"/>
            <a:ext cx="9179458"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947205" y="88512"/>
            <a:ext cx="2844059"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85243865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Exhibit #">
    <p:spTree>
      <p:nvGrpSpPr>
        <p:cNvPr id="1" name=""/>
        <p:cNvGrpSpPr/>
        <p:nvPr/>
      </p:nvGrpSpPr>
      <p:grpSpPr>
        <a:xfrm>
          <a:off x="0" y="0"/>
          <a:ext cx="0" cy="0"/>
          <a:chOff x="0" y="0"/>
          <a:chExt cx="0" cy="0"/>
        </a:xfrm>
      </p:grpSpPr>
      <p:sp>
        <p:nvSpPr>
          <p:cNvPr id="2" name="Title 1"/>
          <p:cNvSpPr>
            <a:spLocks noGrp="1"/>
          </p:cNvSpPr>
          <p:nvPr>
            <p:ph type="title"/>
          </p:nvPr>
        </p:nvSpPr>
        <p:spPr>
          <a:xfrm>
            <a:off x="992361" y="577031"/>
            <a:ext cx="10285238" cy="844213"/>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92361" y="1600202"/>
            <a:ext cx="5102052" cy="4010377"/>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64884" y="1600203"/>
            <a:ext cx="5212715" cy="4010376"/>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992188" y="6005689"/>
            <a:ext cx="9088437"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992188" y="122427"/>
            <a:ext cx="2844059"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2708900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Exhibit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992188" y="122427"/>
            <a:ext cx="2844059"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spTree>
    <p:extLst>
      <p:ext uri="{BB962C8B-B14F-4D97-AF65-F5344CB8AC3E}">
        <p14:creationId xmlns:p14="http://schemas.microsoft.com/office/powerpoint/2010/main" val="20668742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2425"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0268935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5916" y="514069"/>
            <a:ext cx="1029652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35917" y="1617927"/>
            <a:ext cx="10296526" cy="4082963"/>
          </a:xfrm>
          <a:prstGeom prst="rect">
            <a:avLst/>
          </a:prstGeom>
        </p:spPr>
        <p:txBody>
          <a:bodyPr/>
          <a:lstStyle>
            <a:lvl1pPr marL="342900" indent="-182880">
              <a:spcBef>
                <a:spcPts val="0"/>
              </a:spcBef>
              <a:spcAft>
                <a:spcPts val="600"/>
              </a:spcAft>
              <a:buFont typeface="Arial"/>
              <a:buChar char="•"/>
              <a:defRPr>
                <a:solidFill>
                  <a:srgbClr val="393D40"/>
                </a:solidFill>
              </a:defRPr>
            </a:lvl1pPr>
            <a:lvl2pPr marL="742950" indent="-182880">
              <a:spcBef>
                <a:spcPts val="0"/>
              </a:spcBef>
              <a:spcAft>
                <a:spcPts val="600"/>
              </a:spcAft>
              <a:buFont typeface="Arial"/>
              <a:buChar char="•"/>
              <a:defRPr>
                <a:solidFill>
                  <a:srgbClr val="393D40"/>
                </a:solidFill>
              </a:defRPr>
            </a:lvl2pPr>
            <a:lvl3pPr marL="1143000" indent="-182880">
              <a:spcBef>
                <a:spcPts val="0"/>
              </a:spcBef>
              <a:spcAft>
                <a:spcPts val="600"/>
              </a:spcAft>
              <a:buFont typeface="Arial"/>
              <a:buChar char="•"/>
              <a:defRPr>
                <a:solidFill>
                  <a:srgbClr val="393D40"/>
                </a:solidFill>
              </a:defRPr>
            </a:lvl3pPr>
            <a:lvl4pPr marL="1600200" indent="-182880">
              <a:spcBef>
                <a:spcPts val="0"/>
              </a:spcBef>
              <a:spcAft>
                <a:spcPts val="600"/>
              </a:spcAft>
              <a:buFont typeface="Arial"/>
              <a:buChar char="•"/>
              <a:defRPr>
                <a:solidFill>
                  <a:srgbClr val="393D40"/>
                </a:solidFill>
              </a:defRPr>
            </a:lvl4pPr>
            <a:lvl5pPr marL="2057400" indent="-182880">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0956680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8494" y="567040"/>
            <a:ext cx="10296527" cy="844213"/>
          </a:xfrm>
          <a:prstGeom prst="rect">
            <a:avLst/>
          </a:prstGeo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58494" y="1550195"/>
            <a:ext cx="10296527" cy="4274874"/>
          </a:xfrm>
          <a:prstGeom prst="rect">
            <a:avLst/>
          </a:prstGeom>
        </p:spPr>
        <p:txBody>
          <a:bodyPr/>
          <a:lstStyle>
            <a:lvl1pPr marL="342900" indent="-182880">
              <a:spcBef>
                <a:spcPts val="0"/>
              </a:spcBef>
              <a:spcAft>
                <a:spcPts val="600"/>
              </a:spcAft>
              <a:buFont typeface="Arial"/>
              <a:buChar char="•"/>
              <a:defRPr>
                <a:solidFill>
                  <a:srgbClr val="393D40"/>
                </a:solidFill>
              </a:defRPr>
            </a:lvl1pPr>
            <a:lvl2pPr marL="742950" indent="-182880">
              <a:spcBef>
                <a:spcPts val="0"/>
              </a:spcBef>
              <a:spcAft>
                <a:spcPts val="600"/>
              </a:spcAft>
              <a:buFont typeface="Arial"/>
              <a:buChar char="•"/>
              <a:defRPr>
                <a:solidFill>
                  <a:srgbClr val="393D40"/>
                </a:solidFill>
              </a:defRPr>
            </a:lvl2pPr>
            <a:lvl3pPr marL="1143000" indent="-182880">
              <a:spcBef>
                <a:spcPts val="0"/>
              </a:spcBef>
              <a:spcAft>
                <a:spcPts val="600"/>
              </a:spcAft>
              <a:buFont typeface="Arial"/>
              <a:buChar char="•"/>
              <a:defRPr>
                <a:solidFill>
                  <a:srgbClr val="393D40"/>
                </a:solidFill>
              </a:defRPr>
            </a:lvl3pPr>
            <a:lvl4pPr marL="1600200" indent="-182880">
              <a:spcBef>
                <a:spcPts val="0"/>
              </a:spcBef>
              <a:spcAft>
                <a:spcPts val="600"/>
              </a:spcAft>
              <a:buFont typeface="Arial"/>
              <a:buChar char="•"/>
              <a:defRPr>
                <a:solidFill>
                  <a:srgbClr val="393D40"/>
                </a:solidFill>
              </a:defRPr>
            </a:lvl4pPr>
            <a:lvl5pPr marL="2057400" indent="-182880">
              <a:spcBef>
                <a:spcPts val="0"/>
              </a:spcBef>
              <a:spcAft>
                <a:spcPts val="600"/>
              </a:spcAft>
              <a:buFont typeface="Arial"/>
              <a:buChar char="•"/>
              <a:defRPr>
                <a:solidFill>
                  <a:srgbClr val="393D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971365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sp>
        <p:nvSpPr>
          <p:cNvPr id="2" name="Title 1"/>
          <p:cNvSpPr>
            <a:spLocks noGrp="1"/>
          </p:cNvSpPr>
          <p:nvPr>
            <p:ph type="ctrTitle"/>
          </p:nvPr>
        </p:nvSpPr>
        <p:spPr>
          <a:xfrm>
            <a:off x="827053" y="1680183"/>
            <a:ext cx="10360502" cy="1470025"/>
          </a:xfrm>
        </p:spPr>
        <p:txBody>
          <a:bodyPr>
            <a:noAutofit/>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32907" y="2536153"/>
            <a:ext cx="10271125" cy="1752600"/>
          </a:xfrm>
          <a:prstGeom prst="rect">
            <a:avLst/>
          </a:prstGeom>
        </p:spPr>
        <p:txBody>
          <a:bodyPr>
            <a:noAutofit/>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8577167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947205" y="577031"/>
            <a:ext cx="1024008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267" y="1727200"/>
            <a:ext cx="10239022" cy="3928533"/>
          </a:xfrm>
          <a:prstGeom prst="rect">
            <a:avLst/>
          </a:prstGeom>
        </p:spPr>
        <p:txBody>
          <a:bodyPr/>
          <a:lstStyle>
            <a:lvl1pPr marL="160020" indent="0">
              <a:spcBef>
                <a:spcPts val="0"/>
              </a:spcBef>
              <a:spcAft>
                <a:spcPts val="600"/>
              </a:spcAft>
              <a:buFont typeface="Arial"/>
              <a:buNone/>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947206" y="5961688"/>
            <a:ext cx="9179458"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Tree>
    <p:extLst>
      <p:ext uri="{BB962C8B-B14F-4D97-AF65-F5344CB8AC3E}">
        <p14:creationId xmlns:p14="http://schemas.microsoft.com/office/powerpoint/2010/main" val="35350874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Default">
    <p:spTree>
      <p:nvGrpSpPr>
        <p:cNvPr id="1" name=""/>
        <p:cNvGrpSpPr/>
        <p:nvPr/>
      </p:nvGrpSpPr>
      <p:grpSpPr>
        <a:xfrm>
          <a:off x="0" y="0"/>
          <a:ext cx="0" cy="0"/>
          <a:chOff x="0" y="0"/>
          <a:chExt cx="0" cy="0"/>
        </a:xfrm>
      </p:grpSpPr>
      <p:sp>
        <p:nvSpPr>
          <p:cNvPr id="2" name="Title 1"/>
          <p:cNvSpPr>
            <a:spLocks noGrp="1"/>
          </p:cNvSpPr>
          <p:nvPr>
            <p:ph type="title"/>
          </p:nvPr>
        </p:nvSpPr>
        <p:spPr>
          <a:xfrm>
            <a:off x="992361" y="577031"/>
            <a:ext cx="102852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2361" y="1600202"/>
            <a:ext cx="5102052" cy="4010377"/>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64884" y="1600203"/>
            <a:ext cx="5212715" cy="4010376"/>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992188" y="6005689"/>
            <a:ext cx="9088437"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Tree>
    <p:extLst>
      <p:ext uri="{BB962C8B-B14F-4D97-AF65-F5344CB8AC3E}">
        <p14:creationId xmlns:p14="http://schemas.microsoft.com/office/powerpoint/2010/main" val="32499063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Default">
    <p:spTree>
      <p:nvGrpSpPr>
        <p:cNvPr id="1" name=""/>
        <p:cNvGrpSpPr/>
        <p:nvPr/>
      </p:nvGrpSpPr>
      <p:grpSpPr>
        <a:xfrm>
          <a:off x="0" y="0"/>
          <a:ext cx="0" cy="0"/>
          <a:chOff x="0" y="0"/>
          <a:chExt cx="0" cy="0"/>
        </a:xfrm>
      </p:grpSpPr>
    </p:spTree>
    <p:extLst>
      <p:ext uri="{BB962C8B-B14F-4D97-AF65-F5344CB8AC3E}">
        <p14:creationId xmlns:p14="http://schemas.microsoft.com/office/powerpoint/2010/main" val="8920900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Defaul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947205" y="577031"/>
            <a:ext cx="10240083" cy="844213"/>
          </a:xfrm>
        </p:spPr>
        <p:txBody>
          <a:bodyPr/>
          <a:lstStyle>
            <a:lvl1pPr>
              <a:defRPr>
                <a:solidFill>
                  <a:srgbClr val="393D4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267" y="1727200"/>
            <a:ext cx="10239022" cy="3928533"/>
          </a:xfrm>
          <a:prstGeom prst="rect">
            <a:avLst/>
          </a:prstGeom>
        </p:spPr>
        <p:txBody>
          <a:bodyPr/>
          <a:lstStyle>
            <a:lvl1pPr marL="160020" indent="0">
              <a:spcBef>
                <a:spcPts val="0"/>
              </a:spcBef>
              <a:spcAft>
                <a:spcPts val="600"/>
              </a:spcAft>
              <a:buFont typeface="Arial"/>
              <a:buNone/>
              <a:defRPr/>
            </a:lvl1pPr>
            <a:lvl2pPr marL="742950" indent="-182880">
              <a:spcBef>
                <a:spcPts val="0"/>
              </a:spcBef>
              <a:spcAft>
                <a:spcPts val="600"/>
              </a:spcAft>
              <a:buFont typeface="Arial"/>
              <a:buChar char="•"/>
              <a:defRPr/>
            </a:lvl2pPr>
            <a:lvl3pPr marL="1143000" indent="-182880">
              <a:spcBef>
                <a:spcPts val="0"/>
              </a:spcBef>
              <a:spcAft>
                <a:spcPts val="600"/>
              </a:spcAft>
              <a:buFont typeface="Arial"/>
              <a:buChar char="•"/>
              <a:defRPr/>
            </a:lvl3pPr>
            <a:lvl4pPr marL="1600200" indent="-182880">
              <a:spcBef>
                <a:spcPts val="0"/>
              </a:spcBef>
              <a:spcAft>
                <a:spcPts val="600"/>
              </a:spcAft>
              <a:buFont typeface="Arial"/>
              <a:buChar char="•"/>
              <a:defRPr/>
            </a:lvl4pPr>
            <a:lvl5pPr marL="2057400" indent="-182880">
              <a:spcBef>
                <a:spcPts val="0"/>
              </a:spcBef>
              <a:spcAft>
                <a:spcPts val="600"/>
              </a:spcAft>
              <a:buFont typeface="Arial"/>
              <a:buChar char="•"/>
              <a:defRPr/>
            </a:lvl5pPr>
          </a:lstStyle>
          <a:p>
            <a:pPr lvl="0"/>
            <a:endParaRPr lang="en-US" dirty="0"/>
          </a:p>
        </p:txBody>
      </p:sp>
      <p:sp>
        <p:nvSpPr>
          <p:cNvPr id="5" name="Text Placeholder 4"/>
          <p:cNvSpPr>
            <a:spLocks noGrp="1"/>
          </p:cNvSpPr>
          <p:nvPr>
            <p:ph type="body" sz="quarter" idx="10" hasCustomPrompt="1"/>
          </p:nvPr>
        </p:nvSpPr>
        <p:spPr>
          <a:xfrm>
            <a:off x="947206" y="5961688"/>
            <a:ext cx="9179458" cy="686761"/>
          </a:xfrm>
          <a:prstGeom prst="rect">
            <a:avLst/>
          </a:prstGeom>
        </p:spPr>
        <p:txBody>
          <a:bodyPr/>
          <a:lstStyle>
            <a:lvl1pPr marL="0" indent="0">
              <a:buNone/>
              <a:defRPr sz="1200">
                <a:solidFill>
                  <a:srgbClr val="393D40"/>
                </a:solidFill>
              </a:defRPr>
            </a:lvl1pPr>
          </a:lstStyle>
          <a:p>
            <a:pPr lvl="0"/>
            <a:r>
              <a:rPr lang="en-US" dirty="0" smtClean="0"/>
              <a:t>Insert Source Here</a:t>
            </a:r>
            <a:endParaRPr lang="en-US" dirty="0"/>
          </a:p>
        </p:txBody>
      </p:sp>
      <p:sp>
        <p:nvSpPr>
          <p:cNvPr id="6" name="Slide Number Placeholder 3"/>
          <p:cNvSpPr>
            <a:spLocks noGrp="1"/>
          </p:cNvSpPr>
          <p:nvPr>
            <p:ph type="sldNum" sz="quarter" idx="4"/>
          </p:nvPr>
        </p:nvSpPr>
        <p:spPr>
          <a:xfrm>
            <a:off x="947205" y="88512"/>
            <a:ext cx="2844059"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6798226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with Figure #">
    <p:spTree>
      <p:nvGrpSpPr>
        <p:cNvPr id="1" name=""/>
        <p:cNvGrpSpPr/>
        <p:nvPr/>
      </p:nvGrpSpPr>
      <p:grpSpPr>
        <a:xfrm>
          <a:off x="0" y="0"/>
          <a:ext cx="0" cy="0"/>
          <a:chOff x="0" y="0"/>
          <a:chExt cx="0" cy="0"/>
        </a:xfrm>
      </p:grpSpPr>
      <p:sp>
        <p:nvSpPr>
          <p:cNvPr id="2" name="Title 1"/>
          <p:cNvSpPr>
            <a:spLocks noGrp="1"/>
          </p:cNvSpPr>
          <p:nvPr>
            <p:ph type="title"/>
          </p:nvPr>
        </p:nvSpPr>
        <p:spPr>
          <a:xfrm>
            <a:off x="992361" y="577031"/>
            <a:ext cx="10285238" cy="84421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2361" y="1600202"/>
            <a:ext cx="5102052" cy="4010377"/>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064884" y="1600203"/>
            <a:ext cx="5212715" cy="4010376"/>
          </a:xfrm>
          <a:prstGeom prst="rect">
            <a:avLst/>
          </a:prstGeom>
        </p:spPr>
        <p:txBody>
          <a:bodyPr/>
          <a:lstStyle>
            <a:lvl1pPr marL="342900" indent="-182880">
              <a:spcBef>
                <a:spcPts val="0"/>
              </a:spcBef>
              <a:spcAft>
                <a:spcPts val="600"/>
              </a:spcAft>
              <a:buFont typeface="Arial"/>
              <a:buChar char="•"/>
              <a:defRPr sz="2800">
                <a:solidFill>
                  <a:srgbClr val="393D40"/>
                </a:solidFill>
              </a:defRPr>
            </a:lvl1pPr>
            <a:lvl2pPr marL="742950" indent="-182880">
              <a:spcBef>
                <a:spcPts val="0"/>
              </a:spcBef>
              <a:spcAft>
                <a:spcPts val="600"/>
              </a:spcAft>
              <a:buFont typeface="Arial"/>
              <a:buChar char="•"/>
              <a:defRPr sz="2400">
                <a:solidFill>
                  <a:srgbClr val="393D40"/>
                </a:solidFill>
              </a:defRPr>
            </a:lvl2pPr>
            <a:lvl3pPr marL="1143000" indent="-182880">
              <a:spcBef>
                <a:spcPts val="0"/>
              </a:spcBef>
              <a:spcAft>
                <a:spcPts val="600"/>
              </a:spcAft>
              <a:buFont typeface="Arial"/>
              <a:buChar char="•"/>
              <a:defRPr sz="2000">
                <a:solidFill>
                  <a:srgbClr val="393D40"/>
                </a:solidFill>
              </a:defRPr>
            </a:lvl3pPr>
            <a:lvl4pPr marL="1600200" indent="-182880">
              <a:spcBef>
                <a:spcPts val="0"/>
              </a:spcBef>
              <a:spcAft>
                <a:spcPts val="600"/>
              </a:spcAft>
              <a:buFont typeface="Arial"/>
              <a:buChar char="•"/>
              <a:defRPr sz="1800">
                <a:solidFill>
                  <a:srgbClr val="393D40"/>
                </a:solidFill>
              </a:defRPr>
            </a:lvl4pPr>
            <a:lvl5pPr marL="2057400" indent="-182880">
              <a:spcBef>
                <a:spcPts val="0"/>
              </a:spcBef>
              <a:spcAft>
                <a:spcPts val="600"/>
              </a:spcAft>
              <a:buFont typeface="Arial"/>
              <a:buChar char="•"/>
              <a:defRPr sz="1800">
                <a:solidFill>
                  <a:srgbClr val="393D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 Placeholder 5"/>
          <p:cNvSpPr>
            <a:spLocks noGrp="1"/>
          </p:cNvSpPr>
          <p:nvPr>
            <p:ph type="body" sz="quarter" idx="10" hasCustomPrompt="1"/>
          </p:nvPr>
        </p:nvSpPr>
        <p:spPr>
          <a:xfrm>
            <a:off x="992188" y="6005689"/>
            <a:ext cx="9088437" cy="598311"/>
          </a:xfrm>
          <a:prstGeom prst="rect">
            <a:avLst/>
          </a:prstGeom>
        </p:spPr>
        <p:txBody>
          <a:bodyPr/>
          <a:lstStyle>
            <a:lvl1pPr marL="0" indent="0">
              <a:buNone/>
              <a:defRPr sz="1200" baseline="0">
                <a:solidFill>
                  <a:srgbClr val="393D40"/>
                </a:solidFill>
              </a:defRPr>
            </a:lvl1pPr>
          </a:lstStyle>
          <a:p>
            <a:pPr lvl="0"/>
            <a:r>
              <a:rPr lang="en-US" dirty="0" smtClean="0"/>
              <a:t>Insert Source</a:t>
            </a:r>
            <a:endParaRPr lang="en-US" dirty="0"/>
          </a:p>
        </p:txBody>
      </p:sp>
      <p:sp>
        <p:nvSpPr>
          <p:cNvPr id="7" name="Slide Number Placeholder 3"/>
          <p:cNvSpPr>
            <a:spLocks noGrp="1"/>
          </p:cNvSpPr>
          <p:nvPr>
            <p:ph type="sldNum" sz="quarter" idx="4"/>
          </p:nvPr>
        </p:nvSpPr>
        <p:spPr>
          <a:xfrm>
            <a:off x="992188" y="122427"/>
            <a:ext cx="2844059"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31488976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3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efault with Figure #">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992188" y="122427"/>
            <a:ext cx="2844059"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spTree>
    <p:extLst>
      <p:ext uri="{BB962C8B-B14F-4D97-AF65-F5344CB8AC3E}">
        <p14:creationId xmlns:p14="http://schemas.microsoft.com/office/powerpoint/2010/main" val="11693901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888" y="1371600"/>
            <a:ext cx="11945049" cy="4754880"/>
          </a:xfrm>
          <a:prstGeom prst="rect">
            <a:avLst/>
          </a:prstGeom>
        </p:spPr>
        <p:txBody>
          <a:bodyPr/>
          <a:lstStyle>
            <a:lvl1pPr>
              <a:defRPr sz="2000" b="0" i="0">
                <a:solidFill>
                  <a:srgbClr val="323A45"/>
                </a:solidFill>
                <a:latin typeface="Arial" panose="020B0604020202020204" pitchFamily="34" charset="0"/>
                <a:cs typeface="Arial" panose="020B0604020202020204" pitchFamily="34" charset="0"/>
              </a:defRPr>
            </a:lvl1pPr>
            <a:lvl2pPr>
              <a:defRPr sz="1800" b="0" i="0">
                <a:solidFill>
                  <a:srgbClr val="323A45"/>
                </a:solidFill>
                <a:latin typeface="Arial" panose="020B0604020202020204" pitchFamily="34" charset="0"/>
                <a:cs typeface="Arial" panose="020B0604020202020204" pitchFamily="34" charset="0"/>
              </a:defRPr>
            </a:lvl2pPr>
            <a:lvl3pPr>
              <a:defRPr sz="1600" b="0" i="0">
                <a:solidFill>
                  <a:srgbClr val="323A45"/>
                </a:solidFill>
                <a:latin typeface="Arial" panose="020B0604020202020204" pitchFamily="34" charset="0"/>
                <a:cs typeface="Arial" panose="020B0604020202020204" pitchFamily="34" charset="0"/>
              </a:defRPr>
            </a:lvl3pPr>
            <a:lvl4pPr>
              <a:defRPr sz="1400" b="0" i="0">
                <a:solidFill>
                  <a:srgbClr val="323A45"/>
                </a:solidFill>
                <a:latin typeface="Arial" panose="020B0604020202020204" pitchFamily="34" charset="0"/>
                <a:cs typeface="Arial" panose="020B0604020202020204" pitchFamily="34" charset="0"/>
              </a:defRPr>
            </a:lvl4pPr>
            <a:lvl5pPr>
              <a:defRPr sz="1300" b="0" i="0">
                <a:solidFill>
                  <a:srgbClr val="323A45"/>
                </a:solidFill>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2" name="Rectangle 5"/>
          <p:cNvSpPr>
            <a:spLocks noGrp="1" noChangeArrowheads="1"/>
          </p:cNvSpPr>
          <p:nvPr>
            <p:ph type="title"/>
          </p:nvPr>
        </p:nvSpPr>
        <p:spPr bwMode="auto">
          <a:xfrm>
            <a:off x="812589" y="331036"/>
            <a:ext cx="11254348"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atin typeface="Arial" panose="020B0604020202020204" pitchFamily="34" charset="0"/>
                <a:cs typeface="Arial" panose="020B0604020202020204" pitchFamily="34" charset="0"/>
              </a:defRPr>
            </a:lvl1pPr>
          </a:lstStyle>
          <a:p>
            <a:pPr lvl="0" algn="l" rtl="0" eaLnBrk="1" fontAlgn="base" hangingPunct="1">
              <a:spcBef>
                <a:spcPct val="0"/>
              </a:spcBef>
              <a:spcAft>
                <a:spcPct val="0"/>
              </a:spcAft>
            </a:pPr>
            <a:r>
              <a:rPr lang="en-US" dirty="0" smtClean="0"/>
              <a:t>Click to edit Master title style</a:t>
            </a:r>
          </a:p>
        </p:txBody>
      </p:sp>
      <p:sp>
        <p:nvSpPr>
          <p:cNvPr id="5" name="Text Placeholder 6"/>
          <p:cNvSpPr>
            <a:spLocks noGrp="1"/>
          </p:cNvSpPr>
          <p:nvPr>
            <p:ph type="body" sz="quarter" idx="11" hasCustomPrompt="1"/>
          </p:nvPr>
        </p:nvSpPr>
        <p:spPr>
          <a:xfrm>
            <a:off x="121888" y="6217920"/>
            <a:ext cx="10949628" cy="548640"/>
          </a:xfrm>
          <a:prstGeom prst="rect">
            <a:avLst/>
          </a:prstGeom>
        </p:spPr>
        <p:txBody>
          <a:bodyPr anchor="b" anchorCtr="0"/>
          <a:lstStyle>
            <a:lvl1pPr marL="0" indent="0" algn="l">
              <a:spcBef>
                <a:spcPts val="0"/>
              </a:spcBef>
              <a:buFont typeface="Arial" pitchFamily="34" charset="0"/>
              <a:buNone/>
              <a:defRPr sz="1200" baseline="0">
                <a:solidFill>
                  <a:srgbClr val="323A45"/>
                </a:solidFill>
                <a:latin typeface="Arial" panose="020B0604020202020204" pitchFamily="34" charset="0"/>
                <a:cs typeface="Arial" panose="020B0604020202020204" pitchFamily="34" charset="0"/>
              </a:defRPr>
            </a:lvl1pPr>
          </a:lstStyle>
          <a:p>
            <a:pPr algn="l">
              <a:spcBef>
                <a:spcPts val="0"/>
              </a:spcBef>
            </a:pPr>
            <a:r>
              <a:rPr lang="en-US" dirty="0" smtClean="0"/>
              <a:t>Insert Source Here</a:t>
            </a:r>
          </a:p>
        </p:txBody>
      </p:sp>
    </p:spTree>
    <p:extLst>
      <p:ext uri="{BB962C8B-B14F-4D97-AF65-F5344CB8AC3E}">
        <p14:creationId xmlns:p14="http://schemas.microsoft.com/office/powerpoint/2010/main" val="15251430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theme" Target="../theme/theme4.xml"/><Relationship Id="rId4"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14.xml"/><Relationship Id="rId4" Type="http://schemas.openxmlformats.org/officeDocument/2006/relationships/image" Target="../media/image4.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15.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2307154" y="2633307"/>
            <a:ext cx="8397439" cy="844213"/>
          </a:xfrm>
          <a:prstGeom prst="rect">
            <a:avLst/>
          </a:prstGeom>
        </p:spPr>
        <p:txBody>
          <a:bodyPr vert="horz" lIns="91440" tIns="45720" rIns="91440" bIns="45720" rtlCol="0" anchor="t">
            <a:noAutofit/>
          </a:bodyPr>
          <a:lstStyle/>
          <a:p>
            <a:r>
              <a:rPr lang="en-US" smtClean="0"/>
              <a:t>Click to edit Master title style</a:t>
            </a:r>
            <a:endParaRPr lang="en-US" dirty="0"/>
          </a:p>
        </p:txBody>
      </p:sp>
      <p:pic>
        <p:nvPicPr>
          <p:cNvPr id="5" name="Picture 4" descr="KFF_Large_K.png"/>
          <p:cNvPicPr>
            <a:picLocks noChangeAspect="1"/>
          </p:cNvPicPr>
          <p:nvPr userDrawn="1"/>
        </p:nvPicPr>
        <p:blipFill rotWithShape="1">
          <a:blip r:embed="rId3">
            <a:extLst>
              <a:ext uri="{28A0092B-C50C-407E-A947-70E740481C1C}">
                <a14:useLocalDpi xmlns:a14="http://schemas.microsoft.com/office/drawing/2010/main" val="0"/>
              </a:ext>
            </a:extLst>
          </a:blip>
          <a:srcRect l="46308"/>
          <a:stretch/>
        </p:blipFill>
        <p:spPr>
          <a:xfrm>
            <a:off x="-1" y="0"/>
            <a:ext cx="3358798" cy="6858000"/>
          </a:xfrm>
          <a:prstGeom prst="rect">
            <a:avLst/>
          </a:prstGeom>
        </p:spPr>
      </p:pic>
      <p:pic>
        <p:nvPicPr>
          <p:cNvPr id="7" name="Picture 6" descr="KFF_Full_Logo_K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009099" y="5295540"/>
            <a:ext cx="1184364" cy="786320"/>
          </a:xfrm>
          <a:prstGeom prst="rect">
            <a:avLst/>
          </a:prstGeom>
        </p:spPr>
      </p:pic>
      <p:pic>
        <p:nvPicPr>
          <p:cNvPr id="13" name="Picture 12" descr="KFF_Tagline_K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156556" y="6251604"/>
            <a:ext cx="4162012" cy="243326"/>
          </a:xfrm>
          <a:prstGeom prst="rect">
            <a:avLst/>
          </a:prstGeom>
        </p:spPr>
      </p:pic>
    </p:spTree>
    <p:extLst>
      <p:ext uri="{BB962C8B-B14F-4D97-AF65-F5344CB8AC3E}">
        <p14:creationId xmlns:p14="http://schemas.microsoft.com/office/powerpoint/2010/main" val="4151355162"/>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1" y="0"/>
            <a:ext cx="12188826" cy="6858000"/>
          </a:xfrm>
          <a:prstGeom prst="rect">
            <a:avLst/>
          </a:prstGeom>
          <a:solidFill>
            <a:srgbClr val="0B5F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KFF_Plate_Tab+Slab6.png"/>
          <p:cNvPicPr>
            <a:picLocks noChangeAspect="1"/>
          </p:cNvPicPr>
          <p:nvPr userDrawn="1"/>
        </p:nvPicPr>
        <p:blipFill rotWithShape="1">
          <a:blip r:embed="rId3">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2" name="Title Placeholder 1"/>
          <p:cNvSpPr>
            <a:spLocks noGrp="1"/>
          </p:cNvSpPr>
          <p:nvPr>
            <p:ph type="title"/>
          </p:nvPr>
        </p:nvSpPr>
        <p:spPr>
          <a:xfrm>
            <a:off x="845605" y="1695882"/>
            <a:ext cx="8397439"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11" name="Picture 10" descr="KFF_Plate_Tab+Slab9.png"/>
          <p:cNvPicPr>
            <a:picLocks noChangeAspect="1"/>
          </p:cNvPicPr>
          <p:nvPr userDrawn="1"/>
        </p:nvPicPr>
        <p:blipFill rotWithShape="1">
          <a:blip r:embed="rId4">
            <a:extLst>
              <a:ext uri="{28A0092B-C50C-407E-A947-70E740481C1C}">
                <a14:useLocalDpi xmlns:a14="http://schemas.microsoft.com/office/drawing/2010/main" val="0"/>
              </a:ext>
            </a:extLst>
          </a:blip>
          <a:srcRect r="88613" b="85485"/>
          <a:stretch/>
        </p:blipFill>
        <p:spPr>
          <a:xfrm>
            <a:off x="0" y="0"/>
            <a:ext cx="1028125" cy="1695882"/>
          </a:xfrm>
          <a:prstGeom prst="rect">
            <a:avLst/>
          </a:prstGeom>
        </p:spPr>
      </p:pic>
    </p:spTree>
    <p:extLst>
      <p:ext uri="{BB962C8B-B14F-4D97-AF65-F5344CB8AC3E}">
        <p14:creationId xmlns:p14="http://schemas.microsoft.com/office/powerpoint/2010/main" val="2081134240"/>
      </p:ext>
    </p:extLst>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hf hdr="0" ftr="0" dt="0"/>
  <p:txStyles>
    <p:titleStyle>
      <a:lvl1pPr algn="l" defTabSz="457200" rtl="0" eaLnBrk="1" latinLnBrk="0" hangingPunct="1">
        <a:spcBef>
          <a:spcPct val="0"/>
        </a:spcBef>
        <a:buNone/>
        <a:defRPr sz="4800" kern="1200">
          <a:solidFill>
            <a:schemeClr val="bg1"/>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5">
            <a:extLst>
              <a:ext uri="{28A0092B-C50C-407E-A947-70E740481C1C}">
                <a14:useLocalDpi xmlns:a14="http://schemas.microsoft.com/office/drawing/2010/main" val="0"/>
              </a:ext>
            </a:extLst>
          </a:blip>
          <a:srcRect r="82750" b="80599"/>
          <a:stretch/>
        </p:blipFill>
        <p:spPr>
          <a:xfrm>
            <a:off x="-1" y="-24714"/>
            <a:ext cx="1552267" cy="2259260"/>
          </a:xfrm>
          <a:prstGeom prst="rect">
            <a:avLst/>
          </a:prstGeom>
        </p:spPr>
      </p:pic>
      <p:sp>
        <p:nvSpPr>
          <p:cNvPr id="2" name="Title Placeholder 1"/>
          <p:cNvSpPr>
            <a:spLocks noGrp="1"/>
          </p:cNvSpPr>
          <p:nvPr>
            <p:ph type="title"/>
          </p:nvPr>
        </p:nvSpPr>
        <p:spPr>
          <a:xfrm>
            <a:off x="947205" y="577031"/>
            <a:ext cx="10251315"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77982" y="5944568"/>
            <a:ext cx="1097280" cy="749808"/>
          </a:xfrm>
          <a:prstGeom prst="rect">
            <a:avLst/>
          </a:prstGeom>
        </p:spPr>
      </p:pic>
    </p:spTree>
    <p:extLst>
      <p:ext uri="{BB962C8B-B14F-4D97-AF65-F5344CB8AC3E}">
        <p14:creationId xmlns:p14="http://schemas.microsoft.com/office/powerpoint/2010/main" val="3917532297"/>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5" r:id="rId3"/>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rgbClr val="393D40"/>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6">
            <a:extLst>
              <a:ext uri="{28A0092B-C50C-407E-A947-70E740481C1C}">
                <a14:useLocalDpi xmlns:a14="http://schemas.microsoft.com/office/drawing/2010/main" val="0"/>
              </a:ext>
            </a:extLst>
          </a:blip>
          <a:srcRect r="82750" b="80599"/>
          <a:stretch/>
        </p:blipFill>
        <p:spPr>
          <a:xfrm>
            <a:off x="-1" y="-24714"/>
            <a:ext cx="1552267" cy="2259260"/>
          </a:xfrm>
          <a:prstGeom prst="rect">
            <a:avLst/>
          </a:prstGeom>
        </p:spPr>
      </p:pic>
      <p:sp>
        <p:nvSpPr>
          <p:cNvPr id="2" name="Title Placeholder 1"/>
          <p:cNvSpPr>
            <a:spLocks noGrp="1"/>
          </p:cNvSpPr>
          <p:nvPr>
            <p:ph type="title"/>
          </p:nvPr>
        </p:nvSpPr>
        <p:spPr>
          <a:xfrm>
            <a:off x="947205" y="577031"/>
            <a:ext cx="10251315"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947205" y="90470"/>
            <a:ext cx="2844059" cy="365125"/>
          </a:xfrm>
          <a:prstGeom prst="rect">
            <a:avLst/>
          </a:prstGeom>
        </p:spPr>
        <p:txBody>
          <a:bodyPr/>
          <a:lstStyle>
            <a:lvl1pPr algn="l">
              <a:defRPr sz="1400">
                <a:solidFill>
                  <a:srgbClr val="393D40"/>
                </a:solidFill>
              </a:defRPr>
            </a:lvl1pPr>
          </a:lstStyle>
          <a:p>
            <a:r>
              <a:rPr lang="en-US" dirty="0" smtClean="0"/>
              <a:t>Figure </a:t>
            </a:r>
            <a:fld id="{8E9351FB-0652-5D4E-8675-5F18C30F0790}" type="slidenum">
              <a:rPr lang="en-US" smtClean="0"/>
              <a:pPr/>
              <a:t>‹#›</a:t>
            </a:fld>
            <a:endParaRPr lang="en-US" dirty="0"/>
          </a:p>
        </p:txBody>
      </p:sp>
      <p:pic>
        <p:nvPicPr>
          <p:cNvPr id="6" name="Pictur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0777982" y="5944568"/>
            <a:ext cx="1097280" cy="749808"/>
          </a:xfrm>
          <a:prstGeom prst="rect">
            <a:avLst/>
          </a:prstGeom>
        </p:spPr>
      </p:pic>
    </p:spTree>
    <p:extLst>
      <p:ext uri="{BB962C8B-B14F-4D97-AF65-F5344CB8AC3E}">
        <p14:creationId xmlns:p14="http://schemas.microsoft.com/office/powerpoint/2010/main" val="290337321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7" r:id="rId4"/>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rgbClr val="393D40"/>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5">
            <a:extLst>
              <a:ext uri="{28A0092B-C50C-407E-A947-70E740481C1C}">
                <a14:useLocalDpi xmlns:a14="http://schemas.microsoft.com/office/drawing/2010/main" val="0"/>
              </a:ext>
            </a:extLst>
          </a:blip>
          <a:srcRect r="82750" b="80599"/>
          <a:stretch/>
        </p:blipFill>
        <p:spPr>
          <a:xfrm>
            <a:off x="-1" y="-24714"/>
            <a:ext cx="1552267" cy="2259260"/>
          </a:xfrm>
          <a:prstGeom prst="rect">
            <a:avLst/>
          </a:prstGeom>
        </p:spPr>
      </p:pic>
      <p:sp>
        <p:nvSpPr>
          <p:cNvPr id="2" name="Title Placeholder 1"/>
          <p:cNvSpPr>
            <a:spLocks noGrp="1"/>
          </p:cNvSpPr>
          <p:nvPr>
            <p:ph type="title"/>
          </p:nvPr>
        </p:nvSpPr>
        <p:spPr>
          <a:xfrm>
            <a:off x="947205" y="577031"/>
            <a:ext cx="10251315"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5" name="Slide Number Placeholder 3"/>
          <p:cNvSpPr>
            <a:spLocks noGrp="1"/>
          </p:cNvSpPr>
          <p:nvPr>
            <p:ph type="sldNum" sz="quarter" idx="4"/>
          </p:nvPr>
        </p:nvSpPr>
        <p:spPr>
          <a:xfrm>
            <a:off x="947205" y="90470"/>
            <a:ext cx="2844059" cy="365125"/>
          </a:xfrm>
          <a:prstGeom prst="rect">
            <a:avLst/>
          </a:prstGeom>
        </p:spPr>
        <p:txBody>
          <a:bodyPr/>
          <a:lstStyle>
            <a:lvl1pPr algn="l">
              <a:defRPr sz="1400">
                <a:solidFill>
                  <a:srgbClr val="393D40"/>
                </a:solidFill>
              </a:defRPr>
            </a:lvl1pPr>
          </a:lstStyle>
          <a:p>
            <a:r>
              <a:rPr lang="en-US" dirty="0" smtClean="0"/>
              <a:t>Exhibit </a:t>
            </a:r>
            <a:fld id="{8E9351FB-0652-5D4E-8675-5F18C30F0790}" type="slidenum">
              <a:rPr lang="en-US" smtClean="0"/>
              <a:pPr/>
              <a:t>‹#›</a:t>
            </a:fld>
            <a:endParaRPr lang="en-US" dirty="0"/>
          </a:p>
        </p:txBody>
      </p:sp>
      <p:pic>
        <p:nvPicPr>
          <p:cNvPr id="6" name="Picture 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777982" y="5944568"/>
            <a:ext cx="1097280" cy="749808"/>
          </a:xfrm>
          <a:prstGeom prst="rect">
            <a:avLst/>
          </a:prstGeom>
        </p:spPr>
      </p:pic>
    </p:spTree>
    <p:extLst>
      <p:ext uri="{BB962C8B-B14F-4D97-AF65-F5344CB8AC3E}">
        <p14:creationId xmlns:p14="http://schemas.microsoft.com/office/powerpoint/2010/main" val="385957327"/>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rgbClr val="393D40"/>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555659"/>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4667783"/>
      </p:ext>
    </p:extLst>
  </p:cSld>
  <p:clrMap bg1="lt1" tx1="dk1" bg2="lt2" tx2="dk2" accent1="accent1" accent2="accent2" accent3="accent3" accent4="accent4" accent5="accent5" accent6="accent6" hlink="hlink" folHlink="folHlink"/>
  <p:sldLayoutIdLst>
    <p:sldLayoutId id="2147483678"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552267" cy="2259260"/>
          </a:xfrm>
          <a:prstGeom prst="rect">
            <a:avLst/>
          </a:prstGeom>
        </p:spPr>
      </p:pic>
      <p:pic>
        <p:nvPicPr>
          <p:cNvPr id="5" name="Picture 4"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8376195" y="0"/>
            <a:ext cx="3812630" cy="6858000"/>
          </a:xfrm>
          <a:prstGeom prst="rect">
            <a:avLst/>
          </a:prstGeom>
        </p:spPr>
      </p:pic>
      <p:sp>
        <p:nvSpPr>
          <p:cNvPr id="6" name="Title Placeholder 1"/>
          <p:cNvSpPr>
            <a:spLocks noGrp="1"/>
          </p:cNvSpPr>
          <p:nvPr>
            <p:ph type="title"/>
          </p:nvPr>
        </p:nvSpPr>
        <p:spPr>
          <a:xfrm>
            <a:off x="969784" y="577031"/>
            <a:ext cx="102852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9" name="Text Placeholder 2"/>
          <p:cNvSpPr>
            <a:spLocks noGrp="1"/>
          </p:cNvSpPr>
          <p:nvPr>
            <p:ph type="body" idx="1"/>
          </p:nvPr>
        </p:nvSpPr>
        <p:spPr>
          <a:xfrm>
            <a:off x="969784" y="1609875"/>
            <a:ext cx="10285238" cy="4091016"/>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64359484"/>
      </p:ext>
    </p:extLst>
  </p:cSld>
  <p:clrMap bg1="lt1" tx1="dk1" bg2="lt2" tx2="dk2" accent1="accent1" accent2="accent2" accent3="accent3" accent4="accent4" accent5="accent5" accent6="accent6" hlink="hlink" folHlink="folHlink"/>
  <p:sldLayoutIdLst>
    <p:sldLayoutId id="2147483664" r:id="rId1"/>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rgbClr val="393D40"/>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KFF_Plate_Tab+Slab8.png"/>
          <p:cNvPicPr>
            <a:picLocks noChangeAspect="1"/>
          </p:cNvPicPr>
          <p:nvPr userDrawn="1"/>
        </p:nvPicPr>
        <p:blipFill rotWithShape="1">
          <a:blip r:embed="rId3">
            <a:extLst>
              <a:ext uri="{28A0092B-C50C-407E-A947-70E740481C1C}">
                <a14:useLocalDpi xmlns:a14="http://schemas.microsoft.com/office/drawing/2010/main" val="0"/>
              </a:ext>
            </a:extLst>
          </a:blip>
          <a:srcRect r="82750" b="80599"/>
          <a:stretch/>
        </p:blipFill>
        <p:spPr>
          <a:xfrm>
            <a:off x="-1" y="0"/>
            <a:ext cx="1552267" cy="2259260"/>
          </a:xfrm>
          <a:prstGeom prst="rect">
            <a:avLst/>
          </a:prstGeom>
        </p:spPr>
      </p:pic>
      <p:pic>
        <p:nvPicPr>
          <p:cNvPr id="8" name="Picture 7" descr="KFF_Plate_Tab+Slab6.png"/>
          <p:cNvPicPr>
            <a:picLocks noChangeAspect="1"/>
          </p:cNvPicPr>
          <p:nvPr userDrawn="1"/>
        </p:nvPicPr>
        <p:blipFill rotWithShape="1">
          <a:blip r:embed="rId4">
            <a:extLst>
              <a:ext uri="{28A0092B-C50C-407E-A947-70E740481C1C}">
                <a14:useLocalDpi xmlns:a14="http://schemas.microsoft.com/office/drawing/2010/main" val="0"/>
              </a:ext>
            </a:extLst>
          </a:blip>
          <a:srcRect l="28055"/>
          <a:stretch/>
        </p:blipFill>
        <p:spPr>
          <a:xfrm>
            <a:off x="845796" y="0"/>
            <a:ext cx="3812630" cy="6858000"/>
          </a:xfrm>
          <a:prstGeom prst="rect">
            <a:avLst/>
          </a:prstGeom>
        </p:spPr>
      </p:pic>
      <p:sp>
        <p:nvSpPr>
          <p:cNvPr id="4" name="Rectangle 3"/>
          <p:cNvSpPr/>
          <p:nvPr userDrawn="1"/>
        </p:nvSpPr>
        <p:spPr>
          <a:xfrm>
            <a:off x="4640540" y="0"/>
            <a:ext cx="7548285" cy="6858000"/>
          </a:xfrm>
          <a:prstGeom prst="rect">
            <a:avLst/>
          </a:prstGeom>
          <a:solidFill>
            <a:srgbClr val="F5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Title Placeholder 1"/>
          <p:cNvSpPr>
            <a:spLocks noGrp="1"/>
          </p:cNvSpPr>
          <p:nvPr>
            <p:ph type="title"/>
          </p:nvPr>
        </p:nvSpPr>
        <p:spPr>
          <a:xfrm>
            <a:off x="958495" y="577031"/>
            <a:ext cx="10285238" cy="844213"/>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6" name="Text Placeholder 2"/>
          <p:cNvSpPr>
            <a:spLocks noGrp="1"/>
          </p:cNvSpPr>
          <p:nvPr>
            <p:ph type="body" idx="1"/>
          </p:nvPr>
        </p:nvSpPr>
        <p:spPr>
          <a:xfrm>
            <a:off x="958495" y="1519562"/>
            <a:ext cx="10285238" cy="4079727"/>
          </a:xfrm>
          <a:prstGeom prst="rect">
            <a:avLst/>
          </a:prstGeom>
        </p:spPr>
        <p:txBody>
          <a:bodyPr vert="horz" lIns="91440" tIns="45720" rIns="91440" bIns="45720" rtlCol="0" anchor="t">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41192290"/>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l" defTabSz="457200" rtl="0" eaLnBrk="1" latinLnBrk="0" hangingPunct="1">
        <a:spcBef>
          <a:spcPct val="0"/>
        </a:spcBef>
        <a:buNone/>
        <a:defRPr sz="3200" kern="1200">
          <a:solidFill>
            <a:srgbClr val="393D40"/>
          </a:solidFill>
          <a:latin typeface="+mj-lt"/>
          <a:ea typeface="+mj-ea"/>
          <a:cs typeface="+mj-cs"/>
        </a:defRPr>
      </a:lvl1pPr>
    </p:titleStyle>
    <p:bodyStyle>
      <a:lvl1pPr marL="342900" indent="-3429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1pPr>
      <a:lvl2pPr marL="742950" indent="-28575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2pPr>
      <a:lvl3pPr marL="11430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3pPr>
      <a:lvl4pPr marL="16002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4pPr>
      <a:lvl5pPr marL="2057400" indent="-228600" algn="l" defTabSz="457200" rtl="0" eaLnBrk="1" latinLnBrk="0" hangingPunct="1">
        <a:spcBef>
          <a:spcPct val="20000"/>
        </a:spcBef>
        <a:buClr>
          <a:srgbClr val="0076C4"/>
        </a:buClr>
        <a:buFont typeface="Arial"/>
        <a:buChar char="»"/>
        <a:defRPr sz="1800" kern="1200">
          <a:solidFill>
            <a:srgbClr val="393D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chart" Target="../charts/chart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552293346"/>
              </p:ext>
            </p:extLst>
          </p:nvPr>
        </p:nvGraphicFramePr>
        <p:xfrm>
          <a:off x="947203" y="777585"/>
          <a:ext cx="10565423" cy="52117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352540" y="6217920"/>
            <a:ext cx="8773282" cy="548640"/>
          </a:xfrm>
          <a:prstGeom prst="rect">
            <a:avLst/>
          </a:prstGeom>
        </p:spPr>
        <p:txBody>
          <a:bodyPr/>
          <a:lstStyle/>
          <a:p>
            <a:pPr marL="0" indent="0">
              <a:buNone/>
            </a:pPr>
            <a:r>
              <a:rPr lang="en-US" sz="900" dirty="0">
                <a:solidFill>
                  <a:srgbClr val="55565A"/>
                </a:solidFill>
              </a:rPr>
              <a:t>NOTE: Totals represent disbursements (in current U.S. dollars) in low- and middle-income countries.</a:t>
            </a:r>
          </a:p>
          <a:p>
            <a:pPr marL="0" indent="0">
              <a:buNone/>
            </a:pPr>
            <a:r>
              <a:rPr lang="en-US" sz="900" dirty="0">
                <a:solidFill>
                  <a:srgbClr val="55565A"/>
                </a:solidFill>
              </a:rPr>
              <a:t>SOURCES: UNAIDS and Kaiser Family Foundation analyses; Global Fund to Fight AIDS, Tuberculosis and Malaria online data queries; UNITAID Annual Reports and direct communication; OECD CRS online data queries.</a:t>
            </a:r>
          </a:p>
        </p:txBody>
      </p:sp>
      <p:sp>
        <p:nvSpPr>
          <p:cNvPr id="4" name="Title 3"/>
          <p:cNvSpPr>
            <a:spLocks noGrp="1"/>
          </p:cNvSpPr>
          <p:nvPr>
            <p:ph type="title"/>
          </p:nvPr>
        </p:nvSpPr>
        <p:spPr>
          <a:xfrm>
            <a:off x="947205" y="331036"/>
            <a:ext cx="9627767" cy="914400"/>
          </a:xfrm>
        </p:spPr>
        <p:txBody>
          <a:bodyPr/>
          <a:lstStyle/>
          <a:p>
            <a:r>
              <a:rPr lang="en-US" dirty="0" smtClean="0"/>
              <a:t>HIV Funding from Donor Governments, 2002-2018</a:t>
            </a:r>
            <a:endParaRPr lang="en-US" dirty="0"/>
          </a:p>
        </p:txBody>
      </p:sp>
      <p:sp>
        <p:nvSpPr>
          <p:cNvPr id="2" name="TextBox 1"/>
          <p:cNvSpPr txBox="1"/>
          <p:nvPr/>
        </p:nvSpPr>
        <p:spPr>
          <a:xfrm>
            <a:off x="947205" y="1152526"/>
            <a:ext cx="1428596" cy="369332"/>
          </a:xfrm>
          <a:prstGeom prst="rect">
            <a:avLst/>
          </a:prstGeom>
          <a:noFill/>
        </p:spPr>
        <p:txBody>
          <a:bodyPr wrap="none" rtlCol="0">
            <a:spAutoFit/>
          </a:bodyPr>
          <a:lstStyle/>
          <a:p>
            <a:pPr algn="ctr"/>
            <a:r>
              <a:rPr lang="en-US" i="1" dirty="0">
                <a:solidFill>
                  <a:srgbClr val="323A45"/>
                </a:solidFill>
              </a:rPr>
              <a:t>US$ Billions</a:t>
            </a:r>
            <a:endParaRPr lang="en-US" b="1" i="1" dirty="0">
              <a:solidFill>
                <a:srgbClr val="323A45"/>
              </a:solidFill>
              <a:latin typeface="+mj-lt"/>
              <a:cs typeface="Meta Offc Pro"/>
            </a:endParaRPr>
          </a:p>
        </p:txBody>
      </p:sp>
      <p:sp>
        <p:nvSpPr>
          <p:cNvPr id="6"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1</a:t>
            </a:fld>
            <a:endParaRPr lang="en-US" sz="1400" dirty="0">
              <a:solidFill>
                <a:srgbClr val="393D40"/>
              </a:solidFill>
            </a:endParaRPr>
          </a:p>
        </p:txBody>
      </p:sp>
      <p:pic>
        <p:nvPicPr>
          <p:cNvPr id="1026"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556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867259837"/>
              </p:ext>
            </p:extLst>
          </p:nvPr>
        </p:nvGraphicFramePr>
        <p:xfrm>
          <a:off x="947205" y="1371601"/>
          <a:ext cx="10565422" cy="47545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947205" y="6217920"/>
            <a:ext cx="8178617" cy="548640"/>
          </a:xfrm>
          <a:prstGeom prst="rect">
            <a:avLst/>
          </a:prstGeom>
        </p:spPr>
        <p:txBody>
          <a:bodyPr/>
          <a:lstStyle/>
          <a:p>
            <a:pPr marL="0" indent="0">
              <a:buNone/>
            </a:pPr>
            <a:r>
              <a:rPr lang="en-US" sz="900" dirty="0">
                <a:solidFill>
                  <a:srgbClr val="55565A"/>
                </a:solidFill>
              </a:rPr>
              <a:t>NOTE: Totals represent disbursements (in current U.S. dollars) in low- and middle-income countries.</a:t>
            </a:r>
          </a:p>
          <a:p>
            <a:pPr marL="0" indent="0">
              <a:buNone/>
            </a:pPr>
            <a:r>
              <a:rPr lang="en-US" sz="900" dirty="0">
                <a:solidFill>
                  <a:srgbClr val="55565A"/>
                </a:solidFill>
              </a:rPr>
              <a:t>SOURCES: UNAIDS and Kaiser Family Foundation analysis, July 2019; Global Fund to Fight AIDS, Tuberculosis and Malaria online data query, January 2019; UNITAID direct communication; OECD CRS online data queries. </a:t>
            </a:r>
          </a:p>
        </p:txBody>
      </p:sp>
      <p:sp>
        <p:nvSpPr>
          <p:cNvPr id="4" name="Title 3"/>
          <p:cNvSpPr>
            <a:spLocks noGrp="1"/>
          </p:cNvSpPr>
          <p:nvPr>
            <p:ph type="title"/>
          </p:nvPr>
        </p:nvSpPr>
        <p:spPr>
          <a:xfrm>
            <a:off x="947205" y="331036"/>
            <a:ext cx="10565422" cy="914400"/>
          </a:xfrm>
        </p:spPr>
        <p:txBody>
          <a:bodyPr/>
          <a:lstStyle/>
          <a:p>
            <a:r>
              <a:rPr lang="en-US" dirty="0"/>
              <a:t>HIV Funding from Donor </a:t>
            </a:r>
            <a:r>
              <a:rPr lang="en-US" dirty="0" smtClean="0"/>
              <a:t>Governments</a:t>
            </a:r>
            <a:r>
              <a:rPr lang="en-US" dirty="0"/>
              <a:t> </a:t>
            </a:r>
            <a:r>
              <a:rPr lang="en-US" dirty="0" smtClean="0"/>
              <a:t>by Funding Channel, 2018</a:t>
            </a:r>
            <a:endParaRPr lang="en-US" dirty="0"/>
          </a:p>
        </p:txBody>
      </p:sp>
      <p:sp>
        <p:nvSpPr>
          <p:cNvPr id="5"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2</a:t>
            </a:fld>
            <a:endParaRPr lang="en-US" sz="1400" dirty="0">
              <a:solidFill>
                <a:srgbClr val="393D40"/>
              </a:solidFill>
            </a:endParaRPr>
          </a:p>
        </p:txBody>
      </p:sp>
      <p:pic>
        <p:nvPicPr>
          <p:cNvPr id="6"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803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043012231"/>
              </p:ext>
            </p:extLst>
          </p:nvPr>
        </p:nvGraphicFramePr>
        <p:xfrm>
          <a:off x="947205" y="914401"/>
          <a:ext cx="10565422" cy="52117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946570" y="5984459"/>
            <a:ext cx="8179252" cy="548640"/>
          </a:xfrm>
          <a:prstGeom prst="rect">
            <a:avLst/>
          </a:prstGeom>
        </p:spPr>
        <p:txBody>
          <a:bodyPr/>
          <a:lstStyle/>
          <a:p>
            <a:pPr marL="0" indent="0">
              <a:buNone/>
            </a:pPr>
            <a:r>
              <a:rPr lang="en-US" sz="800" dirty="0">
                <a:solidFill>
                  <a:srgbClr val="55565A"/>
                </a:solidFill>
              </a:rPr>
              <a:t>Notes: “Appropriations” include bilateral HIV funding as specified by Congress in annual appropriations acts for the State Department, U.S. Agency for International Development (USAID), Centers for Disease Control and Prevention (CDC), and the Department of Defense (DoD). “Disbursements” include actual outlays (i.e. the release of funds to, or the purchase of goods or services for, a recipient) for the State Department, USAID, CDC and DoD.</a:t>
            </a:r>
          </a:p>
          <a:p>
            <a:pPr marL="0" indent="0">
              <a:buNone/>
            </a:pPr>
            <a:r>
              <a:rPr lang="en-US" sz="800" dirty="0">
                <a:solidFill>
                  <a:srgbClr val="55565A"/>
                </a:solidFill>
              </a:rPr>
              <a:t>SOURCE: Kaiser Family Foundation analysis of data from the Office of the Global AIDS Coordinator (OGAC) at the Department of State, Office of Management and Budget, Agency Congressional Budget Justifications, Congressional Appropriations Bills, and U.S. Foreign Assistance Dashboard [website], available at: www.foreignassistance.gov. </a:t>
            </a:r>
          </a:p>
        </p:txBody>
      </p:sp>
      <p:sp>
        <p:nvSpPr>
          <p:cNvPr id="4" name="Title 3"/>
          <p:cNvSpPr>
            <a:spLocks noGrp="1"/>
          </p:cNvSpPr>
          <p:nvPr>
            <p:ph type="title"/>
          </p:nvPr>
        </p:nvSpPr>
        <p:spPr>
          <a:xfrm>
            <a:off x="947205" y="331036"/>
            <a:ext cx="10565422" cy="914400"/>
          </a:xfrm>
        </p:spPr>
        <p:txBody>
          <a:bodyPr/>
          <a:lstStyle/>
          <a:p>
            <a:r>
              <a:rPr lang="en-US" dirty="0" smtClean="0"/>
              <a:t>U.S. Bilateral Funding for HIV: Appropriations &amp; Disbursements, FY 2005-FY 2018</a:t>
            </a:r>
            <a:endParaRPr lang="en-US" dirty="0"/>
          </a:p>
        </p:txBody>
      </p:sp>
      <p:sp>
        <p:nvSpPr>
          <p:cNvPr id="2" name="TextBox 1"/>
          <p:cNvSpPr txBox="1"/>
          <p:nvPr/>
        </p:nvSpPr>
        <p:spPr>
          <a:xfrm>
            <a:off x="947205" y="1706200"/>
            <a:ext cx="1428596" cy="369332"/>
          </a:xfrm>
          <a:prstGeom prst="rect">
            <a:avLst/>
          </a:prstGeom>
          <a:noFill/>
        </p:spPr>
        <p:txBody>
          <a:bodyPr wrap="none" rtlCol="0">
            <a:spAutoFit/>
          </a:bodyPr>
          <a:lstStyle/>
          <a:p>
            <a:pPr algn="ctr"/>
            <a:r>
              <a:rPr lang="en-US" i="1" dirty="0">
                <a:solidFill>
                  <a:srgbClr val="323A45"/>
                </a:solidFill>
              </a:rPr>
              <a:t>US$ Billions</a:t>
            </a:r>
            <a:endParaRPr lang="en-US" b="1" i="1" dirty="0">
              <a:solidFill>
                <a:srgbClr val="323A45"/>
              </a:solidFill>
              <a:latin typeface="+mj-lt"/>
              <a:cs typeface="Meta Offc Pro"/>
            </a:endParaRPr>
          </a:p>
        </p:txBody>
      </p:sp>
      <p:sp>
        <p:nvSpPr>
          <p:cNvPr id="6"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3</a:t>
            </a:fld>
            <a:endParaRPr lang="en-US" sz="1400" dirty="0">
              <a:solidFill>
                <a:srgbClr val="393D40"/>
              </a:solidFill>
            </a:endParaRPr>
          </a:p>
        </p:txBody>
      </p:sp>
      <p:pic>
        <p:nvPicPr>
          <p:cNvPr id="8"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6848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887181382"/>
              </p:ext>
            </p:extLst>
          </p:nvPr>
        </p:nvGraphicFramePr>
        <p:xfrm>
          <a:off x="947204" y="914401"/>
          <a:ext cx="10532372" cy="5211763"/>
        </p:xfrm>
        <a:graphic>
          <a:graphicData uri="http://schemas.openxmlformats.org/drawingml/2006/chart">
            <c:chart xmlns:c="http://schemas.openxmlformats.org/drawingml/2006/chart" xmlns:r="http://schemas.openxmlformats.org/officeDocument/2006/relationships" r:id="rId2"/>
          </a:graphicData>
        </a:graphic>
      </p:graphicFrame>
      <p:sp>
        <p:nvSpPr>
          <p:cNvPr id="4" name="Title 3"/>
          <p:cNvSpPr>
            <a:spLocks noGrp="1"/>
          </p:cNvSpPr>
          <p:nvPr>
            <p:ph type="title"/>
          </p:nvPr>
        </p:nvSpPr>
        <p:spPr>
          <a:xfrm>
            <a:off x="947205" y="331036"/>
            <a:ext cx="10532371" cy="914400"/>
          </a:xfrm>
        </p:spPr>
        <p:txBody>
          <a:bodyPr/>
          <a:lstStyle/>
          <a:p>
            <a:r>
              <a:rPr lang="en-US" dirty="0" smtClean="0"/>
              <a:t>HIV Funding from Donor Governments, Other than the United States, 2010-2018 </a:t>
            </a:r>
            <a:endParaRPr lang="en-US" dirty="0"/>
          </a:p>
        </p:txBody>
      </p:sp>
      <p:sp>
        <p:nvSpPr>
          <p:cNvPr id="2" name="TextBox 1"/>
          <p:cNvSpPr txBox="1"/>
          <p:nvPr/>
        </p:nvSpPr>
        <p:spPr>
          <a:xfrm>
            <a:off x="947205" y="1644135"/>
            <a:ext cx="1428596" cy="369332"/>
          </a:xfrm>
          <a:prstGeom prst="rect">
            <a:avLst/>
          </a:prstGeom>
          <a:noFill/>
        </p:spPr>
        <p:txBody>
          <a:bodyPr wrap="none" rtlCol="0">
            <a:spAutoFit/>
          </a:bodyPr>
          <a:lstStyle/>
          <a:p>
            <a:pPr algn="ctr"/>
            <a:r>
              <a:rPr lang="en-US" i="1" dirty="0">
                <a:solidFill>
                  <a:srgbClr val="323A45"/>
                </a:solidFill>
              </a:rPr>
              <a:t>US$ Billions</a:t>
            </a:r>
            <a:endParaRPr lang="en-US" b="1" i="1" dirty="0">
              <a:solidFill>
                <a:srgbClr val="323A45"/>
              </a:solidFill>
              <a:latin typeface="+mj-lt"/>
              <a:cs typeface="Meta Offc Pro"/>
            </a:endParaRPr>
          </a:p>
        </p:txBody>
      </p:sp>
      <p:sp>
        <p:nvSpPr>
          <p:cNvPr id="6" name="Text Placeholder 2"/>
          <p:cNvSpPr>
            <a:spLocks noGrp="1"/>
          </p:cNvSpPr>
          <p:nvPr>
            <p:ph type="body" sz="quarter" idx="4294967295"/>
          </p:nvPr>
        </p:nvSpPr>
        <p:spPr>
          <a:xfrm>
            <a:off x="947204" y="6217920"/>
            <a:ext cx="8178618" cy="548640"/>
          </a:xfrm>
          <a:prstGeom prst="rect">
            <a:avLst/>
          </a:prstGeom>
        </p:spPr>
        <p:txBody>
          <a:bodyPr/>
          <a:lstStyle/>
          <a:p>
            <a:pPr marL="0" indent="0">
              <a:buNone/>
            </a:pPr>
            <a:r>
              <a:rPr lang="en-US" sz="900" dirty="0">
                <a:solidFill>
                  <a:srgbClr val="55565A"/>
                </a:solidFill>
              </a:rPr>
              <a:t>NOTE: Totals represent disbursements (in current U.S. dollars) in low- and middle-income countries.</a:t>
            </a:r>
          </a:p>
          <a:p>
            <a:pPr marL="0" indent="0">
              <a:buNone/>
            </a:pPr>
            <a:r>
              <a:rPr lang="en-US" sz="900" dirty="0">
                <a:solidFill>
                  <a:srgbClr val="55565A"/>
                </a:solidFill>
              </a:rPr>
              <a:t>SOURCES: UNAIDS and Kaiser Family Foundation analyses; Global Fund to Fight AIDS, Tuberculosis and Malaria online data queries; UNITAID Annual Reports and direct communication; OECD CRS online data queries.</a:t>
            </a:r>
          </a:p>
        </p:txBody>
      </p:sp>
      <p:sp>
        <p:nvSpPr>
          <p:cNvPr id="8"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4</a:t>
            </a:fld>
            <a:endParaRPr lang="en-US" sz="1400" dirty="0">
              <a:solidFill>
                <a:srgbClr val="393D40"/>
              </a:solidFill>
            </a:endParaRPr>
          </a:p>
        </p:txBody>
      </p:sp>
      <p:pic>
        <p:nvPicPr>
          <p:cNvPr id="9"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048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833010266"/>
              </p:ext>
            </p:extLst>
          </p:nvPr>
        </p:nvGraphicFramePr>
        <p:xfrm>
          <a:off x="947204" y="1371601"/>
          <a:ext cx="10543389" cy="47545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947205" y="6126163"/>
            <a:ext cx="8178617" cy="640396"/>
          </a:xfrm>
          <a:prstGeom prst="rect">
            <a:avLst/>
          </a:prstGeom>
        </p:spPr>
        <p:txBody>
          <a:bodyPr/>
          <a:lstStyle/>
          <a:p>
            <a:pPr marL="0" indent="0">
              <a:buNone/>
            </a:pPr>
            <a:r>
              <a:rPr lang="en-US" sz="900" dirty="0">
                <a:solidFill>
                  <a:srgbClr val="55565A"/>
                </a:solidFill>
              </a:rPr>
              <a:t>NOTES: Donor funding totals represent disbursements (in current U.S. dollars) in low- and middle-income countries. “GDP” represents gross domestic product. UNAIDS estimates that US$19.0 billion was available for HIV from all sources in 2018, expressed in 2016 USD. For purposes of this analysis, the estimate was converted to 2018 USD, or $20.3 billion.</a:t>
            </a:r>
            <a:r>
              <a:rPr lang="en-US" sz="900" dirty="0">
                <a:solidFill>
                  <a:srgbClr val="FF0000"/>
                </a:solidFill>
              </a:rPr>
              <a:t> </a:t>
            </a:r>
            <a:r>
              <a:rPr lang="en-US" sz="900" dirty="0">
                <a:solidFill>
                  <a:srgbClr val="55565A"/>
                </a:solidFill>
              </a:rPr>
              <a:t>SOURCES: UNAIDS and Kaiser Family Foundation analysis, July 2019; Global Fund to Fight AIDS, Tuberculosis and Malaria online data query, January 2019; UNITAID direct communication; OECD CRS online data queries. </a:t>
            </a:r>
          </a:p>
        </p:txBody>
      </p:sp>
      <p:sp>
        <p:nvSpPr>
          <p:cNvPr id="4" name="Title 3"/>
          <p:cNvSpPr>
            <a:spLocks noGrp="1"/>
          </p:cNvSpPr>
          <p:nvPr>
            <p:ph type="title"/>
          </p:nvPr>
        </p:nvSpPr>
        <p:spPr>
          <a:xfrm>
            <a:off x="947205" y="331036"/>
            <a:ext cx="10543388" cy="914400"/>
          </a:xfrm>
        </p:spPr>
        <p:txBody>
          <a:bodyPr/>
          <a:lstStyle/>
          <a:p>
            <a:r>
              <a:rPr lang="en-US" dirty="0"/>
              <a:t>Donor Government Share of </a:t>
            </a:r>
            <a:r>
              <a:rPr lang="en-US" dirty="0" smtClean="0"/>
              <a:t>Resources Available for HIV Compared to Share of GDP, 2018</a:t>
            </a:r>
            <a:endParaRPr lang="en-US" dirty="0"/>
          </a:p>
        </p:txBody>
      </p:sp>
      <p:sp>
        <p:nvSpPr>
          <p:cNvPr id="5"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5</a:t>
            </a:fld>
            <a:endParaRPr lang="en-US" sz="1400" dirty="0">
              <a:solidFill>
                <a:srgbClr val="393D40"/>
              </a:solidFill>
            </a:endParaRPr>
          </a:p>
        </p:txBody>
      </p:sp>
      <p:pic>
        <p:nvPicPr>
          <p:cNvPr id="6"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7156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23868607"/>
              </p:ext>
            </p:extLst>
          </p:nvPr>
        </p:nvGraphicFramePr>
        <p:xfrm>
          <a:off x="947204" y="1371601"/>
          <a:ext cx="10565423" cy="475456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4294967295"/>
          </p:nvPr>
        </p:nvSpPr>
        <p:spPr>
          <a:xfrm>
            <a:off x="947205" y="6217920"/>
            <a:ext cx="8178617" cy="548640"/>
          </a:xfrm>
          <a:prstGeom prst="rect">
            <a:avLst/>
          </a:prstGeom>
        </p:spPr>
        <p:txBody>
          <a:bodyPr/>
          <a:lstStyle/>
          <a:p>
            <a:pPr marL="0" indent="0">
              <a:buNone/>
            </a:pPr>
            <a:r>
              <a:rPr lang="en-US" sz="900" dirty="0">
                <a:solidFill>
                  <a:srgbClr val="55565A"/>
                </a:solidFill>
              </a:rPr>
              <a:t>NOTES: Donor funding totals represent disbursements (in current U.S. dollars) in low- and middle-income countries. “GDP” represents gross domestic product. SOURCES: UNAIDS and Kaiser Family Foundation analysis, July 2019; Global Fund to Fight AIDS, Tuberculosis and Malaria online data query, January 2019; UNITAID direct communication; International Monetary Fund, World Economic Outlook Database, June 2019.</a:t>
            </a:r>
          </a:p>
        </p:txBody>
      </p:sp>
      <p:sp>
        <p:nvSpPr>
          <p:cNvPr id="4" name="Title 3"/>
          <p:cNvSpPr>
            <a:spLocks noGrp="1"/>
          </p:cNvSpPr>
          <p:nvPr>
            <p:ph type="title"/>
          </p:nvPr>
        </p:nvSpPr>
        <p:spPr>
          <a:xfrm>
            <a:off x="947205" y="331036"/>
            <a:ext cx="10565422" cy="914400"/>
          </a:xfrm>
        </p:spPr>
        <p:txBody>
          <a:bodyPr/>
          <a:lstStyle/>
          <a:p>
            <a:r>
              <a:rPr lang="en-US" dirty="0"/>
              <a:t>Donor Government </a:t>
            </a:r>
            <a:r>
              <a:rPr lang="en-US" dirty="0" smtClean="0"/>
              <a:t>Ranking </a:t>
            </a:r>
            <a:r>
              <a:rPr lang="en-US" dirty="0"/>
              <a:t>by </a:t>
            </a:r>
            <a:r>
              <a:rPr lang="en-US" dirty="0" smtClean="0"/>
              <a:t>Funding </a:t>
            </a:r>
            <a:r>
              <a:rPr lang="en-US" dirty="0"/>
              <a:t>for HIV per </a:t>
            </a:r>
            <a:r>
              <a:rPr lang="en-US" dirty="0" smtClean="0"/>
              <a:t/>
            </a:r>
            <a:br>
              <a:rPr lang="en-US" dirty="0" smtClean="0"/>
            </a:br>
            <a:r>
              <a:rPr lang="en-US" dirty="0" smtClean="0"/>
              <a:t>US$1 </a:t>
            </a:r>
            <a:r>
              <a:rPr lang="en-US" dirty="0"/>
              <a:t>Million </a:t>
            </a:r>
            <a:r>
              <a:rPr lang="en-US" dirty="0" smtClean="0"/>
              <a:t>GDP, 2018</a:t>
            </a:r>
            <a:endParaRPr lang="en-US" dirty="0"/>
          </a:p>
        </p:txBody>
      </p:sp>
      <p:sp>
        <p:nvSpPr>
          <p:cNvPr id="5" name="Slide Number Placeholder 4"/>
          <p:cNvSpPr txBox="1">
            <a:spLocks/>
          </p:cNvSpPr>
          <p:nvPr/>
        </p:nvSpPr>
        <p:spPr>
          <a:xfrm>
            <a:off x="947205" y="88512"/>
            <a:ext cx="284405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400" dirty="0" smtClean="0">
                <a:solidFill>
                  <a:srgbClr val="393D40"/>
                </a:solidFill>
              </a:rPr>
              <a:t>Figure </a:t>
            </a:r>
            <a:fld id="{8E9351FB-0652-5D4E-8675-5F18C30F0790}" type="slidenum">
              <a:rPr lang="en-US" sz="1400" smtClean="0">
                <a:solidFill>
                  <a:srgbClr val="393D40"/>
                </a:solidFill>
              </a:rPr>
              <a:pPr/>
              <a:t>6</a:t>
            </a:fld>
            <a:endParaRPr lang="en-US" sz="1400" dirty="0">
              <a:solidFill>
                <a:srgbClr val="393D40"/>
              </a:solidFill>
            </a:endParaRPr>
          </a:p>
        </p:txBody>
      </p:sp>
      <p:pic>
        <p:nvPicPr>
          <p:cNvPr id="6" name="Picture 2" descr="https://docs.google.com/a/unaids.org/uc?id=0ByKFPfgVtJ6RZThRMjFILXQ0bWs&amp;export=downlo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25822" y="6065539"/>
            <a:ext cx="1618140" cy="304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507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0077C8"/>
      </a:hlink>
      <a:folHlink>
        <a:srgbClr val="7030A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BC44F8BF-EF46-4E90-8791-21ABC1237DD6}"/>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vider">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2C7FFF8-9CD7-4DBE-A036-FA756CFF2267}"/>
    </a:ext>
  </a:extLst>
</a:theme>
</file>

<file path=ppt/theme/theme3.xml><?xml version="1.0" encoding="utf-8"?>
<a:theme xmlns:a="http://schemas.openxmlformats.org/drawingml/2006/main" name="Default">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CC2608BF-1456-4F42-A421-AA11EA9DAF76}"/>
    </a:ext>
  </a:extLst>
</a:theme>
</file>

<file path=ppt/theme/theme4.xml><?xml version="1.0" encoding="utf-8"?>
<a:theme xmlns:a="http://schemas.openxmlformats.org/drawingml/2006/main" name="Default with Figure #">
  <a:themeElements>
    <a:clrScheme name="2018 KFF Blues">
      <a:dk1>
        <a:srgbClr val="000000"/>
      </a:dk1>
      <a:lt1>
        <a:srgbClr val="FFFFFF"/>
      </a:lt1>
      <a:dk2>
        <a:srgbClr val="F5821F"/>
      </a:dk2>
      <a:lt2>
        <a:srgbClr val="EE2C37"/>
      </a:lt2>
      <a:accent1>
        <a:srgbClr val="082338"/>
      </a:accent1>
      <a:accent2>
        <a:srgbClr val="0E3B5E"/>
      </a:accent2>
      <a:accent3>
        <a:srgbClr val="005791"/>
      </a:accent3>
      <a:accent4>
        <a:srgbClr val="0077C8"/>
      </a:accent4>
      <a:accent5>
        <a:srgbClr val="43B4FF"/>
      </a:accent5>
      <a:accent6>
        <a:srgbClr val="C0E6FF"/>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F80E2FBA-F884-423E-A76E-0230118FD261}"/>
    </a:ext>
  </a:extLst>
</a:theme>
</file>

<file path=ppt/theme/theme5.xml><?xml version="1.0" encoding="utf-8"?>
<a:theme xmlns:a="http://schemas.openxmlformats.org/drawingml/2006/main" name="Default with Exhibit #">
  <a:themeElements>
    <a:clrScheme name="2018 KFF Blues">
      <a:dk1>
        <a:srgbClr val="000000"/>
      </a:dk1>
      <a:lt1>
        <a:srgbClr val="FFFFFF"/>
      </a:lt1>
      <a:dk2>
        <a:srgbClr val="F5821F"/>
      </a:dk2>
      <a:lt2>
        <a:srgbClr val="EE2C37"/>
      </a:lt2>
      <a:accent1>
        <a:srgbClr val="0E3B5E"/>
      </a:accent1>
      <a:accent2>
        <a:srgbClr val="0076C4"/>
      </a:accent2>
      <a:accent3>
        <a:srgbClr val="005993"/>
      </a:accent3>
      <a:accent4>
        <a:srgbClr val="43B4FF"/>
      </a:accent4>
      <a:accent5>
        <a:srgbClr val="C0E6FF"/>
      </a:accent5>
      <a:accent6>
        <a:srgbClr val="082338"/>
      </a:accent6>
      <a:hlink>
        <a:srgbClr val="8F9091"/>
      </a:hlink>
      <a:folHlink>
        <a:srgbClr val="D8D8D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04D6A2FF-468B-4CD4-9A98-01A82B294235}"/>
    </a:ext>
  </a:extLst>
</a:theme>
</file>

<file path=ppt/theme/theme6.xml><?xml version="1.0" encoding="utf-8"?>
<a:theme xmlns:a="http://schemas.openxmlformats.org/drawingml/2006/main" name="Blank">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8 KFF Template 16x9" id="{8BE28CEB-C891-4723-BC76-3FB5D6609D16}" vid="{2391C2DB-66DD-4146-9E74-9014F19B5B22}"/>
    </a:ext>
  </a:extLst>
</a:theme>
</file>

<file path=ppt/theme/theme7.xml><?xml version="1.0" encoding="utf-8"?>
<a:theme xmlns:a="http://schemas.openxmlformats.org/drawingml/2006/main" name="Text Slide w/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4A5381AF-4EB0-4A3A-BE37-C889FD6FE04C}"/>
    </a:ext>
  </a:extLst>
</a:theme>
</file>

<file path=ppt/theme/theme8.xml><?xml version="1.0" encoding="utf-8"?>
<a:theme xmlns:a="http://schemas.openxmlformats.org/drawingml/2006/main" name="Text w/Wide Gray Angle">
  <a:themeElements>
    <a:clrScheme name="KFF Theme 2018">
      <a:dk1>
        <a:srgbClr val="000000"/>
      </a:dk1>
      <a:lt1>
        <a:srgbClr val="FFFFFF"/>
      </a:lt1>
      <a:dk2>
        <a:srgbClr val="F5821F"/>
      </a:dk2>
      <a:lt2>
        <a:srgbClr val="EE2C37"/>
      </a:lt2>
      <a:accent1>
        <a:srgbClr val="0076C4"/>
      </a:accent1>
      <a:accent2>
        <a:srgbClr val="3E84C4"/>
      </a:accent2>
      <a:accent3>
        <a:srgbClr val="799FCE"/>
      </a:accent3>
      <a:accent4>
        <a:srgbClr val="92AED5"/>
      </a:accent4>
      <a:accent5>
        <a:srgbClr val="AABEDC"/>
      </a:accent5>
      <a:accent6>
        <a:srgbClr val="D6DFED"/>
      </a:accent6>
      <a:hlink>
        <a:srgbClr val="8F9091"/>
      </a:hlink>
      <a:folHlink>
        <a:srgbClr val="DBDBD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8 KFF Template 16x9" id="{8BE28CEB-C891-4723-BC76-3FB5D6609D16}" vid="{77EFB791-B7E8-4D66-9344-53A6412982EE}"/>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 KFF Template 16x9</Template>
  <TotalTime>16</TotalTime>
  <Words>567</Words>
  <Application>Microsoft Office PowerPoint</Application>
  <PresentationFormat>Custom</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6</vt:i4>
      </vt:variant>
    </vt:vector>
  </HeadingPairs>
  <TitlesOfParts>
    <vt:vector size="17" baseType="lpstr">
      <vt:lpstr>Arial</vt:lpstr>
      <vt:lpstr>Calibri</vt:lpstr>
      <vt:lpstr>Meta Offc Pro</vt:lpstr>
      <vt:lpstr>Title Slide</vt:lpstr>
      <vt:lpstr>Divider</vt:lpstr>
      <vt:lpstr>Default</vt:lpstr>
      <vt:lpstr>Default with Figure #</vt:lpstr>
      <vt:lpstr>Default with Exhibit #</vt:lpstr>
      <vt:lpstr>Blank</vt:lpstr>
      <vt:lpstr>Text Slide w/Gray Angle</vt:lpstr>
      <vt:lpstr>Text w/Wide Gray Angle</vt:lpstr>
      <vt:lpstr>HIV Funding from Donor Governments, 2002-2018</vt:lpstr>
      <vt:lpstr>HIV Funding from Donor Governments by Funding Channel, 2018</vt:lpstr>
      <vt:lpstr>U.S. Bilateral Funding for HIV: Appropriations &amp; Disbursements, FY 2005-FY 2018</vt:lpstr>
      <vt:lpstr>HIV Funding from Donor Governments, Other than the United States, 2010-2018 </vt:lpstr>
      <vt:lpstr>Donor Government Share of Resources Available for HIV Compared to Share of GDP, 2018</vt:lpstr>
      <vt:lpstr>Donor Government Ranking by Funding for HIV per  US$1 Million GDP, 2018</vt:lpstr>
    </vt:vector>
  </TitlesOfParts>
  <Company>HERMES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Your Title Here. We Recommend That You Keep It to Two Lines</dc:title>
  <dc:creator>Stephanie Oum</dc:creator>
  <cp:lastModifiedBy>Adam Wexler</cp:lastModifiedBy>
  <cp:revision>3</cp:revision>
  <dcterms:created xsi:type="dcterms:W3CDTF">2019-07-11T14:17:13Z</dcterms:created>
  <dcterms:modified xsi:type="dcterms:W3CDTF">2019-07-12T11:51:11Z</dcterms:modified>
</cp:coreProperties>
</file>