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theme/theme6.xml" ContentType="application/vnd.openxmlformats-officedocument.theme+xml"/>
  <Override PartName="/ppt/slideLayouts/slideLayout14.xml" ContentType="application/vnd.openxmlformats-officedocument.presentationml.slideLayout+xml"/>
  <Override PartName="/ppt/theme/theme7.xml" ContentType="application/vnd.openxmlformats-officedocument.theme+xml"/>
  <Override PartName="/ppt/slideLayouts/slideLayout1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58" r:id="rId2"/>
    <p:sldMasterId id="2147483648" r:id="rId3"/>
    <p:sldMasterId id="2147483679" r:id="rId4"/>
    <p:sldMasterId id="2147483683" r:id="rId5"/>
    <p:sldMasterId id="2147483677" r:id="rId6"/>
    <p:sldMasterId id="2147483662" r:id="rId7"/>
    <p:sldMasterId id="2147483674" r:id="rId8"/>
  </p:sldMasterIdLst>
  <p:notesMasterIdLst>
    <p:notesMasterId r:id="rId15"/>
  </p:notesMasterIdLst>
  <p:handoutMasterIdLst>
    <p:handoutMasterId r:id="rId16"/>
  </p:handoutMasterIdLst>
  <p:sldIdLst>
    <p:sldId id="284" r:id="rId9"/>
    <p:sldId id="285" r:id="rId10"/>
    <p:sldId id="286" r:id="rId11"/>
    <p:sldId id="287" r:id="rId12"/>
    <p:sldId id="288" r:id="rId13"/>
    <p:sldId id="289" r:id="rId1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28" userDrawn="1">
          <p15:clr>
            <a:srgbClr val="A4A3A4"/>
          </p15:clr>
        </p15:guide>
        <p15:guide id="2" orient="horz" pos="633">
          <p15:clr>
            <a:srgbClr val="A4A3A4"/>
          </p15:clr>
        </p15:guide>
        <p15:guide id="3" orient="horz" pos="939">
          <p15:clr>
            <a:srgbClr val="A4A3A4"/>
          </p15:clr>
        </p15:guide>
        <p15:guide id="4" pos="7051">
          <p15:clr>
            <a:srgbClr val="A4A3A4"/>
          </p15:clr>
        </p15:guide>
        <p15:guide id="5" pos="5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D40"/>
    <a:srgbClr val="555659"/>
    <a:srgbClr val="DBDBDB"/>
    <a:srgbClr val="FDCD05"/>
    <a:srgbClr val="0E3B5E"/>
    <a:srgbClr val="F5F2F2"/>
    <a:srgbClr val="CCD7E8"/>
    <a:srgbClr val="809DCB"/>
    <a:srgbClr val="0B5FB1"/>
    <a:srgbClr val="0076C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9" autoAdjust="0"/>
    <p:restoredTop sz="94660"/>
  </p:normalViewPr>
  <p:slideViewPr>
    <p:cSldViewPr snapToGrid="0" snapToObjects="1" showGuides="1">
      <p:cViewPr varScale="1">
        <p:scale>
          <a:sx n="82" d="100"/>
          <a:sy n="82" d="100"/>
        </p:scale>
        <p:origin x="162" y="90"/>
      </p:cViewPr>
      <p:guideLst>
        <p:guide orient="horz" pos="4128"/>
        <p:guide orient="horz" pos="633"/>
        <p:guide orient="horz" pos="939"/>
        <p:guide pos="7051"/>
        <p:guide pos="580"/>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Current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Sheet1!$B$2:$B$18</c:f>
              <c:numCache>
                <c:formatCode>"$"#,##0.0</c:formatCode>
                <c:ptCount val="17"/>
                <c:pt idx="0">
                  <c:v>1.206</c:v>
                </c:pt>
                <c:pt idx="1">
                  <c:v>1.607</c:v>
                </c:pt>
                <c:pt idx="2">
                  <c:v>2.8079999999999998</c:v>
                </c:pt>
                <c:pt idx="3">
                  <c:v>3.51</c:v>
                </c:pt>
                <c:pt idx="4">
                  <c:v>3.9159999999999999</c:v>
                </c:pt>
                <c:pt idx="5">
                  <c:v>5.0039999999999996</c:v>
                </c:pt>
                <c:pt idx="6">
                  <c:v>7.7770000000000001</c:v>
                </c:pt>
                <c:pt idx="7">
                  <c:v>7.7030000000000003</c:v>
                </c:pt>
                <c:pt idx="8">
                  <c:v>6.8840000000000003</c:v>
                </c:pt>
                <c:pt idx="9">
                  <c:v>7.6470000000000002</c:v>
                </c:pt>
                <c:pt idx="10">
                  <c:v>7.8780000000000001</c:v>
                </c:pt>
                <c:pt idx="11">
                  <c:v>8.4796999999999993</c:v>
                </c:pt>
                <c:pt idx="12">
                  <c:v>8.6020000000000003</c:v>
                </c:pt>
                <c:pt idx="13">
                  <c:v>7.4379999999999997</c:v>
                </c:pt>
                <c:pt idx="14">
                  <c:v>6.9509999999999996</c:v>
                </c:pt>
                <c:pt idx="15">
                  <c:v>8.0719999999999992</c:v>
                </c:pt>
                <c:pt idx="16">
                  <c:v>7.9660000000000002</c:v>
                </c:pt>
              </c:numCache>
            </c:numRef>
          </c:val>
          <c:extLst>
            <c:ext xmlns:c16="http://schemas.microsoft.com/office/drawing/2014/chart" uri="{C3380CC4-5D6E-409C-BE32-E72D297353CC}">
              <c16:uniqueId val="{00000000-9D01-40C9-9988-6DF800386185}"/>
            </c:ext>
          </c:extLst>
        </c:ser>
        <c:dLbls>
          <c:showLegendKey val="0"/>
          <c:showVal val="0"/>
          <c:showCatName val="0"/>
          <c:showSerName val="0"/>
          <c:showPercent val="0"/>
          <c:showBubbleSize val="0"/>
        </c:dLbls>
        <c:gapWidth val="50"/>
        <c:axId val="746149135"/>
        <c:axId val="746163695"/>
      </c:barChart>
      <c:catAx>
        <c:axId val="746149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crossAx val="746163695"/>
        <c:crosses val="autoZero"/>
        <c:auto val="1"/>
        <c:lblAlgn val="ctr"/>
        <c:lblOffset val="100"/>
        <c:noMultiLvlLbl val="0"/>
      </c:catAx>
      <c:valAx>
        <c:axId val="746163695"/>
        <c:scaling>
          <c:orientation val="minMax"/>
        </c:scaling>
        <c:delete val="1"/>
        <c:axPos val="l"/>
        <c:numFmt formatCode="&quot;$&quot;#,##0.0" sourceLinked="1"/>
        <c:majorTickMark val="none"/>
        <c:minorTickMark val="none"/>
        <c:tickLblPos val="nextTo"/>
        <c:crossAx val="7461491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8766950971706052E-2"/>
          <c:y val="0"/>
          <c:w val="0.95440570991701867"/>
          <c:h val="0.66137140258736715"/>
        </c:manualLayout>
      </c:layout>
      <c:barChart>
        <c:barDir val="col"/>
        <c:grouping val="stacked"/>
        <c:varyColors val="0"/>
        <c:ser>
          <c:idx val="0"/>
          <c:order val="0"/>
          <c:tx>
            <c:strRef>
              <c:f>Sheet1!$B$1</c:f>
              <c:strCache>
                <c:ptCount val="1"/>
                <c:pt idx="0">
                  <c:v>Bilateral</c:v>
                </c:pt>
              </c:strCache>
            </c:strRef>
          </c:tx>
          <c:spPr>
            <a:solidFill>
              <a:schemeClr val="accent1"/>
            </a:solidFill>
            <a:ln>
              <a:noFill/>
            </a:ln>
            <a:effectLst/>
          </c:spPr>
          <c:invertIfNegative val="0"/>
          <c:dLbls>
            <c:dLbl>
              <c:idx val="15"/>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3266-40DC-83D1-585A7365628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TOTAL</c:v>
                </c:pt>
                <c:pt idx="1">
                  <c:v>U.S.</c:v>
                </c:pt>
                <c:pt idx="2">
                  <c:v>Netherlands</c:v>
                </c:pt>
                <c:pt idx="3">
                  <c:v>Denmark</c:v>
                </c:pt>
                <c:pt idx="4">
                  <c:v>Ireland</c:v>
                </c:pt>
                <c:pt idx="5">
                  <c:v>U.K.</c:v>
                </c:pt>
                <c:pt idx="6">
                  <c:v>Other DAC</c:v>
                </c:pt>
                <c:pt idx="7">
                  <c:v>Sweden</c:v>
                </c:pt>
                <c:pt idx="8">
                  <c:v>Australia</c:v>
                </c:pt>
                <c:pt idx="9">
                  <c:v>Norway</c:v>
                </c:pt>
                <c:pt idx="10">
                  <c:v>Germany</c:v>
                </c:pt>
                <c:pt idx="11">
                  <c:v>Canada</c:v>
                </c:pt>
                <c:pt idx="12">
                  <c:v>Italy</c:v>
                </c:pt>
                <c:pt idx="13">
                  <c:v>France</c:v>
                </c:pt>
                <c:pt idx="14">
                  <c:v>Japan</c:v>
                </c:pt>
                <c:pt idx="15">
                  <c:v>E.C.</c:v>
                </c:pt>
              </c:strCache>
            </c:strRef>
          </c:cat>
          <c:val>
            <c:numRef>
              <c:f>Sheet1!$B$2:$B$17</c:f>
              <c:numCache>
                <c:formatCode>0%</c:formatCode>
                <c:ptCount val="16"/>
                <c:pt idx="0">
                  <c:v>0.77396427999520423</c:v>
                </c:pt>
                <c:pt idx="1">
                  <c:v>0.91272242756609467</c:v>
                </c:pt>
                <c:pt idx="2">
                  <c:v>0.86256957331202877</c:v>
                </c:pt>
                <c:pt idx="3">
                  <c:v>0.84333663008637216</c:v>
                </c:pt>
                <c:pt idx="4">
                  <c:v>0.76497080908962234</c:v>
                </c:pt>
                <c:pt idx="5">
                  <c:v>0.60698524878010773</c:v>
                </c:pt>
                <c:pt idx="6">
                  <c:v>0.56335295438724564</c:v>
                </c:pt>
                <c:pt idx="7">
                  <c:v>0.48635004527106002</c:v>
                </c:pt>
                <c:pt idx="8">
                  <c:v>0.37785960732589841</c:v>
                </c:pt>
                <c:pt idx="9">
                  <c:v>0.33288584503522145</c:v>
                </c:pt>
                <c:pt idx="10">
                  <c:v>0.13902204824040831</c:v>
                </c:pt>
                <c:pt idx="11">
                  <c:v>0.10295837815004345</c:v>
                </c:pt>
                <c:pt idx="12">
                  <c:v>5.3255841416119776E-2</c:v>
                </c:pt>
                <c:pt idx="13">
                  <c:v>4.8808979132877454E-2</c:v>
                </c:pt>
                <c:pt idx="14">
                  <c:v>4.1727115480854921E-2</c:v>
                </c:pt>
                <c:pt idx="15">
                  <c:v>8.2968463411442935E-3</c:v>
                </c:pt>
              </c:numCache>
            </c:numRef>
          </c:val>
          <c:extLst>
            <c:ext xmlns:c16="http://schemas.microsoft.com/office/drawing/2014/chart" uri="{C3380CC4-5D6E-409C-BE32-E72D297353CC}">
              <c16:uniqueId val="{00000000-9D01-40C9-9988-6DF800386185}"/>
            </c:ext>
          </c:extLst>
        </c:ser>
        <c:ser>
          <c:idx val="1"/>
          <c:order val="1"/>
          <c:tx>
            <c:strRef>
              <c:f>Sheet1!$C$1</c:f>
              <c:strCache>
                <c:ptCount val="1"/>
                <c:pt idx="0">
                  <c:v>Global Fund/
UNITAID</c:v>
                </c:pt>
              </c:strCache>
            </c:strRef>
          </c:tx>
          <c:spPr>
            <a:solidFill>
              <a:srgbClr val="F5821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TOTAL</c:v>
                </c:pt>
                <c:pt idx="1">
                  <c:v>U.S.</c:v>
                </c:pt>
                <c:pt idx="2">
                  <c:v>Netherlands</c:v>
                </c:pt>
                <c:pt idx="3">
                  <c:v>Denmark</c:v>
                </c:pt>
                <c:pt idx="4">
                  <c:v>Ireland</c:v>
                </c:pt>
                <c:pt idx="5">
                  <c:v>U.K.</c:v>
                </c:pt>
                <c:pt idx="6">
                  <c:v>Other DAC</c:v>
                </c:pt>
                <c:pt idx="7">
                  <c:v>Sweden</c:v>
                </c:pt>
                <c:pt idx="8">
                  <c:v>Australia</c:v>
                </c:pt>
                <c:pt idx="9">
                  <c:v>Norway</c:v>
                </c:pt>
                <c:pt idx="10">
                  <c:v>Germany</c:v>
                </c:pt>
                <c:pt idx="11">
                  <c:v>Canada</c:v>
                </c:pt>
                <c:pt idx="12">
                  <c:v>Italy</c:v>
                </c:pt>
                <c:pt idx="13">
                  <c:v>France</c:v>
                </c:pt>
                <c:pt idx="14">
                  <c:v>Japan</c:v>
                </c:pt>
                <c:pt idx="15">
                  <c:v>E.C.</c:v>
                </c:pt>
              </c:strCache>
            </c:strRef>
          </c:cat>
          <c:val>
            <c:numRef>
              <c:f>Sheet1!$C$2:$C$17</c:f>
              <c:numCache>
                <c:formatCode>0%</c:formatCode>
                <c:ptCount val="16"/>
                <c:pt idx="0">
                  <c:v>0.22603572000479563</c:v>
                </c:pt>
                <c:pt idx="1">
                  <c:v>8.727757243390534E-2</c:v>
                </c:pt>
                <c:pt idx="2">
                  <c:v>0.13743042668797126</c:v>
                </c:pt>
                <c:pt idx="3">
                  <c:v>0.15666336991362789</c:v>
                </c:pt>
                <c:pt idx="4">
                  <c:v>0.23502919091037758</c:v>
                </c:pt>
                <c:pt idx="5">
                  <c:v>0.39301475121989232</c:v>
                </c:pt>
                <c:pt idx="6">
                  <c:v>0.4366470456127543</c:v>
                </c:pt>
                <c:pt idx="7">
                  <c:v>0.51364995472894004</c:v>
                </c:pt>
                <c:pt idx="8">
                  <c:v>0.62214039267410159</c:v>
                </c:pt>
                <c:pt idx="9">
                  <c:v>0.66711415496477855</c:v>
                </c:pt>
                <c:pt idx="10">
                  <c:v>0.86097795175959169</c:v>
                </c:pt>
                <c:pt idx="11">
                  <c:v>0.89704162184995651</c:v>
                </c:pt>
                <c:pt idx="12">
                  <c:v>0.94674415858388017</c:v>
                </c:pt>
                <c:pt idx="13">
                  <c:v>0.95119102086712248</c:v>
                </c:pt>
                <c:pt idx="14">
                  <c:v>0.95827288451914516</c:v>
                </c:pt>
                <c:pt idx="15">
                  <c:v>0.99170315365885575</c:v>
                </c:pt>
              </c:numCache>
            </c:numRef>
          </c:val>
          <c:extLst>
            <c:ext xmlns:c16="http://schemas.microsoft.com/office/drawing/2014/chart" uri="{C3380CC4-5D6E-409C-BE32-E72D297353CC}">
              <c16:uniqueId val="{00000001-9D01-40C9-9988-6DF800386185}"/>
            </c:ext>
          </c:extLst>
        </c:ser>
        <c:dLbls>
          <c:showLegendKey val="0"/>
          <c:showVal val="0"/>
          <c:showCatName val="0"/>
          <c:showSerName val="0"/>
          <c:showPercent val="0"/>
          <c:showBubbleSize val="0"/>
        </c:dLbls>
        <c:gapWidth val="60"/>
        <c:overlap val="100"/>
        <c:axId val="746149135"/>
        <c:axId val="746163695"/>
      </c:barChart>
      <c:catAx>
        <c:axId val="746149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crossAx val="746163695"/>
        <c:crosses val="autoZero"/>
        <c:auto val="1"/>
        <c:lblAlgn val="ctr"/>
        <c:lblOffset val="100"/>
        <c:noMultiLvlLbl val="0"/>
      </c:catAx>
      <c:valAx>
        <c:axId val="746163695"/>
        <c:scaling>
          <c:orientation val="minMax"/>
        </c:scaling>
        <c:delete val="1"/>
        <c:axPos val="l"/>
        <c:numFmt formatCode="0%" sourceLinked="1"/>
        <c:majorTickMark val="none"/>
        <c:minorTickMark val="none"/>
        <c:tickLblPos val="nextTo"/>
        <c:crossAx val="746149135"/>
        <c:crosses val="autoZero"/>
        <c:crossBetween val="between"/>
      </c:valAx>
      <c:spPr>
        <a:noFill/>
        <a:ln>
          <a:noFill/>
        </a:ln>
        <a:effectLst/>
      </c:spPr>
    </c:plotArea>
    <c:legend>
      <c:legendPos val="b"/>
      <c:layout>
        <c:manualLayout>
          <c:xMode val="edge"/>
          <c:yMode val="edge"/>
          <c:x val="0.34555176704967161"/>
          <c:y val="0.86806694958085517"/>
          <c:w val="0.30889635429164553"/>
          <c:h val="0.1105641044192705"/>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9177888022679E-2"/>
          <c:y val="0.32165699015860849"/>
          <c:w val="0.96881644223954644"/>
          <c:h val="0.53981215185725062"/>
        </c:manualLayout>
      </c:layout>
      <c:lineChart>
        <c:grouping val="standard"/>
        <c:varyColors val="0"/>
        <c:ser>
          <c:idx val="0"/>
          <c:order val="0"/>
          <c:tx>
            <c:strRef>
              <c:f>Sheet1!$B$1</c:f>
              <c:strCache>
                <c:ptCount val="1"/>
                <c:pt idx="0">
                  <c:v>Appropriation</c:v>
                </c:pt>
              </c:strCache>
            </c:strRef>
          </c:tx>
          <c:spPr>
            <a:ln w="28575" cap="rnd">
              <a:solidFill>
                <a:schemeClr val="accent1"/>
              </a:solidFill>
              <a:round/>
            </a:ln>
            <a:effectLst/>
          </c:spPr>
          <c:marker>
            <c:symbol val="none"/>
          </c:marker>
          <c:dLbls>
            <c:dLbl>
              <c:idx val="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71-4309-AD13-83363BF3FACF}"/>
                </c:ext>
              </c:extLst>
            </c:dLbl>
            <c:dLbl>
              <c:idx val="9"/>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55A-40C6-AC7F-941539260E64}"/>
                </c:ext>
              </c:extLst>
            </c:dLbl>
            <c:dLbl>
              <c:idx val="11"/>
              <c:layout>
                <c:manualLayout>
                  <c:x val="-1.0127624904434784E-2"/>
                  <c:y val="-2.95339600054722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C71-4309-AD13-83363BF3FACF}"/>
                </c:ext>
              </c:extLst>
            </c:dLbl>
            <c:dLbl>
              <c:idx val="12"/>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55A-40C6-AC7F-941539260E64}"/>
                </c:ext>
              </c:extLst>
            </c:dLbl>
            <c:dLbl>
              <c:idx val="1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D5-4571-A183-B59D68049C4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323A45"/>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Sheet1!$A$2:$A$15</c:f>
              <c:numCache>
                <c:formatCode>General</c:formatCod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numCache>
            </c:numRef>
          </c:cat>
          <c:val>
            <c:numRef>
              <c:f>Sheet1!$B$2:$B$15</c:f>
              <c:numCache>
                <c:formatCode>"$"#,##0.0</c:formatCode>
                <c:ptCount val="14"/>
                <c:pt idx="0">
                  <c:v>1.8564180000000001</c:v>
                </c:pt>
                <c:pt idx="1">
                  <c:v>2.2513570000000001</c:v>
                </c:pt>
                <c:pt idx="2">
                  <c:v>3.316605</c:v>
                </c:pt>
                <c:pt idx="3">
                  <c:v>4.5914230000000007</c:v>
                </c:pt>
                <c:pt idx="4">
                  <c:v>5.035863</c:v>
                </c:pt>
                <c:pt idx="5">
                  <c:v>5.087961</c:v>
                </c:pt>
                <c:pt idx="6">
                  <c:v>5.0638510000000005</c:v>
                </c:pt>
                <c:pt idx="7">
                  <c:v>4.7320499999999992</c:v>
                </c:pt>
                <c:pt idx="8">
                  <c:v>4.3369840000000002</c:v>
                </c:pt>
                <c:pt idx="9">
                  <c:v>4.4864199999999999</c:v>
                </c:pt>
                <c:pt idx="10">
                  <c:v>4.7864210000000007</c:v>
                </c:pt>
                <c:pt idx="11">
                  <c:v>4.7863999999999995</c:v>
                </c:pt>
                <c:pt idx="12">
                  <c:v>4.7864210000000007</c:v>
                </c:pt>
                <c:pt idx="13">
                  <c:v>4.7864209999999989</c:v>
                </c:pt>
              </c:numCache>
            </c:numRef>
          </c:val>
          <c:smooth val="0"/>
          <c:extLst>
            <c:ext xmlns:c16="http://schemas.microsoft.com/office/drawing/2014/chart" uri="{C3380CC4-5D6E-409C-BE32-E72D297353CC}">
              <c16:uniqueId val="{00000000-9D01-40C9-9988-6DF800386185}"/>
            </c:ext>
          </c:extLst>
        </c:ser>
        <c:ser>
          <c:idx val="1"/>
          <c:order val="1"/>
          <c:tx>
            <c:strRef>
              <c:f>Sheet1!$C$1</c:f>
              <c:strCache>
                <c:ptCount val="1"/>
                <c:pt idx="0">
                  <c:v>Disbursement</c:v>
                </c:pt>
              </c:strCache>
            </c:strRef>
          </c:tx>
          <c:spPr>
            <a:ln w="28575" cap="rnd">
              <a:solidFill>
                <a:srgbClr val="F5821F"/>
              </a:solidFill>
              <a:round/>
            </a:ln>
            <a:effectLst/>
          </c:spPr>
          <c:marker>
            <c:symbol val="none"/>
          </c:marker>
          <c:dLbls>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71-4309-AD13-83363BF3FACF}"/>
                </c:ext>
              </c:extLst>
            </c:dLbl>
            <c:dLbl>
              <c:idx val="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55A-40C6-AC7F-941539260E64}"/>
                </c:ext>
              </c:extLst>
            </c:dLbl>
            <c:dLbl>
              <c:idx val="1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55A-40C6-AC7F-941539260E64}"/>
                </c:ext>
              </c:extLst>
            </c:dLbl>
            <c:dLbl>
              <c:idx val="1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D5-4571-A183-B59D68049C4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Sheet1!$A$2:$A$15</c:f>
              <c:numCache>
                <c:formatCode>General</c:formatCod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numCache>
            </c:numRef>
          </c:cat>
          <c:val>
            <c:numRef>
              <c:f>Sheet1!$C$2:$C$15</c:f>
              <c:numCache>
                <c:formatCode>"$"#,##0.0</c:formatCode>
                <c:ptCount val="14"/>
                <c:pt idx="0">
                  <c:v>1.088773</c:v>
                </c:pt>
                <c:pt idx="1">
                  <c:v>1.3209000000000002</c:v>
                </c:pt>
                <c:pt idx="2">
                  <c:v>1.6859999999999999</c:v>
                </c:pt>
                <c:pt idx="3">
                  <c:v>3.4584999999999999</c:v>
                </c:pt>
                <c:pt idx="4">
                  <c:v>3.9215999999999998</c:v>
                </c:pt>
                <c:pt idx="5">
                  <c:v>3.2789263590000002</c:v>
                </c:pt>
                <c:pt idx="6">
                  <c:v>3.9747699999999999</c:v>
                </c:pt>
                <c:pt idx="7">
                  <c:v>4.3591999999999995</c:v>
                </c:pt>
                <c:pt idx="8">
                  <c:v>4.7826737030000004</c:v>
                </c:pt>
                <c:pt idx="9">
                  <c:v>4.7183373</c:v>
                </c:pt>
                <c:pt idx="10">
                  <c:v>4.3078000000000003</c:v>
                </c:pt>
                <c:pt idx="11">
                  <c:v>4.3765049999999999</c:v>
                </c:pt>
                <c:pt idx="12">
                  <c:v>5.3433999999999999</c:v>
                </c:pt>
                <c:pt idx="13">
                  <c:v>5.3310000000000004</c:v>
                </c:pt>
              </c:numCache>
            </c:numRef>
          </c:val>
          <c:smooth val="0"/>
          <c:extLst>
            <c:ext xmlns:c16="http://schemas.microsoft.com/office/drawing/2014/chart" uri="{C3380CC4-5D6E-409C-BE32-E72D297353CC}">
              <c16:uniqueId val="{00000001-9D01-40C9-9988-6DF800386185}"/>
            </c:ext>
          </c:extLst>
        </c:ser>
        <c:dLbls>
          <c:showLegendKey val="0"/>
          <c:showVal val="0"/>
          <c:showCatName val="0"/>
          <c:showSerName val="0"/>
          <c:showPercent val="0"/>
          <c:showBubbleSize val="0"/>
        </c:dLbls>
        <c:smooth val="0"/>
        <c:axId val="746149135"/>
        <c:axId val="746163695"/>
      </c:lineChart>
      <c:catAx>
        <c:axId val="746149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crossAx val="746163695"/>
        <c:crosses val="autoZero"/>
        <c:auto val="1"/>
        <c:lblAlgn val="ctr"/>
        <c:lblOffset val="100"/>
        <c:noMultiLvlLbl val="0"/>
      </c:catAx>
      <c:valAx>
        <c:axId val="746163695"/>
        <c:scaling>
          <c:orientation val="minMax"/>
        </c:scaling>
        <c:delete val="1"/>
        <c:axPos val="l"/>
        <c:numFmt formatCode="&quot;$&quot;#,##0.0" sourceLinked="1"/>
        <c:majorTickMark val="none"/>
        <c:minorTickMark val="none"/>
        <c:tickLblPos val="nextTo"/>
        <c:crossAx val="746149135"/>
        <c:crosses val="autoZero"/>
        <c:crossBetween val="between"/>
      </c:valAx>
      <c:spPr>
        <a:noFill/>
        <a:ln>
          <a:noFill/>
        </a:ln>
        <a:effectLst/>
      </c:spPr>
    </c:plotArea>
    <c:legend>
      <c:legendPos val="b"/>
      <c:layout>
        <c:manualLayout>
          <c:xMode val="edge"/>
          <c:yMode val="edge"/>
          <c:x val="0.32706428237145063"/>
          <c:y val="0.15350467778369811"/>
          <c:w val="0.41145320513178241"/>
          <c:h val="5.7742840570455714E-2"/>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9177888022679E-2"/>
          <c:y val="0.32165699015860849"/>
          <c:w val="0.96881644223954644"/>
          <c:h val="0.53981215185725062"/>
        </c:manualLayout>
      </c:layout>
      <c:lineChart>
        <c:grouping val="standard"/>
        <c:varyColors val="0"/>
        <c:ser>
          <c:idx val="0"/>
          <c:order val="0"/>
          <c:tx>
            <c:strRef>
              <c:f>Sheet1!$B$1</c:f>
              <c:strCache>
                <c:ptCount val="1"/>
                <c:pt idx="0">
                  <c:v>Total Funding</c:v>
                </c:pt>
              </c:strCache>
            </c:strRef>
          </c:tx>
          <c:spPr>
            <a:ln w="28575" cap="rnd">
              <a:solidFill>
                <a:schemeClr val="accent1"/>
              </a:solidFill>
              <a:round/>
            </a:ln>
            <a:effectLst/>
          </c:spPr>
          <c:marker>
            <c:symbol val="none"/>
          </c:marker>
          <c:dLbls>
            <c:dLbl>
              <c:idx val="9"/>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55A-40C6-AC7F-941539260E64}"/>
                </c:ext>
              </c:extLst>
            </c:dLbl>
            <c:dLbl>
              <c:idx val="11"/>
              <c:layout>
                <c:manualLayout>
                  <c:x val="-1.0127624904434784E-2"/>
                  <c:y val="-2.95339600054722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C71-4309-AD13-83363BF3FACF}"/>
                </c:ext>
              </c:extLst>
            </c:dLbl>
            <c:dLbl>
              <c:idx val="12"/>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55A-40C6-AC7F-941539260E64}"/>
                </c:ext>
              </c:extLst>
            </c:dLbl>
            <c:dLbl>
              <c:idx val="1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D5-4571-A183-B59D68049C4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323A45"/>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Sheet1!$B$2:$B$10</c:f>
              <c:numCache>
                <c:formatCode>"$"#,##0.0</c:formatCode>
                <c:ptCount val="9"/>
                <c:pt idx="0">
                  <c:v>3.1618104766878767</c:v>
                </c:pt>
                <c:pt idx="1">
                  <c:v>3.1405259563593262</c:v>
                </c:pt>
                <c:pt idx="2">
                  <c:v>2.8557521353755257</c:v>
                </c:pt>
                <c:pt idx="3">
                  <c:v>2.8588973161491511</c:v>
                </c:pt>
                <c:pt idx="4">
                  <c:v>3.029942734814012</c:v>
                </c:pt>
                <c:pt idx="5">
                  <c:v>2.4333515252571241</c:v>
                </c:pt>
                <c:pt idx="6">
                  <c:v>2.0406939419117687</c:v>
                </c:pt>
                <c:pt idx="7">
                  <c:v>2.1247433085138554</c:v>
                </c:pt>
                <c:pt idx="8">
                  <c:v>2.1256761459327804</c:v>
                </c:pt>
              </c:numCache>
            </c:numRef>
          </c:val>
          <c:smooth val="0"/>
          <c:extLst>
            <c:ext xmlns:c16="http://schemas.microsoft.com/office/drawing/2014/chart" uri="{C3380CC4-5D6E-409C-BE32-E72D297353CC}">
              <c16:uniqueId val="{00000000-9D01-40C9-9988-6DF800386185}"/>
            </c:ext>
          </c:extLst>
        </c:ser>
        <c:ser>
          <c:idx val="1"/>
          <c:order val="1"/>
          <c:tx>
            <c:strRef>
              <c:f>Sheet1!$C$1</c:f>
              <c:strCache>
                <c:ptCount val="1"/>
                <c:pt idx="0">
                  <c:v>Bilateral</c:v>
                </c:pt>
              </c:strCache>
            </c:strRef>
          </c:tx>
          <c:spPr>
            <a:ln w="28575" cap="rnd">
              <a:solidFill>
                <a:srgbClr val="F5821F"/>
              </a:solidFill>
              <a:round/>
            </a:ln>
            <a:effectLst/>
          </c:spPr>
          <c:marker>
            <c:symbol val="none"/>
          </c:marker>
          <c:dLbls>
            <c:dLbl>
              <c:idx val="7"/>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6D3-421D-BAC2-D0542AC1105F}"/>
                </c:ext>
              </c:extLst>
            </c:dLbl>
            <c:dLbl>
              <c:idx val="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71-4309-AD13-83363BF3FAC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Sheet1!$C$2:$C$10</c:f>
              <c:numCache>
                <c:formatCode>"$"#,##0.0</c:formatCode>
                <c:ptCount val="9"/>
                <c:pt idx="0">
                  <c:v>1.7791039026774771</c:v>
                </c:pt>
                <c:pt idx="1">
                  <c:v>1.8706989849089255</c:v>
                </c:pt>
                <c:pt idx="2">
                  <c:v>1.6344855833209522</c:v>
                </c:pt>
                <c:pt idx="3">
                  <c:v>1.6408581159660771</c:v>
                </c:pt>
                <c:pt idx="4">
                  <c:v>1.5811741459554995</c:v>
                </c:pt>
                <c:pt idx="5">
                  <c:v>1.2705013920310066</c:v>
                </c:pt>
                <c:pt idx="6">
                  <c:v>1.1204076910768344</c:v>
                </c:pt>
                <c:pt idx="7">
                  <c:v>0.98488351364403659</c:v>
                </c:pt>
                <c:pt idx="8">
                  <c:v>0.83474325178429531</c:v>
                </c:pt>
              </c:numCache>
            </c:numRef>
          </c:val>
          <c:smooth val="0"/>
          <c:extLst>
            <c:ext xmlns:c16="http://schemas.microsoft.com/office/drawing/2014/chart" uri="{C3380CC4-5D6E-409C-BE32-E72D297353CC}">
              <c16:uniqueId val="{00000001-9D01-40C9-9988-6DF800386185}"/>
            </c:ext>
          </c:extLst>
        </c:ser>
        <c:ser>
          <c:idx val="2"/>
          <c:order val="2"/>
          <c:tx>
            <c:strRef>
              <c:f>Sheet1!$D$1</c:f>
              <c:strCache>
                <c:ptCount val="1"/>
                <c:pt idx="0">
                  <c:v>Multilateral
(HIV-adjusted)</c:v>
                </c:pt>
              </c:strCache>
            </c:strRef>
          </c:tx>
          <c:spPr>
            <a:ln w="28575" cap="rnd">
              <a:solidFill>
                <a:schemeClr val="accent3"/>
              </a:solidFill>
              <a:round/>
            </a:ln>
            <a:effectLst/>
          </c:spPr>
          <c:marker>
            <c:symbol val="none"/>
          </c:marker>
          <c:dLbls>
            <c:dLbl>
              <c:idx val="7"/>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6D3-421D-BAC2-D0542AC1105F}"/>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38-42B2-B517-75730C4A8DB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Sheet1!$D$2:$D$10</c:f>
              <c:numCache>
                <c:formatCode>"$"#,##0.0</c:formatCode>
                <c:ptCount val="9"/>
                <c:pt idx="0">
                  <c:v>1.3827065740103999</c:v>
                </c:pt>
                <c:pt idx="1">
                  <c:v>1.2698269714504005</c:v>
                </c:pt>
                <c:pt idx="2">
                  <c:v>1.2212665520545738</c:v>
                </c:pt>
                <c:pt idx="3">
                  <c:v>1.2180392001830742</c:v>
                </c:pt>
                <c:pt idx="4">
                  <c:v>1.4487685888585125</c:v>
                </c:pt>
                <c:pt idx="5">
                  <c:v>1.1628501332261172</c:v>
                </c:pt>
                <c:pt idx="6">
                  <c:v>0.92028625083493432</c:v>
                </c:pt>
                <c:pt idx="7">
                  <c:v>1.1398597948698188</c:v>
                </c:pt>
                <c:pt idx="8">
                  <c:v>1.2909328941484852</c:v>
                </c:pt>
              </c:numCache>
            </c:numRef>
          </c:val>
          <c:smooth val="0"/>
          <c:extLst>
            <c:ext xmlns:c16="http://schemas.microsoft.com/office/drawing/2014/chart" uri="{C3380CC4-5D6E-409C-BE32-E72D297353CC}">
              <c16:uniqueId val="{00000000-6F38-42B2-B517-75730C4A8DB7}"/>
            </c:ext>
          </c:extLst>
        </c:ser>
        <c:dLbls>
          <c:showLegendKey val="0"/>
          <c:showVal val="0"/>
          <c:showCatName val="0"/>
          <c:showSerName val="0"/>
          <c:showPercent val="0"/>
          <c:showBubbleSize val="0"/>
        </c:dLbls>
        <c:smooth val="0"/>
        <c:axId val="746149135"/>
        <c:axId val="746163695"/>
      </c:lineChart>
      <c:catAx>
        <c:axId val="746149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crossAx val="746163695"/>
        <c:crosses val="autoZero"/>
        <c:auto val="1"/>
        <c:lblAlgn val="ctr"/>
        <c:lblOffset val="100"/>
        <c:noMultiLvlLbl val="0"/>
      </c:catAx>
      <c:valAx>
        <c:axId val="746163695"/>
        <c:scaling>
          <c:orientation val="minMax"/>
        </c:scaling>
        <c:delete val="1"/>
        <c:axPos val="l"/>
        <c:numFmt formatCode="&quot;$&quot;#,##0.0" sourceLinked="1"/>
        <c:majorTickMark val="none"/>
        <c:minorTickMark val="none"/>
        <c:tickLblPos val="nextTo"/>
        <c:crossAx val="746149135"/>
        <c:crosses val="autoZero"/>
        <c:crossBetween val="between"/>
      </c:valAx>
      <c:spPr>
        <a:noFill/>
        <a:ln>
          <a:noFill/>
        </a:ln>
        <a:effectLst/>
      </c:spPr>
    </c:plotArea>
    <c:legend>
      <c:legendPos val="b"/>
      <c:layout>
        <c:manualLayout>
          <c:xMode val="edge"/>
          <c:yMode val="edge"/>
          <c:x val="0.67717059995424034"/>
          <c:y val="9.7458384043940596E-2"/>
          <c:w val="0.2726191844729543"/>
          <c:h val="0.23488865476039486"/>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34163518362474"/>
          <c:y val="4.8080128499717011E-2"/>
          <c:w val="0.82406658593614845"/>
          <c:h val="0.92869123829045908"/>
        </c:manualLayout>
      </c:layout>
      <c:barChart>
        <c:barDir val="bar"/>
        <c:grouping val="clustered"/>
        <c:varyColors val="0"/>
        <c:ser>
          <c:idx val="0"/>
          <c:order val="0"/>
          <c:tx>
            <c:strRef>
              <c:f>Sheet1!$B$1</c:f>
              <c:strCache>
                <c:ptCount val="1"/>
                <c:pt idx="0">
                  <c:v>Share of All HIV Resources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Denmark</c:v>
                </c:pt>
                <c:pt idx="1">
                  <c:v>Ireland</c:v>
                </c:pt>
                <c:pt idx="2">
                  <c:v>Norway</c:v>
                </c:pt>
                <c:pt idx="3">
                  <c:v>Sweden</c:v>
                </c:pt>
                <c:pt idx="4">
                  <c:v>Netherlands</c:v>
                </c:pt>
                <c:pt idx="5">
                  <c:v>Australia</c:v>
                </c:pt>
                <c:pt idx="6">
                  <c:v>Canada</c:v>
                </c:pt>
                <c:pt idx="7">
                  <c:v>Italy</c:v>
                </c:pt>
                <c:pt idx="8">
                  <c:v>France</c:v>
                </c:pt>
                <c:pt idx="9">
                  <c:v>U.K.</c:v>
                </c:pt>
                <c:pt idx="10">
                  <c:v>Germany</c:v>
                </c:pt>
                <c:pt idx="11">
                  <c:v>Japan</c:v>
                </c:pt>
                <c:pt idx="12">
                  <c:v>U.S.</c:v>
                </c:pt>
              </c:strCache>
            </c:strRef>
          </c:cat>
          <c:val>
            <c:numRef>
              <c:f>Sheet1!$B$2:$B$14</c:f>
              <c:numCache>
                <c:formatCode>0.0%</c:formatCode>
                <c:ptCount val="13"/>
                <c:pt idx="0">
                  <c:v>3.7757699831151921E-3</c:v>
                </c:pt>
                <c:pt idx="1">
                  <c:v>1.2410368658371035E-3</c:v>
                </c:pt>
                <c:pt idx="2">
                  <c:v>3.4532096639584061E-3</c:v>
                </c:pt>
                <c:pt idx="3">
                  <c:v>5.080972952762137E-3</c:v>
                </c:pt>
                <c:pt idx="4">
                  <c:v>1.1404266913275106E-2</c:v>
                </c:pt>
                <c:pt idx="5">
                  <c:v>2.2495067035617727E-3</c:v>
                </c:pt>
                <c:pt idx="6">
                  <c:v>6.0363125468480775E-3</c:v>
                </c:pt>
                <c:pt idx="7">
                  <c:v>1.3181097597629494E-3</c:v>
                </c:pt>
                <c:pt idx="8">
                  <c:v>1.4854403105988179E-2</c:v>
                </c:pt>
                <c:pt idx="9">
                  <c:v>2.9779455752642719E-2</c:v>
                </c:pt>
                <c:pt idx="10">
                  <c:v>7.962468999569183E-3</c:v>
                </c:pt>
                <c:pt idx="11">
                  <c:v>7.6935590244707969E-3</c:v>
                </c:pt>
                <c:pt idx="12">
                  <c:v>0.2877225643931125</c:v>
                </c:pt>
              </c:numCache>
            </c:numRef>
          </c:val>
          <c:extLst>
            <c:ext xmlns:c16="http://schemas.microsoft.com/office/drawing/2014/chart" uri="{C3380CC4-5D6E-409C-BE32-E72D297353CC}">
              <c16:uniqueId val="{00000000-9D01-40C9-9988-6DF800386185}"/>
            </c:ext>
          </c:extLst>
        </c:ser>
        <c:ser>
          <c:idx val="1"/>
          <c:order val="1"/>
          <c:tx>
            <c:strRef>
              <c:f>Sheet1!$C$1</c:f>
              <c:strCache>
                <c:ptCount val="1"/>
                <c:pt idx="0">
                  <c:v>Share of World GDP</c:v>
                </c:pt>
              </c:strCache>
            </c:strRef>
          </c:tx>
          <c:spPr>
            <a:solidFill>
              <a:srgbClr val="F5821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Denmark</c:v>
                </c:pt>
                <c:pt idx="1">
                  <c:v>Ireland</c:v>
                </c:pt>
                <c:pt idx="2">
                  <c:v>Norway</c:v>
                </c:pt>
                <c:pt idx="3">
                  <c:v>Sweden</c:v>
                </c:pt>
                <c:pt idx="4">
                  <c:v>Netherlands</c:v>
                </c:pt>
                <c:pt idx="5">
                  <c:v>Australia</c:v>
                </c:pt>
                <c:pt idx="6">
                  <c:v>Canada</c:v>
                </c:pt>
                <c:pt idx="7">
                  <c:v>Italy</c:v>
                </c:pt>
                <c:pt idx="8">
                  <c:v>France</c:v>
                </c:pt>
                <c:pt idx="9">
                  <c:v>U.K.</c:v>
                </c:pt>
                <c:pt idx="10">
                  <c:v>Germany</c:v>
                </c:pt>
                <c:pt idx="11">
                  <c:v>Japan</c:v>
                </c:pt>
                <c:pt idx="12">
                  <c:v>U.S.</c:v>
                </c:pt>
              </c:strCache>
            </c:strRef>
          </c:cat>
          <c:val>
            <c:numRef>
              <c:f>Sheet1!$C$2:$C$14</c:f>
              <c:numCache>
                <c:formatCode>0.0%</c:formatCode>
                <c:ptCount val="13"/>
                <c:pt idx="0">
                  <c:v>4.14057936886357E-3</c:v>
                </c:pt>
                <c:pt idx="1">
                  <c:v>4.3980837220159033E-3</c:v>
                </c:pt>
                <c:pt idx="2">
                  <c:v>5.1325865380604276E-3</c:v>
                </c:pt>
                <c:pt idx="3">
                  <c:v>6.5038110844879461E-3</c:v>
                </c:pt>
                <c:pt idx="4">
                  <c:v>1.0772900714376626E-2</c:v>
                </c:pt>
                <c:pt idx="5">
                  <c:v>1.673672088662876E-2</c:v>
                </c:pt>
                <c:pt idx="6">
                  <c:v>2.0195664837922782E-2</c:v>
                </c:pt>
                <c:pt idx="7">
                  <c:v>2.4453543747152705E-2</c:v>
                </c:pt>
                <c:pt idx="8">
                  <c:v>3.2750078873320224E-2</c:v>
                </c:pt>
                <c:pt idx="9">
                  <c:v>3.3380144975859491E-2</c:v>
                </c:pt>
                <c:pt idx="10">
                  <c:v>4.7207589445472341E-2</c:v>
                </c:pt>
                <c:pt idx="11">
                  <c:v>5.867253384649327E-2</c:v>
                </c:pt>
                <c:pt idx="12">
                  <c:v>0.24184533654376911</c:v>
                </c:pt>
              </c:numCache>
            </c:numRef>
          </c:val>
          <c:extLst>
            <c:ext xmlns:c16="http://schemas.microsoft.com/office/drawing/2014/chart" uri="{C3380CC4-5D6E-409C-BE32-E72D297353CC}">
              <c16:uniqueId val="{00000001-9D01-40C9-9988-6DF800386185}"/>
            </c:ext>
          </c:extLst>
        </c:ser>
        <c:dLbls>
          <c:showLegendKey val="0"/>
          <c:showVal val="0"/>
          <c:showCatName val="0"/>
          <c:showSerName val="0"/>
          <c:showPercent val="0"/>
          <c:showBubbleSize val="0"/>
        </c:dLbls>
        <c:gapWidth val="75"/>
        <c:axId val="746149135"/>
        <c:axId val="746163695"/>
      </c:barChart>
      <c:catAx>
        <c:axId val="7461491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crossAx val="746163695"/>
        <c:crosses val="autoZero"/>
        <c:auto val="1"/>
        <c:lblAlgn val="ctr"/>
        <c:lblOffset val="100"/>
        <c:noMultiLvlLbl val="0"/>
      </c:catAx>
      <c:valAx>
        <c:axId val="746163695"/>
        <c:scaling>
          <c:orientation val="minMax"/>
        </c:scaling>
        <c:delete val="1"/>
        <c:axPos val="b"/>
        <c:numFmt formatCode="0.0%" sourceLinked="1"/>
        <c:majorTickMark val="none"/>
        <c:minorTickMark val="none"/>
        <c:tickLblPos val="nextTo"/>
        <c:crossAx val="746149135"/>
        <c:crosses val="autoZero"/>
        <c:crossBetween val="between"/>
      </c:valAx>
      <c:spPr>
        <a:noFill/>
        <a:ln>
          <a:noFill/>
        </a:ln>
        <a:effectLst/>
      </c:spPr>
    </c:plotArea>
    <c:legend>
      <c:legendPos val="b"/>
      <c:layout>
        <c:manualLayout>
          <c:xMode val="edge"/>
          <c:yMode val="edge"/>
          <c:x val="0.5440305362254948"/>
          <c:y val="0.24755608454446806"/>
          <c:w val="0.38252705123411662"/>
          <c:h val="0.16746901870897493"/>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38304212682131"/>
          <c:y val="2.9382300749827062E-2"/>
          <c:w val="0.80701596566906797"/>
          <c:h val="0.94123539850034588"/>
        </c:manualLayout>
      </c:layout>
      <c:barChart>
        <c:barDir val="bar"/>
        <c:grouping val="clustered"/>
        <c:varyColors val="0"/>
        <c:ser>
          <c:idx val="0"/>
          <c:order val="0"/>
          <c:tx>
            <c:strRef>
              <c:f>Sheet1!$B$1</c:f>
              <c:strCache>
                <c:ptCount val="1"/>
                <c:pt idx="0">
                  <c:v>Disbursements Per Million GDP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Italy</c:v>
                </c:pt>
                <c:pt idx="1">
                  <c:v>Japan</c:v>
                </c:pt>
                <c:pt idx="2">
                  <c:v>Australia</c:v>
                </c:pt>
                <c:pt idx="3">
                  <c:v>Germany</c:v>
                </c:pt>
                <c:pt idx="4">
                  <c:v>Ireland</c:v>
                </c:pt>
                <c:pt idx="5">
                  <c:v>Canada</c:v>
                </c:pt>
                <c:pt idx="6">
                  <c:v>France</c:v>
                </c:pt>
                <c:pt idx="7">
                  <c:v>Norway</c:v>
                </c:pt>
                <c:pt idx="8">
                  <c:v>Sweden</c:v>
                </c:pt>
                <c:pt idx="9">
                  <c:v>U.K.</c:v>
                </c:pt>
                <c:pt idx="10">
                  <c:v>Denmark</c:v>
                </c:pt>
                <c:pt idx="11">
                  <c:v>Netherlands</c:v>
                </c:pt>
                <c:pt idx="12">
                  <c:v>U.S.</c:v>
                </c:pt>
              </c:strCache>
            </c:strRef>
          </c:cat>
          <c:val>
            <c:numRef>
              <c:f>Sheet1!$B$2:$B$14</c:f>
              <c:numCache>
                <c:formatCode>"$"#,##0.0</c:formatCode>
                <c:ptCount val="13"/>
                <c:pt idx="0">
                  <c:v>12.912660559080839</c:v>
                </c:pt>
                <c:pt idx="1">
                  <c:v>31.412204035246116</c:v>
                </c:pt>
                <c:pt idx="2">
                  <c:v>32.197554128997538</c:v>
                </c:pt>
                <c:pt idx="3">
                  <c:v>40.405631029419261</c:v>
                </c:pt>
                <c:pt idx="4">
                  <c:v>67.596958307713265</c:v>
                </c:pt>
                <c:pt idx="5">
                  <c:v>71.601072522472109</c:v>
                </c:pt>
                <c:pt idx="6">
                  <c:v>108.65477551283993</c:v>
                </c:pt>
                <c:pt idx="7">
                  <c:v>161.17312663295064</c:v>
                </c:pt>
                <c:pt idx="8">
                  <c:v>187.14788743424273</c:v>
                </c:pt>
                <c:pt idx="9">
                  <c:v>213.71475229072561</c:v>
                </c:pt>
                <c:pt idx="10">
                  <c:v>218.44916026048782</c:v>
                </c:pt>
                <c:pt idx="11">
                  <c:v>253.59499609429375</c:v>
                </c:pt>
                <c:pt idx="12">
                  <c:v>284.99823398401895</c:v>
                </c:pt>
              </c:numCache>
            </c:numRef>
          </c:val>
          <c:extLst>
            <c:ext xmlns:c16="http://schemas.microsoft.com/office/drawing/2014/chart" uri="{C3380CC4-5D6E-409C-BE32-E72D297353CC}">
              <c16:uniqueId val="{00000000-9D01-40C9-9988-6DF800386185}"/>
            </c:ext>
          </c:extLst>
        </c:ser>
        <c:dLbls>
          <c:showLegendKey val="0"/>
          <c:showVal val="0"/>
          <c:showCatName val="0"/>
          <c:showSerName val="0"/>
          <c:showPercent val="0"/>
          <c:showBubbleSize val="0"/>
        </c:dLbls>
        <c:gapWidth val="75"/>
        <c:axId val="746149135"/>
        <c:axId val="746163695"/>
      </c:barChart>
      <c:catAx>
        <c:axId val="7461491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323A45"/>
                </a:solidFill>
                <a:latin typeface="Arial" panose="020B0604020202020204" pitchFamily="34" charset="0"/>
                <a:ea typeface="+mn-ea"/>
                <a:cs typeface="Arial" panose="020B0604020202020204" pitchFamily="34" charset="0"/>
              </a:defRPr>
            </a:pPr>
            <a:endParaRPr lang="en-US"/>
          </a:p>
        </c:txPr>
        <c:crossAx val="746163695"/>
        <c:crosses val="autoZero"/>
        <c:auto val="1"/>
        <c:lblAlgn val="ctr"/>
        <c:lblOffset val="100"/>
        <c:noMultiLvlLbl val="0"/>
      </c:catAx>
      <c:valAx>
        <c:axId val="746163695"/>
        <c:scaling>
          <c:orientation val="minMax"/>
        </c:scaling>
        <c:delete val="1"/>
        <c:axPos val="b"/>
        <c:numFmt formatCode="&quot;$&quot;#,##0.0" sourceLinked="1"/>
        <c:majorTickMark val="none"/>
        <c:minorTickMark val="none"/>
        <c:tickLblPos val="nextTo"/>
        <c:crossAx val="7461491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0.64277</cdr:x>
      <cdr:y>0.70518</cdr:y>
    </cdr:from>
    <cdr:to>
      <cdr:x>0.66339</cdr:x>
      <cdr:y>0.7602</cdr:y>
    </cdr:to>
    <cdr:sp macro="" textlink="">
      <cdr:nvSpPr>
        <cdr:cNvPr id="2" name="TextBox 1"/>
        <cdr:cNvSpPr txBox="1"/>
      </cdr:nvSpPr>
      <cdr:spPr>
        <a:xfrm xmlns:a="http://schemas.openxmlformats.org/drawingml/2006/main">
          <a:off x="5759159" y="3352800"/>
          <a:ext cx="184731" cy="26161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ctr"/>
          <a:endParaRPr lang="en-US" sz="1100" dirty="0" smtClean="0">
            <a:latin typeface="Calibri" pitchFamily="34" charset="0"/>
            <a:cs typeface="Meta Offc Pro"/>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7/12/2019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dirty="0"/>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7/12/2019</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dirty="0"/>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947205" y="577031"/>
            <a:ext cx="1024008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948267" y="1727200"/>
            <a:ext cx="10239022" cy="3928533"/>
          </a:xfrm>
          <a:prstGeom prst="rect">
            <a:avLst/>
          </a:prstGeom>
        </p:spPr>
        <p:txBody>
          <a:bodyPr/>
          <a:lstStyle>
            <a:lvl1pPr marL="160020" indent="0">
              <a:spcBef>
                <a:spcPts val="0"/>
              </a:spcBef>
              <a:spcAft>
                <a:spcPts val="600"/>
              </a:spcAft>
              <a:buFont typeface="Arial"/>
              <a:buNone/>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947206" y="5961688"/>
            <a:ext cx="9179458"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947205" y="88512"/>
            <a:ext cx="2844059"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8524386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992361" y="577031"/>
            <a:ext cx="10285238" cy="844213"/>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92361" y="1600202"/>
            <a:ext cx="5102052" cy="4010377"/>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064884" y="1600203"/>
            <a:ext cx="5212715" cy="4010376"/>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992188" y="6005689"/>
            <a:ext cx="9088437"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992188" y="122427"/>
            <a:ext cx="2844059"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27089003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Exhibit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992188" y="122427"/>
            <a:ext cx="2844059"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0668742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2425"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0268935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5916" y="514069"/>
            <a:ext cx="1029652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935917" y="1617927"/>
            <a:ext cx="10296526" cy="4082963"/>
          </a:xfrm>
          <a:prstGeom prst="rect">
            <a:avLst/>
          </a:prstGeom>
        </p:spPr>
        <p:txBody>
          <a:bodyPr/>
          <a:lstStyle>
            <a:lvl1pPr marL="342900" indent="-182880">
              <a:spcBef>
                <a:spcPts val="0"/>
              </a:spcBef>
              <a:spcAft>
                <a:spcPts val="600"/>
              </a:spcAft>
              <a:buFont typeface="Arial"/>
              <a:buChar char="•"/>
              <a:defRPr>
                <a:solidFill>
                  <a:srgbClr val="393D40"/>
                </a:solidFill>
              </a:defRPr>
            </a:lvl1pPr>
            <a:lvl2pPr marL="742950" indent="-182880">
              <a:spcBef>
                <a:spcPts val="0"/>
              </a:spcBef>
              <a:spcAft>
                <a:spcPts val="600"/>
              </a:spcAft>
              <a:buFont typeface="Arial"/>
              <a:buChar char="•"/>
              <a:defRPr>
                <a:solidFill>
                  <a:srgbClr val="393D40"/>
                </a:solidFill>
              </a:defRPr>
            </a:lvl2pPr>
            <a:lvl3pPr marL="1143000" indent="-182880">
              <a:spcBef>
                <a:spcPts val="0"/>
              </a:spcBef>
              <a:spcAft>
                <a:spcPts val="600"/>
              </a:spcAft>
              <a:buFont typeface="Arial"/>
              <a:buChar char="•"/>
              <a:defRPr>
                <a:solidFill>
                  <a:srgbClr val="393D40"/>
                </a:solidFill>
              </a:defRPr>
            </a:lvl3pPr>
            <a:lvl4pPr marL="1600200" indent="-182880">
              <a:spcBef>
                <a:spcPts val="0"/>
              </a:spcBef>
              <a:spcAft>
                <a:spcPts val="600"/>
              </a:spcAft>
              <a:buFont typeface="Arial"/>
              <a:buChar char="•"/>
              <a:defRPr>
                <a:solidFill>
                  <a:srgbClr val="393D40"/>
                </a:solidFill>
              </a:defRPr>
            </a:lvl4pPr>
            <a:lvl5pPr marL="2057400" indent="-182880">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56680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58494" y="567040"/>
            <a:ext cx="1029652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958494" y="1550195"/>
            <a:ext cx="10296527" cy="4274874"/>
          </a:xfrm>
          <a:prstGeom prst="rect">
            <a:avLst/>
          </a:prstGeom>
        </p:spPr>
        <p:txBody>
          <a:bodyPr/>
          <a:lstStyle>
            <a:lvl1pPr marL="342900" indent="-182880">
              <a:spcBef>
                <a:spcPts val="0"/>
              </a:spcBef>
              <a:spcAft>
                <a:spcPts val="600"/>
              </a:spcAft>
              <a:buFont typeface="Arial"/>
              <a:buChar char="•"/>
              <a:defRPr>
                <a:solidFill>
                  <a:srgbClr val="393D40"/>
                </a:solidFill>
              </a:defRPr>
            </a:lvl1pPr>
            <a:lvl2pPr marL="742950" indent="-182880">
              <a:spcBef>
                <a:spcPts val="0"/>
              </a:spcBef>
              <a:spcAft>
                <a:spcPts val="600"/>
              </a:spcAft>
              <a:buFont typeface="Arial"/>
              <a:buChar char="•"/>
              <a:defRPr>
                <a:solidFill>
                  <a:srgbClr val="393D40"/>
                </a:solidFill>
              </a:defRPr>
            </a:lvl2pPr>
            <a:lvl3pPr marL="1143000" indent="-182880">
              <a:spcBef>
                <a:spcPts val="0"/>
              </a:spcBef>
              <a:spcAft>
                <a:spcPts val="600"/>
              </a:spcAft>
              <a:buFont typeface="Arial"/>
              <a:buChar char="•"/>
              <a:defRPr>
                <a:solidFill>
                  <a:srgbClr val="393D40"/>
                </a:solidFill>
              </a:defRPr>
            </a:lvl3pPr>
            <a:lvl4pPr marL="1600200" indent="-182880">
              <a:spcBef>
                <a:spcPts val="0"/>
              </a:spcBef>
              <a:spcAft>
                <a:spcPts val="600"/>
              </a:spcAft>
              <a:buFont typeface="Arial"/>
              <a:buChar char="•"/>
              <a:defRPr>
                <a:solidFill>
                  <a:srgbClr val="393D40"/>
                </a:solidFill>
              </a:defRPr>
            </a:lvl4pPr>
            <a:lvl5pPr marL="2057400" indent="-182880">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71365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827053" y="1680183"/>
            <a:ext cx="10360502" cy="1470025"/>
          </a:xfrm>
        </p:spPr>
        <p:txBody>
          <a:bodyPr>
            <a:noAutofit/>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832907"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577167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947205" y="577031"/>
            <a:ext cx="1024008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948267" y="1727200"/>
            <a:ext cx="10239022" cy="3928533"/>
          </a:xfrm>
          <a:prstGeom prst="rect">
            <a:avLst/>
          </a:prstGeom>
        </p:spPr>
        <p:txBody>
          <a:bodyPr/>
          <a:lstStyle>
            <a:lvl1pPr marL="160020" indent="0">
              <a:spcBef>
                <a:spcPts val="0"/>
              </a:spcBef>
              <a:spcAft>
                <a:spcPts val="600"/>
              </a:spcAft>
              <a:buFont typeface="Arial"/>
              <a:buNone/>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947206" y="5961688"/>
            <a:ext cx="9179458"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Tree>
    <p:extLst>
      <p:ext uri="{BB962C8B-B14F-4D97-AF65-F5344CB8AC3E}">
        <p14:creationId xmlns:p14="http://schemas.microsoft.com/office/powerpoint/2010/main" val="35350874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992361" y="577031"/>
            <a:ext cx="102852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92361" y="1600202"/>
            <a:ext cx="5102052" cy="4010377"/>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064884" y="1600203"/>
            <a:ext cx="5212715" cy="4010376"/>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992188" y="6005689"/>
            <a:ext cx="9088437"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Tree>
    <p:extLst>
      <p:ext uri="{BB962C8B-B14F-4D97-AF65-F5344CB8AC3E}">
        <p14:creationId xmlns:p14="http://schemas.microsoft.com/office/powerpoint/2010/main" val="32499063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947205" y="577031"/>
            <a:ext cx="1024008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948267" y="1727200"/>
            <a:ext cx="10239022" cy="3928533"/>
          </a:xfrm>
          <a:prstGeom prst="rect">
            <a:avLst/>
          </a:prstGeom>
        </p:spPr>
        <p:txBody>
          <a:bodyPr/>
          <a:lstStyle>
            <a:lvl1pPr marL="160020" indent="0">
              <a:spcBef>
                <a:spcPts val="0"/>
              </a:spcBef>
              <a:spcAft>
                <a:spcPts val="600"/>
              </a:spcAft>
              <a:buFont typeface="Arial"/>
              <a:buNone/>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947206" y="5961688"/>
            <a:ext cx="9179458"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947205" y="88512"/>
            <a:ext cx="2844059"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6798226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992361" y="577031"/>
            <a:ext cx="102852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92361" y="1600202"/>
            <a:ext cx="5102052" cy="4010377"/>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064884" y="1600203"/>
            <a:ext cx="5212715" cy="4010376"/>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992188" y="6005689"/>
            <a:ext cx="9088437"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992188" y="122427"/>
            <a:ext cx="2844059"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31488976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992188" y="122427"/>
            <a:ext cx="2844059"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1693901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 y="1371600"/>
            <a:ext cx="11945049"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812589" y="331036"/>
            <a:ext cx="11254348"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121888" y="6217920"/>
            <a:ext cx="10949628"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5251430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theme" Target="../theme/theme4.xml"/><Relationship Id="rId4" Type="http://schemas.openxmlformats.org/officeDocument/2006/relationships/slideLayout" Target="../slideLayouts/slideLayout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3.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4.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15.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3">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5">
            <a:extLst>
              <a:ext uri="{28A0092B-C50C-407E-A947-70E740481C1C}">
                <a14:useLocalDpi xmlns:a14="http://schemas.microsoft.com/office/drawing/2010/main" val="0"/>
              </a:ext>
            </a:extLst>
          </a:blip>
          <a:srcRect r="82750" b="80599"/>
          <a:stretch/>
        </p:blipFill>
        <p:spPr>
          <a:xfrm>
            <a:off x="-1" y="-24714"/>
            <a:ext cx="1552267" cy="2259260"/>
          </a:xfrm>
          <a:prstGeom prst="rect">
            <a:avLst/>
          </a:prstGeom>
        </p:spPr>
      </p:pic>
      <p:sp>
        <p:nvSpPr>
          <p:cNvPr id="2" name="Title Placeholder 1"/>
          <p:cNvSpPr>
            <a:spLocks noGrp="1"/>
          </p:cNvSpPr>
          <p:nvPr>
            <p:ph type="title"/>
          </p:nvPr>
        </p:nvSpPr>
        <p:spPr>
          <a:xfrm>
            <a:off x="947205" y="577031"/>
            <a:ext cx="10251315"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pic>
        <p:nvPicPr>
          <p:cNvPr id="3" name="Picture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77982" y="5944568"/>
            <a:ext cx="1097280" cy="749808"/>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rgbClr val="393D40"/>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552267" cy="2259260"/>
          </a:xfrm>
          <a:prstGeom prst="rect">
            <a:avLst/>
          </a:prstGeom>
        </p:spPr>
      </p:pic>
      <p:sp>
        <p:nvSpPr>
          <p:cNvPr id="2" name="Title Placeholder 1"/>
          <p:cNvSpPr>
            <a:spLocks noGrp="1"/>
          </p:cNvSpPr>
          <p:nvPr>
            <p:ph type="title"/>
          </p:nvPr>
        </p:nvSpPr>
        <p:spPr>
          <a:xfrm>
            <a:off x="947205" y="577031"/>
            <a:ext cx="10251315"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947205" y="90470"/>
            <a:ext cx="2844059"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pic>
        <p:nvPicPr>
          <p:cNvPr id="6" name="Picture 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777982" y="5944568"/>
            <a:ext cx="1097280" cy="749808"/>
          </a:xfrm>
          <a:prstGeom prst="rect">
            <a:avLst/>
          </a:prstGeom>
        </p:spPr>
      </p:pic>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7" r:id="rId4"/>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rgbClr val="393D40"/>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5">
            <a:extLst>
              <a:ext uri="{28A0092B-C50C-407E-A947-70E740481C1C}">
                <a14:useLocalDpi xmlns:a14="http://schemas.microsoft.com/office/drawing/2010/main" val="0"/>
              </a:ext>
            </a:extLst>
          </a:blip>
          <a:srcRect r="82750" b="80599"/>
          <a:stretch/>
        </p:blipFill>
        <p:spPr>
          <a:xfrm>
            <a:off x="-1" y="-24714"/>
            <a:ext cx="1552267" cy="2259260"/>
          </a:xfrm>
          <a:prstGeom prst="rect">
            <a:avLst/>
          </a:prstGeom>
        </p:spPr>
      </p:pic>
      <p:sp>
        <p:nvSpPr>
          <p:cNvPr id="2" name="Title Placeholder 1"/>
          <p:cNvSpPr>
            <a:spLocks noGrp="1"/>
          </p:cNvSpPr>
          <p:nvPr>
            <p:ph type="title"/>
          </p:nvPr>
        </p:nvSpPr>
        <p:spPr>
          <a:xfrm>
            <a:off x="947205" y="577031"/>
            <a:ext cx="10251315"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947205" y="90470"/>
            <a:ext cx="2844059"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pic>
        <p:nvPicPr>
          <p:cNvPr id="6" name="Picture 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77982" y="5944568"/>
            <a:ext cx="1097280" cy="749808"/>
          </a:xfrm>
          <a:prstGeom prst="rect">
            <a:avLst/>
          </a:prstGeom>
        </p:spPr>
      </p:pic>
    </p:spTree>
    <p:extLst>
      <p:ext uri="{BB962C8B-B14F-4D97-AF65-F5344CB8AC3E}">
        <p14:creationId xmlns:p14="http://schemas.microsoft.com/office/powerpoint/2010/main" val="3859573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rgbClr val="393D40"/>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552267" cy="2259260"/>
          </a:xfrm>
          <a:prstGeom prst="rect">
            <a:avLst/>
          </a:prstGeom>
        </p:spPr>
      </p:pic>
      <p:pic>
        <p:nvPicPr>
          <p:cNvPr id="5" name="Picture 4"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6" name="Title Placeholder 1"/>
          <p:cNvSpPr>
            <a:spLocks noGrp="1"/>
          </p:cNvSpPr>
          <p:nvPr>
            <p:ph type="title"/>
          </p:nvPr>
        </p:nvSpPr>
        <p:spPr>
          <a:xfrm>
            <a:off x="969784" y="577031"/>
            <a:ext cx="102852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9" name="Text Placeholder 2"/>
          <p:cNvSpPr>
            <a:spLocks noGrp="1"/>
          </p:cNvSpPr>
          <p:nvPr>
            <p:ph type="body" idx="1"/>
          </p:nvPr>
        </p:nvSpPr>
        <p:spPr>
          <a:xfrm>
            <a:off x="969784" y="1609875"/>
            <a:ext cx="10285238" cy="4091016"/>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rgbClr val="393D40"/>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552267" cy="2259260"/>
          </a:xfrm>
          <a:prstGeom prst="rect">
            <a:avLst/>
          </a:prstGeom>
        </p:spPr>
      </p:pic>
      <p:pic>
        <p:nvPicPr>
          <p:cNvPr id="8" name="Picture 7"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845796" y="0"/>
            <a:ext cx="3812630" cy="6858000"/>
          </a:xfrm>
          <a:prstGeom prst="rect">
            <a:avLst/>
          </a:prstGeom>
        </p:spPr>
      </p:pic>
      <p:sp>
        <p:nvSpPr>
          <p:cNvPr id="4" name="Rectangle 3"/>
          <p:cNvSpPr/>
          <p:nvPr userDrawn="1"/>
        </p:nvSpPr>
        <p:spPr>
          <a:xfrm>
            <a:off x="4640540" y="0"/>
            <a:ext cx="7548285"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itle Placeholder 1"/>
          <p:cNvSpPr>
            <a:spLocks noGrp="1"/>
          </p:cNvSpPr>
          <p:nvPr>
            <p:ph type="title"/>
          </p:nvPr>
        </p:nvSpPr>
        <p:spPr>
          <a:xfrm>
            <a:off x="958495" y="577031"/>
            <a:ext cx="102852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6" name="Text Placeholder 2"/>
          <p:cNvSpPr>
            <a:spLocks noGrp="1"/>
          </p:cNvSpPr>
          <p:nvPr>
            <p:ph type="body" idx="1"/>
          </p:nvPr>
        </p:nvSpPr>
        <p:spPr>
          <a:xfrm>
            <a:off x="958495" y="1519562"/>
            <a:ext cx="10285238" cy="4079727"/>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41192290"/>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rgbClr val="393D40"/>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chart" Target="../charts/chart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chart" Target="../charts/chart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552293346"/>
              </p:ext>
            </p:extLst>
          </p:nvPr>
        </p:nvGraphicFramePr>
        <p:xfrm>
          <a:off x="947203" y="777585"/>
          <a:ext cx="10565423" cy="52117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4294967295"/>
          </p:nvPr>
        </p:nvSpPr>
        <p:spPr>
          <a:xfrm>
            <a:off x="352540" y="6217920"/>
            <a:ext cx="8773282" cy="548640"/>
          </a:xfrm>
          <a:prstGeom prst="rect">
            <a:avLst/>
          </a:prstGeom>
        </p:spPr>
        <p:txBody>
          <a:bodyPr/>
          <a:lstStyle/>
          <a:p>
            <a:pPr marL="0" indent="0">
              <a:buNone/>
            </a:pPr>
            <a:r>
              <a:rPr lang="en-US" sz="900" dirty="0">
                <a:solidFill>
                  <a:srgbClr val="55565A"/>
                </a:solidFill>
              </a:rPr>
              <a:t>NOTE: Totals represent disbursements (in current U.S. dollars) in low- and middle-income countries.</a:t>
            </a:r>
          </a:p>
          <a:p>
            <a:pPr marL="0" indent="0">
              <a:buNone/>
            </a:pPr>
            <a:r>
              <a:rPr lang="en-US" sz="900" dirty="0">
                <a:solidFill>
                  <a:srgbClr val="55565A"/>
                </a:solidFill>
              </a:rPr>
              <a:t>SOURCES: UNAIDS and Kaiser Family Foundation analyses; Global Fund to Fight AIDS, Tuberculosis and Malaria online data queries; UNITAID Annual Reports and direct communication; OECD CRS online data queries.</a:t>
            </a:r>
          </a:p>
        </p:txBody>
      </p:sp>
      <p:sp>
        <p:nvSpPr>
          <p:cNvPr id="4" name="Title 3"/>
          <p:cNvSpPr>
            <a:spLocks noGrp="1"/>
          </p:cNvSpPr>
          <p:nvPr>
            <p:ph type="title"/>
          </p:nvPr>
        </p:nvSpPr>
        <p:spPr>
          <a:xfrm>
            <a:off x="947205" y="331036"/>
            <a:ext cx="9627767" cy="914400"/>
          </a:xfrm>
        </p:spPr>
        <p:txBody>
          <a:bodyPr/>
          <a:lstStyle/>
          <a:p>
            <a:r>
              <a:rPr lang="en-US" dirty="0" smtClean="0"/>
              <a:t>HIV Funding from Donor Governments, 2002-2018</a:t>
            </a:r>
            <a:endParaRPr lang="en-US" dirty="0"/>
          </a:p>
        </p:txBody>
      </p:sp>
      <p:sp>
        <p:nvSpPr>
          <p:cNvPr id="2" name="TextBox 1"/>
          <p:cNvSpPr txBox="1"/>
          <p:nvPr/>
        </p:nvSpPr>
        <p:spPr>
          <a:xfrm>
            <a:off x="947205" y="1152526"/>
            <a:ext cx="1428596" cy="369332"/>
          </a:xfrm>
          <a:prstGeom prst="rect">
            <a:avLst/>
          </a:prstGeom>
          <a:noFill/>
        </p:spPr>
        <p:txBody>
          <a:bodyPr wrap="none" rtlCol="0">
            <a:spAutoFit/>
          </a:bodyPr>
          <a:lstStyle/>
          <a:p>
            <a:pPr algn="ctr"/>
            <a:r>
              <a:rPr lang="en-US" i="1" dirty="0">
                <a:solidFill>
                  <a:srgbClr val="323A45"/>
                </a:solidFill>
              </a:rPr>
              <a:t>US$ Billions</a:t>
            </a:r>
            <a:endParaRPr lang="en-US" b="1" i="1" dirty="0">
              <a:solidFill>
                <a:srgbClr val="323A45"/>
              </a:solidFill>
              <a:latin typeface="+mj-lt"/>
              <a:cs typeface="Meta Offc Pro"/>
            </a:endParaRPr>
          </a:p>
        </p:txBody>
      </p:sp>
      <p:sp>
        <p:nvSpPr>
          <p:cNvPr id="6" name="Slide Number Placeholder 4"/>
          <p:cNvSpPr txBox="1">
            <a:spLocks/>
          </p:cNvSpPr>
          <p:nvPr/>
        </p:nvSpPr>
        <p:spPr>
          <a:xfrm>
            <a:off x="947205" y="88512"/>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solidFill>
                  <a:srgbClr val="393D40"/>
                </a:solidFill>
              </a:rPr>
              <a:t>Figure </a:t>
            </a:r>
            <a:fld id="{8E9351FB-0652-5D4E-8675-5F18C30F0790}" type="slidenum">
              <a:rPr lang="en-US" sz="1400" smtClean="0">
                <a:solidFill>
                  <a:srgbClr val="393D40"/>
                </a:solidFill>
              </a:rPr>
              <a:pPr/>
              <a:t>1</a:t>
            </a:fld>
            <a:endParaRPr lang="en-US" sz="1400" dirty="0">
              <a:solidFill>
                <a:srgbClr val="393D40"/>
              </a:solidFill>
            </a:endParaRPr>
          </a:p>
        </p:txBody>
      </p:sp>
      <p:pic>
        <p:nvPicPr>
          <p:cNvPr id="1026" name="Picture 2" descr="https://docs.google.com/a/unaids.org/uc?id=0ByKFPfgVtJ6RZThRMjFILXQ0bWs&amp;export=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822" y="6065539"/>
            <a:ext cx="1618140" cy="30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556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67259837"/>
              </p:ext>
            </p:extLst>
          </p:nvPr>
        </p:nvGraphicFramePr>
        <p:xfrm>
          <a:off x="947205" y="1371601"/>
          <a:ext cx="10565422"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4294967295"/>
          </p:nvPr>
        </p:nvSpPr>
        <p:spPr>
          <a:xfrm>
            <a:off x="947205" y="6217920"/>
            <a:ext cx="8178617" cy="548640"/>
          </a:xfrm>
          <a:prstGeom prst="rect">
            <a:avLst/>
          </a:prstGeom>
        </p:spPr>
        <p:txBody>
          <a:bodyPr/>
          <a:lstStyle/>
          <a:p>
            <a:pPr marL="0" indent="0">
              <a:buNone/>
            </a:pPr>
            <a:r>
              <a:rPr lang="en-US" sz="900" dirty="0">
                <a:solidFill>
                  <a:srgbClr val="55565A"/>
                </a:solidFill>
              </a:rPr>
              <a:t>NOTE: Totals represent disbursements (in current U.S. dollars) in low- and middle-income countries.</a:t>
            </a:r>
          </a:p>
          <a:p>
            <a:pPr marL="0" indent="0">
              <a:buNone/>
            </a:pPr>
            <a:r>
              <a:rPr lang="en-US" sz="900" dirty="0">
                <a:solidFill>
                  <a:srgbClr val="55565A"/>
                </a:solidFill>
              </a:rPr>
              <a:t>SOURCES: UNAIDS and Kaiser Family Foundation analysis, July 2019; Global Fund to Fight AIDS, Tuberculosis and Malaria online data query, January 2019; UNITAID direct communication; OECD CRS online data queries. </a:t>
            </a:r>
          </a:p>
        </p:txBody>
      </p:sp>
      <p:sp>
        <p:nvSpPr>
          <p:cNvPr id="4" name="Title 3"/>
          <p:cNvSpPr>
            <a:spLocks noGrp="1"/>
          </p:cNvSpPr>
          <p:nvPr>
            <p:ph type="title"/>
          </p:nvPr>
        </p:nvSpPr>
        <p:spPr>
          <a:xfrm>
            <a:off x="947205" y="331036"/>
            <a:ext cx="10565422" cy="914400"/>
          </a:xfrm>
        </p:spPr>
        <p:txBody>
          <a:bodyPr/>
          <a:lstStyle/>
          <a:p>
            <a:r>
              <a:rPr lang="en-US" dirty="0"/>
              <a:t>HIV Funding from Donor </a:t>
            </a:r>
            <a:r>
              <a:rPr lang="en-US" dirty="0" smtClean="0"/>
              <a:t>Governments</a:t>
            </a:r>
            <a:r>
              <a:rPr lang="en-US" dirty="0"/>
              <a:t> </a:t>
            </a:r>
            <a:r>
              <a:rPr lang="en-US" dirty="0" smtClean="0"/>
              <a:t>by Funding Channel, 2018</a:t>
            </a:r>
            <a:endParaRPr lang="en-US" dirty="0"/>
          </a:p>
        </p:txBody>
      </p:sp>
      <p:sp>
        <p:nvSpPr>
          <p:cNvPr id="5" name="Slide Number Placeholder 4"/>
          <p:cNvSpPr txBox="1">
            <a:spLocks/>
          </p:cNvSpPr>
          <p:nvPr/>
        </p:nvSpPr>
        <p:spPr>
          <a:xfrm>
            <a:off x="947205" y="88512"/>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solidFill>
                  <a:srgbClr val="393D40"/>
                </a:solidFill>
              </a:rPr>
              <a:t>Figure </a:t>
            </a:r>
            <a:fld id="{8E9351FB-0652-5D4E-8675-5F18C30F0790}" type="slidenum">
              <a:rPr lang="en-US" sz="1400" smtClean="0">
                <a:solidFill>
                  <a:srgbClr val="393D40"/>
                </a:solidFill>
              </a:rPr>
              <a:pPr/>
              <a:t>2</a:t>
            </a:fld>
            <a:endParaRPr lang="en-US" sz="1400" dirty="0">
              <a:solidFill>
                <a:srgbClr val="393D40"/>
              </a:solidFill>
            </a:endParaRPr>
          </a:p>
        </p:txBody>
      </p:sp>
      <p:pic>
        <p:nvPicPr>
          <p:cNvPr id="6" name="Picture 2" descr="https://docs.google.com/a/unaids.org/uc?id=0ByKFPfgVtJ6RZThRMjFILXQ0bWs&amp;export=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822" y="6065539"/>
            <a:ext cx="1618140" cy="30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803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043012231"/>
              </p:ext>
            </p:extLst>
          </p:nvPr>
        </p:nvGraphicFramePr>
        <p:xfrm>
          <a:off x="947205" y="914401"/>
          <a:ext cx="10565422" cy="52117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4294967295"/>
          </p:nvPr>
        </p:nvSpPr>
        <p:spPr>
          <a:xfrm>
            <a:off x="946570" y="5984459"/>
            <a:ext cx="8179252" cy="548640"/>
          </a:xfrm>
          <a:prstGeom prst="rect">
            <a:avLst/>
          </a:prstGeom>
        </p:spPr>
        <p:txBody>
          <a:bodyPr/>
          <a:lstStyle/>
          <a:p>
            <a:pPr marL="0" indent="0">
              <a:buNone/>
            </a:pPr>
            <a:r>
              <a:rPr lang="en-US" sz="800" dirty="0">
                <a:solidFill>
                  <a:srgbClr val="55565A"/>
                </a:solidFill>
              </a:rPr>
              <a:t>Notes: “Appropriations” include bilateral HIV funding as specified by Congress in annual appropriations acts for the State Department, U.S. Agency for International Development (USAID), Centers for Disease Control and Prevention (CDC), and the Department of Defense (DoD). “Disbursements” include actual outlays (i.e. the release of funds to, or the purchase of goods or services for, a recipient) for the State Department, USAID, CDC and DoD.</a:t>
            </a:r>
          </a:p>
          <a:p>
            <a:pPr marL="0" indent="0">
              <a:buNone/>
            </a:pPr>
            <a:r>
              <a:rPr lang="en-US" sz="800" dirty="0">
                <a:solidFill>
                  <a:srgbClr val="55565A"/>
                </a:solidFill>
              </a:rPr>
              <a:t>SOURCE: Kaiser Family Foundation analysis of data from the Office of the Global AIDS Coordinator (OGAC) at the Department of State, Office of Management and Budget, Agency Congressional Budget Justifications, Congressional Appropriations Bills, and U.S. Foreign Assistance Dashboard [website], available at: www.foreignassistance.gov. </a:t>
            </a:r>
          </a:p>
        </p:txBody>
      </p:sp>
      <p:sp>
        <p:nvSpPr>
          <p:cNvPr id="4" name="Title 3"/>
          <p:cNvSpPr>
            <a:spLocks noGrp="1"/>
          </p:cNvSpPr>
          <p:nvPr>
            <p:ph type="title"/>
          </p:nvPr>
        </p:nvSpPr>
        <p:spPr>
          <a:xfrm>
            <a:off x="947205" y="331036"/>
            <a:ext cx="10565422" cy="914400"/>
          </a:xfrm>
        </p:spPr>
        <p:txBody>
          <a:bodyPr/>
          <a:lstStyle/>
          <a:p>
            <a:r>
              <a:rPr lang="en-US" dirty="0" smtClean="0"/>
              <a:t>U.S. Bilateral Funding for HIV: Appropriations &amp; Disbursements, FY 2005-FY 2018</a:t>
            </a:r>
            <a:endParaRPr lang="en-US" dirty="0"/>
          </a:p>
        </p:txBody>
      </p:sp>
      <p:sp>
        <p:nvSpPr>
          <p:cNvPr id="2" name="TextBox 1"/>
          <p:cNvSpPr txBox="1"/>
          <p:nvPr/>
        </p:nvSpPr>
        <p:spPr>
          <a:xfrm>
            <a:off x="947205" y="1706200"/>
            <a:ext cx="1428596" cy="369332"/>
          </a:xfrm>
          <a:prstGeom prst="rect">
            <a:avLst/>
          </a:prstGeom>
          <a:noFill/>
        </p:spPr>
        <p:txBody>
          <a:bodyPr wrap="none" rtlCol="0">
            <a:spAutoFit/>
          </a:bodyPr>
          <a:lstStyle/>
          <a:p>
            <a:pPr algn="ctr"/>
            <a:r>
              <a:rPr lang="en-US" i="1" dirty="0">
                <a:solidFill>
                  <a:srgbClr val="323A45"/>
                </a:solidFill>
              </a:rPr>
              <a:t>US$ Billions</a:t>
            </a:r>
            <a:endParaRPr lang="en-US" b="1" i="1" dirty="0">
              <a:solidFill>
                <a:srgbClr val="323A45"/>
              </a:solidFill>
              <a:latin typeface="+mj-lt"/>
              <a:cs typeface="Meta Offc Pro"/>
            </a:endParaRPr>
          </a:p>
        </p:txBody>
      </p:sp>
      <p:sp>
        <p:nvSpPr>
          <p:cNvPr id="6" name="Slide Number Placeholder 4"/>
          <p:cNvSpPr txBox="1">
            <a:spLocks/>
          </p:cNvSpPr>
          <p:nvPr/>
        </p:nvSpPr>
        <p:spPr>
          <a:xfrm>
            <a:off x="947205" y="88512"/>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solidFill>
                  <a:srgbClr val="393D40"/>
                </a:solidFill>
              </a:rPr>
              <a:t>Figure </a:t>
            </a:r>
            <a:fld id="{8E9351FB-0652-5D4E-8675-5F18C30F0790}" type="slidenum">
              <a:rPr lang="en-US" sz="1400" smtClean="0">
                <a:solidFill>
                  <a:srgbClr val="393D40"/>
                </a:solidFill>
              </a:rPr>
              <a:pPr/>
              <a:t>3</a:t>
            </a:fld>
            <a:endParaRPr lang="en-US" sz="1400" dirty="0">
              <a:solidFill>
                <a:srgbClr val="393D40"/>
              </a:solidFill>
            </a:endParaRPr>
          </a:p>
        </p:txBody>
      </p:sp>
      <p:pic>
        <p:nvPicPr>
          <p:cNvPr id="8" name="Picture 2" descr="https://docs.google.com/a/unaids.org/uc?id=0ByKFPfgVtJ6RZThRMjFILXQ0bWs&amp;export=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822" y="6065539"/>
            <a:ext cx="1618140" cy="30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848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887181382"/>
              </p:ext>
            </p:extLst>
          </p:nvPr>
        </p:nvGraphicFramePr>
        <p:xfrm>
          <a:off x="947204" y="914401"/>
          <a:ext cx="10532372" cy="5211763"/>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a:spLocks noGrp="1"/>
          </p:cNvSpPr>
          <p:nvPr>
            <p:ph type="title"/>
          </p:nvPr>
        </p:nvSpPr>
        <p:spPr>
          <a:xfrm>
            <a:off x="947205" y="331036"/>
            <a:ext cx="10532371" cy="914400"/>
          </a:xfrm>
        </p:spPr>
        <p:txBody>
          <a:bodyPr/>
          <a:lstStyle/>
          <a:p>
            <a:r>
              <a:rPr lang="en-US" dirty="0" smtClean="0"/>
              <a:t>HIV Funding from Donor Governments, Other than the United States, 2010-2018 </a:t>
            </a:r>
            <a:endParaRPr lang="en-US" dirty="0"/>
          </a:p>
        </p:txBody>
      </p:sp>
      <p:sp>
        <p:nvSpPr>
          <p:cNvPr id="2" name="TextBox 1"/>
          <p:cNvSpPr txBox="1"/>
          <p:nvPr/>
        </p:nvSpPr>
        <p:spPr>
          <a:xfrm>
            <a:off x="947205" y="1644135"/>
            <a:ext cx="1428596" cy="369332"/>
          </a:xfrm>
          <a:prstGeom prst="rect">
            <a:avLst/>
          </a:prstGeom>
          <a:noFill/>
        </p:spPr>
        <p:txBody>
          <a:bodyPr wrap="none" rtlCol="0">
            <a:spAutoFit/>
          </a:bodyPr>
          <a:lstStyle/>
          <a:p>
            <a:pPr algn="ctr"/>
            <a:r>
              <a:rPr lang="en-US" i="1" dirty="0">
                <a:solidFill>
                  <a:srgbClr val="323A45"/>
                </a:solidFill>
              </a:rPr>
              <a:t>US$ Billions</a:t>
            </a:r>
            <a:endParaRPr lang="en-US" b="1" i="1" dirty="0">
              <a:solidFill>
                <a:srgbClr val="323A45"/>
              </a:solidFill>
              <a:latin typeface="+mj-lt"/>
              <a:cs typeface="Meta Offc Pro"/>
            </a:endParaRPr>
          </a:p>
        </p:txBody>
      </p:sp>
      <p:sp>
        <p:nvSpPr>
          <p:cNvPr id="6" name="Text Placeholder 2"/>
          <p:cNvSpPr>
            <a:spLocks noGrp="1"/>
          </p:cNvSpPr>
          <p:nvPr>
            <p:ph type="body" sz="quarter" idx="4294967295"/>
          </p:nvPr>
        </p:nvSpPr>
        <p:spPr>
          <a:xfrm>
            <a:off x="947204" y="6217920"/>
            <a:ext cx="8178618" cy="548640"/>
          </a:xfrm>
          <a:prstGeom prst="rect">
            <a:avLst/>
          </a:prstGeom>
        </p:spPr>
        <p:txBody>
          <a:bodyPr/>
          <a:lstStyle/>
          <a:p>
            <a:pPr marL="0" indent="0">
              <a:buNone/>
            </a:pPr>
            <a:r>
              <a:rPr lang="en-US" sz="900" dirty="0">
                <a:solidFill>
                  <a:srgbClr val="55565A"/>
                </a:solidFill>
              </a:rPr>
              <a:t>NOTE: Totals represent disbursements (in current U.S. dollars) in low- and middle-income countries.</a:t>
            </a:r>
          </a:p>
          <a:p>
            <a:pPr marL="0" indent="0">
              <a:buNone/>
            </a:pPr>
            <a:r>
              <a:rPr lang="en-US" sz="900" dirty="0">
                <a:solidFill>
                  <a:srgbClr val="55565A"/>
                </a:solidFill>
              </a:rPr>
              <a:t>SOURCES: UNAIDS and Kaiser Family Foundation analyses; Global Fund to Fight AIDS, Tuberculosis and Malaria online data queries; UNITAID Annual Reports and direct communication; OECD CRS online data queries.</a:t>
            </a:r>
          </a:p>
        </p:txBody>
      </p:sp>
      <p:sp>
        <p:nvSpPr>
          <p:cNvPr id="8" name="Slide Number Placeholder 4"/>
          <p:cNvSpPr txBox="1">
            <a:spLocks/>
          </p:cNvSpPr>
          <p:nvPr/>
        </p:nvSpPr>
        <p:spPr>
          <a:xfrm>
            <a:off x="947205" y="88512"/>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solidFill>
                  <a:srgbClr val="393D40"/>
                </a:solidFill>
              </a:rPr>
              <a:t>Figure </a:t>
            </a:r>
            <a:fld id="{8E9351FB-0652-5D4E-8675-5F18C30F0790}" type="slidenum">
              <a:rPr lang="en-US" sz="1400" smtClean="0">
                <a:solidFill>
                  <a:srgbClr val="393D40"/>
                </a:solidFill>
              </a:rPr>
              <a:pPr/>
              <a:t>4</a:t>
            </a:fld>
            <a:endParaRPr lang="en-US" sz="1400" dirty="0">
              <a:solidFill>
                <a:srgbClr val="393D40"/>
              </a:solidFill>
            </a:endParaRPr>
          </a:p>
        </p:txBody>
      </p:sp>
      <p:pic>
        <p:nvPicPr>
          <p:cNvPr id="9" name="Picture 2" descr="https://docs.google.com/a/unaids.org/uc?id=0ByKFPfgVtJ6RZThRMjFILXQ0bWs&amp;export=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822" y="6065539"/>
            <a:ext cx="1618140" cy="30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048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33010266"/>
              </p:ext>
            </p:extLst>
          </p:nvPr>
        </p:nvGraphicFramePr>
        <p:xfrm>
          <a:off x="947204" y="1371601"/>
          <a:ext cx="10543389"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4294967295"/>
          </p:nvPr>
        </p:nvSpPr>
        <p:spPr>
          <a:xfrm>
            <a:off x="947205" y="6126163"/>
            <a:ext cx="8178617" cy="640396"/>
          </a:xfrm>
          <a:prstGeom prst="rect">
            <a:avLst/>
          </a:prstGeom>
        </p:spPr>
        <p:txBody>
          <a:bodyPr/>
          <a:lstStyle/>
          <a:p>
            <a:pPr marL="0" indent="0">
              <a:buNone/>
            </a:pPr>
            <a:r>
              <a:rPr lang="en-US" sz="900" dirty="0">
                <a:solidFill>
                  <a:srgbClr val="55565A"/>
                </a:solidFill>
              </a:rPr>
              <a:t>NOTES: Donor funding totals represent disbursements (in current U.S. dollars) in low- and middle-income countries. “GDP” represents gross domestic product. UNAIDS estimates that US$19.0 billion was available for HIV from all sources in 2018, expressed in 2016 USD. For purposes of this analysis, the estimate was converted to 2018 USD, or $20.3 billion.</a:t>
            </a:r>
            <a:r>
              <a:rPr lang="en-US" sz="900" dirty="0">
                <a:solidFill>
                  <a:srgbClr val="FF0000"/>
                </a:solidFill>
              </a:rPr>
              <a:t> </a:t>
            </a:r>
            <a:r>
              <a:rPr lang="en-US" sz="900" dirty="0">
                <a:solidFill>
                  <a:srgbClr val="55565A"/>
                </a:solidFill>
              </a:rPr>
              <a:t>SOURCES: UNAIDS and Kaiser Family Foundation analysis, July 2019; Global Fund to Fight AIDS, Tuberculosis and Malaria online data query, January 2019; UNITAID direct communication; OECD CRS online data queries. </a:t>
            </a:r>
          </a:p>
        </p:txBody>
      </p:sp>
      <p:sp>
        <p:nvSpPr>
          <p:cNvPr id="4" name="Title 3"/>
          <p:cNvSpPr>
            <a:spLocks noGrp="1"/>
          </p:cNvSpPr>
          <p:nvPr>
            <p:ph type="title"/>
          </p:nvPr>
        </p:nvSpPr>
        <p:spPr>
          <a:xfrm>
            <a:off x="947205" y="331036"/>
            <a:ext cx="10543388" cy="914400"/>
          </a:xfrm>
        </p:spPr>
        <p:txBody>
          <a:bodyPr/>
          <a:lstStyle/>
          <a:p>
            <a:r>
              <a:rPr lang="en-US" dirty="0"/>
              <a:t>Donor Government Share of </a:t>
            </a:r>
            <a:r>
              <a:rPr lang="en-US" dirty="0" smtClean="0"/>
              <a:t>Resources Available for HIV Compared to Share of GDP, 2018</a:t>
            </a:r>
            <a:endParaRPr lang="en-US" dirty="0"/>
          </a:p>
        </p:txBody>
      </p:sp>
      <p:sp>
        <p:nvSpPr>
          <p:cNvPr id="5" name="Slide Number Placeholder 4"/>
          <p:cNvSpPr txBox="1">
            <a:spLocks/>
          </p:cNvSpPr>
          <p:nvPr/>
        </p:nvSpPr>
        <p:spPr>
          <a:xfrm>
            <a:off x="947205" y="88512"/>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solidFill>
                  <a:srgbClr val="393D40"/>
                </a:solidFill>
              </a:rPr>
              <a:t>Figure </a:t>
            </a:r>
            <a:fld id="{8E9351FB-0652-5D4E-8675-5F18C30F0790}" type="slidenum">
              <a:rPr lang="en-US" sz="1400" smtClean="0">
                <a:solidFill>
                  <a:srgbClr val="393D40"/>
                </a:solidFill>
              </a:rPr>
              <a:pPr/>
              <a:t>5</a:t>
            </a:fld>
            <a:endParaRPr lang="en-US" sz="1400" dirty="0">
              <a:solidFill>
                <a:srgbClr val="393D40"/>
              </a:solidFill>
            </a:endParaRPr>
          </a:p>
        </p:txBody>
      </p:sp>
      <p:pic>
        <p:nvPicPr>
          <p:cNvPr id="6" name="Picture 2" descr="https://docs.google.com/a/unaids.org/uc?id=0ByKFPfgVtJ6RZThRMjFILXQ0bWs&amp;export=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822" y="6065539"/>
            <a:ext cx="1618140" cy="30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156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223868607"/>
              </p:ext>
            </p:extLst>
          </p:nvPr>
        </p:nvGraphicFramePr>
        <p:xfrm>
          <a:off x="947204" y="1371601"/>
          <a:ext cx="10565423"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4294967295"/>
          </p:nvPr>
        </p:nvSpPr>
        <p:spPr>
          <a:xfrm>
            <a:off x="947205" y="6217920"/>
            <a:ext cx="8178617" cy="548640"/>
          </a:xfrm>
          <a:prstGeom prst="rect">
            <a:avLst/>
          </a:prstGeom>
        </p:spPr>
        <p:txBody>
          <a:bodyPr/>
          <a:lstStyle/>
          <a:p>
            <a:pPr marL="0" indent="0">
              <a:buNone/>
            </a:pPr>
            <a:r>
              <a:rPr lang="en-US" sz="900" dirty="0">
                <a:solidFill>
                  <a:srgbClr val="55565A"/>
                </a:solidFill>
              </a:rPr>
              <a:t>NOTES: Donor funding totals represent disbursements (in current U.S. dollars) in low- and middle-income countries. “GDP” represents gross domestic product. SOURCES: UNAIDS and Kaiser Family Foundation analysis, July 2019; Global Fund to Fight AIDS, Tuberculosis and Malaria online data query, January 2019; UNITAID direct communication; International Monetary Fund, World Economic Outlook Database, June 2019.</a:t>
            </a:r>
          </a:p>
        </p:txBody>
      </p:sp>
      <p:sp>
        <p:nvSpPr>
          <p:cNvPr id="4" name="Title 3"/>
          <p:cNvSpPr>
            <a:spLocks noGrp="1"/>
          </p:cNvSpPr>
          <p:nvPr>
            <p:ph type="title"/>
          </p:nvPr>
        </p:nvSpPr>
        <p:spPr>
          <a:xfrm>
            <a:off x="947205" y="331036"/>
            <a:ext cx="10565422" cy="914400"/>
          </a:xfrm>
        </p:spPr>
        <p:txBody>
          <a:bodyPr/>
          <a:lstStyle/>
          <a:p>
            <a:r>
              <a:rPr lang="en-US" dirty="0"/>
              <a:t>Donor Government </a:t>
            </a:r>
            <a:r>
              <a:rPr lang="en-US" dirty="0" smtClean="0"/>
              <a:t>Ranking </a:t>
            </a:r>
            <a:r>
              <a:rPr lang="en-US" dirty="0"/>
              <a:t>by </a:t>
            </a:r>
            <a:r>
              <a:rPr lang="en-US" dirty="0" smtClean="0"/>
              <a:t>Funding </a:t>
            </a:r>
            <a:r>
              <a:rPr lang="en-US" dirty="0"/>
              <a:t>for HIV per </a:t>
            </a:r>
            <a:r>
              <a:rPr lang="en-US" dirty="0" smtClean="0"/>
              <a:t/>
            </a:r>
            <a:br>
              <a:rPr lang="en-US" dirty="0" smtClean="0"/>
            </a:br>
            <a:r>
              <a:rPr lang="en-US" dirty="0" smtClean="0"/>
              <a:t>US$1 </a:t>
            </a:r>
            <a:r>
              <a:rPr lang="en-US" dirty="0"/>
              <a:t>Million </a:t>
            </a:r>
            <a:r>
              <a:rPr lang="en-US" dirty="0" smtClean="0"/>
              <a:t>GDP, 2018</a:t>
            </a:r>
            <a:endParaRPr lang="en-US" dirty="0"/>
          </a:p>
        </p:txBody>
      </p:sp>
      <p:sp>
        <p:nvSpPr>
          <p:cNvPr id="5" name="Slide Number Placeholder 4"/>
          <p:cNvSpPr txBox="1">
            <a:spLocks/>
          </p:cNvSpPr>
          <p:nvPr/>
        </p:nvSpPr>
        <p:spPr>
          <a:xfrm>
            <a:off x="947205" y="88512"/>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solidFill>
                  <a:srgbClr val="393D40"/>
                </a:solidFill>
              </a:rPr>
              <a:t>Figure </a:t>
            </a:r>
            <a:fld id="{8E9351FB-0652-5D4E-8675-5F18C30F0790}" type="slidenum">
              <a:rPr lang="en-US" sz="1400" smtClean="0">
                <a:solidFill>
                  <a:srgbClr val="393D40"/>
                </a:solidFill>
              </a:rPr>
              <a:pPr/>
              <a:t>6</a:t>
            </a:fld>
            <a:endParaRPr lang="en-US" sz="1400" dirty="0">
              <a:solidFill>
                <a:srgbClr val="393D40"/>
              </a:solidFill>
            </a:endParaRPr>
          </a:p>
        </p:txBody>
      </p:sp>
      <p:pic>
        <p:nvPicPr>
          <p:cNvPr id="6" name="Picture 2" descr="https://docs.google.com/a/unaids.org/uc?id=0ByKFPfgVtJ6RZThRMjFILXQ0bWs&amp;export=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822" y="6065539"/>
            <a:ext cx="1618140" cy="30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507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BC44F8BF-EF46-4E90-8791-21ABC1237DD6}"/>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r">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2C7FFF8-9CD7-4DBE-A036-FA756CFF2267}"/>
    </a:ext>
  </a:extLst>
</a:theme>
</file>

<file path=ppt/theme/theme3.xml><?xml version="1.0" encoding="utf-8"?>
<a:theme xmlns:a="http://schemas.openxmlformats.org/drawingml/2006/main" name="Default">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CC2608BF-1456-4F42-A421-AA11EA9DAF76}"/>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F80E2FBA-F884-423E-A76E-0230118FD261}"/>
    </a:ext>
  </a:extLst>
</a:theme>
</file>

<file path=ppt/theme/theme5.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E3B5E"/>
      </a:accent1>
      <a:accent2>
        <a:srgbClr val="0076C4"/>
      </a:accent2>
      <a:accent3>
        <a:srgbClr val="005993"/>
      </a:accent3>
      <a:accent4>
        <a:srgbClr val="43B4FF"/>
      </a:accent4>
      <a:accent5>
        <a:srgbClr val="C0E6FF"/>
      </a:accent5>
      <a:accent6>
        <a:srgbClr val="082338"/>
      </a:accent6>
      <a:hlink>
        <a:srgbClr val="8F9091"/>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04D6A2FF-468B-4CD4-9A98-01A82B294235}"/>
    </a:ext>
  </a:extLst>
</a:theme>
</file>

<file path=ppt/theme/theme6.xml><?xml version="1.0" encoding="utf-8"?>
<a:theme xmlns:a="http://schemas.openxmlformats.org/drawingml/2006/main" name="Blank">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KFF Template 16x9" id="{8BE28CEB-C891-4723-BC76-3FB5D6609D16}" vid="{2391C2DB-66DD-4146-9E74-9014F19B5B22}"/>
    </a:ext>
  </a:extLst>
</a:theme>
</file>

<file path=ppt/theme/theme7.xml><?xml version="1.0" encoding="utf-8"?>
<a:theme xmlns:a="http://schemas.openxmlformats.org/drawingml/2006/main" name="Text Slide w/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A5381AF-4EB0-4A3A-BE37-C889FD6FE04C}"/>
    </a:ext>
  </a:extLst>
</a:theme>
</file>

<file path=ppt/theme/theme8.xml><?xml version="1.0" encoding="utf-8"?>
<a:theme xmlns:a="http://schemas.openxmlformats.org/drawingml/2006/main" name="Text w/Wide 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77EFB791-B7E8-4D66-9344-53A6412982EE}"/>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2018 KFF Template 16x9</Template>
  <TotalTime>16</TotalTime>
  <Words>567</Words>
  <Application>Microsoft Office PowerPoint</Application>
  <PresentationFormat>Custom</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8</vt:i4>
      </vt:variant>
      <vt:variant>
        <vt:lpstr>Slide Titles</vt:lpstr>
      </vt:variant>
      <vt:variant>
        <vt:i4>6</vt:i4>
      </vt:variant>
    </vt:vector>
  </HeadingPairs>
  <TitlesOfParts>
    <vt:vector size="17" baseType="lpstr">
      <vt:lpstr>Arial</vt:lpstr>
      <vt:lpstr>Calibri</vt:lpstr>
      <vt:lpstr>Meta Offc Pro</vt:lpstr>
      <vt:lpstr>Title Slide</vt:lpstr>
      <vt:lpstr>Divider</vt:lpstr>
      <vt:lpstr>Default</vt:lpstr>
      <vt:lpstr>Default with Figure #</vt:lpstr>
      <vt:lpstr>Default with Exhibit #</vt:lpstr>
      <vt:lpstr>Blank</vt:lpstr>
      <vt:lpstr>Text Slide w/Gray Angle</vt:lpstr>
      <vt:lpstr>Text w/Wide Gray Angle</vt:lpstr>
      <vt:lpstr>HIV Funding from Donor Governments, 2002-2018</vt:lpstr>
      <vt:lpstr>HIV Funding from Donor Governments by Funding Channel, 2018</vt:lpstr>
      <vt:lpstr>U.S. Bilateral Funding for HIV: Appropriations &amp; Disbursements, FY 2005-FY 2018</vt:lpstr>
      <vt:lpstr>HIV Funding from Donor Governments, Other than the United States, 2010-2018 </vt:lpstr>
      <vt:lpstr>Donor Government Share of Resources Available for HIV Compared to Share of GDP, 2018</vt:lpstr>
      <vt:lpstr>Donor Government Ranking by Funding for HIV per  US$1 Million GDP, 2018</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Your Title Here. We Recommend That You Keep It to Two Lines</dc:title>
  <dc:creator>Stephanie Oum</dc:creator>
  <cp:lastModifiedBy>Adam Wexler</cp:lastModifiedBy>
  <cp:revision>3</cp:revision>
  <dcterms:created xsi:type="dcterms:W3CDTF">2019-07-11T14:17:13Z</dcterms:created>
  <dcterms:modified xsi:type="dcterms:W3CDTF">2019-07-12T11:51:11Z</dcterms:modified>
</cp:coreProperties>
</file>