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8.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9.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5.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8" r:id="rId1"/>
    <p:sldMasterId id="2147483673" r:id="rId2"/>
    <p:sldMasterId id="2147483666" r:id="rId3"/>
    <p:sldMasterId id="2147483679" r:id="rId4"/>
    <p:sldMasterId id="2147483688" r:id="rId5"/>
    <p:sldMasterId id="2147483698" r:id="rId6"/>
    <p:sldMasterId id="2147483702" r:id="rId7"/>
    <p:sldMasterId id="2147483704" r:id="rId8"/>
    <p:sldMasterId id="2147483713" r:id="rId9"/>
    <p:sldMasterId id="2147483727" r:id="rId10"/>
  </p:sldMasterIdLst>
  <p:notesMasterIdLst>
    <p:notesMasterId r:id="rId53"/>
  </p:notesMasterIdLst>
  <p:handoutMasterIdLst>
    <p:handoutMasterId r:id="rId54"/>
  </p:handoutMasterIdLst>
  <p:sldIdLst>
    <p:sldId id="277" r:id="rId11"/>
    <p:sldId id="332" r:id="rId12"/>
    <p:sldId id="333" r:id="rId13"/>
    <p:sldId id="334" r:id="rId14"/>
    <p:sldId id="379" r:id="rId15"/>
    <p:sldId id="378" r:id="rId16"/>
    <p:sldId id="424" r:id="rId17"/>
    <p:sldId id="425" r:id="rId18"/>
    <p:sldId id="426" r:id="rId19"/>
    <p:sldId id="427" r:id="rId20"/>
    <p:sldId id="428" r:id="rId21"/>
    <p:sldId id="429" r:id="rId22"/>
    <p:sldId id="430" r:id="rId23"/>
    <p:sldId id="431" r:id="rId24"/>
    <p:sldId id="432" r:id="rId25"/>
    <p:sldId id="433" r:id="rId26"/>
    <p:sldId id="434" r:id="rId27"/>
    <p:sldId id="435" r:id="rId28"/>
    <p:sldId id="436" r:id="rId29"/>
    <p:sldId id="437" r:id="rId30"/>
    <p:sldId id="438" r:id="rId31"/>
    <p:sldId id="439" r:id="rId32"/>
    <p:sldId id="440" r:id="rId33"/>
    <p:sldId id="441" r:id="rId34"/>
    <p:sldId id="401" r:id="rId35"/>
    <p:sldId id="402" r:id="rId36"/>
    <p:sldId id="403" r:id="rId37"/>
    <p:sldId id="404" r:id="rId38"/>
    <p:sldId id="405" r:id="rId39"/>
    <p:sldId id="406" r:id="rId40"/>
    <p:sldId id="407" r:id="rId41"/>
    <p:sldId id="408" r:id="rId42"/>
    <p:sldId id="410" r:id="rId43"/>
    <p:sldId id="411" r:id="rId44"/>
    <p:sldId id="412" r:id="rId45"/>
    <p:sldId id="420" r:id="rId46"/>
    <p:sldId id="421" r:id="rId47"/>
    <p:sldId id="422" r:id="rId48"/>
    <p:sldId id="423" r:id="rId49"/>
    <p:sldId id="338" r:id="rId50"/>
    <p:sldId id="414" r:id="rId51"/>
    <p:sldId id="337"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95332" autoAdjust="0"/>
  </p:normalViewPr>
  <p:slideViewPr>
    <p:cSldViewPr>
      <p:cViewPr varScale="1">
        <p:scale>
          <a:sx n="83" d="100"/>
          <a:sy n="83" d="100"/>
        </p:scale>
        <p:origin x="1253" y="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3125"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392800590008896"/>
          <c:y val="0.16200307770097669"/>
          <c:w val="0.70253801435977525"/>
          <c:h val="0.83799701105124469"/>
        </c:manualLayout>
      </c:layout>
      <c:barChart>
        <c:barDir val="bar"/>
        <c:grouping val="stacked"/>
        <c:varyColors val="0"/>
        <c:ser>
          <c:idx val="0"/>
          <c:order val="0"/>
          <c:tx>
            <c:strRef>
              <c:f>Sheet1!$B$1</c:f>
              <c:strCache>
                <c:ptCount val="1"/>
                <c:pt idx="0">
                  <c:v>Still in effect (correct)</c:v>
                </c:pt>
              </c:strCache>
            </c:strRef>
          </c:tx>
          <c:spPr>
            <a:solidFill>
              <a:schemeClr val="accent1"/>
            </a:solidFill>
            <a:ln>
              <a:solidFill>
                <a:schemeClr val="tx1"/>
              </a:solidFill>
            </a:ln>
          </c:spPr>
          <c:invertIfNegative val="0"/>
          <c:dPt>
            <c:idx val="0"/>
            <c:invertIfNegative val="0"/>
            <c:bubble3D val="0"/>
            <c:extLst>
              <c:ext xmlns:c16="http://schemas.microsoft.com/office/drawing/2014/chart" uri="{C3380CC4-5D6E-409C-BE32-E72D297353CC}">
                <c16:uniqueId val="{00000000-2F0C-43D3-AF25-F60FD924EECD}"/>
              </c:ext>
            </c:extLst>
          </c:dPt>
          <c:dPt>
            <c:idx val="1"/>
            <c:invertIfNegative val="0"/>
            <c:bubble3D val="0"/>
            <c:extLst>
              <c:ext xmlns:c16="http://schemas.microsoft.com/office/drawing/2014/chart" uri="{C3380CC4-5D6E-409C-BE32-E72D297353CC}">
                <c16:uniqueId val="{00000001-2F0C-43D3-AF25-F60FD924EECD}"/>
              </c:ext>
            </c:extLst>
          </c:dPt>
          <c:dPt>
            <c:idx val="2"/>
            <c:invertIfNegative val="0"/>
            <c:bubble3D val="0"/>
            <c:extLst>
              <c:ext xmlns:c16="http://schemas.microsoft.com/office/drawing/2014/chart" uri="{C3380CC4-5D6E-409C-BE32-E72D297353CC}">
                <c16:uniqueId val="{00000002-2F0C-43D3-AF25-F60FD924EECD}"/>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 </c:v>
                </c:pt>
                <c:pt idx="1">
                  <c:v>Uninsured</c:v>
                </c:pt>
                <c:pt idx="2">
                  <c:v>Non-Group</c:v>
                </c:pt>
                <c:pt idx="3">
                  <c:v>Marketplace</c:v>
                </c:pt>
              </c:strCache>
            </c:strRef>
          </c:cat>
          <c:val>
            <c:numRef>
              <c:f>Sheet1!$B$2:$B$5</c:f>
              <c:numCache>
                <c:formatCode>0%</c:formatCode>
                <c:ptCount val="4"/>
                <c:pt idx="0">
                  <c:v>0.71</c:v>
                </c:pt>
                <c:pt idx="1">
                  <c:v>0.59</c:v>
                </c:pt>
                <c:pt idx="2">
                  <c:v>0.79</c:v>
                </c:pt>
                <c:pt idx="3">
                  <c:v>0.79</c:v>
                </c:pt>
              </c:numCache>
            </c:numRef>
          </c:val>
          <c:extLst>
            <c:ext xmlns:c16="http://schemas.microsoft.com/office/drawing/2014/chart" uri="{C3380CC4-5D6E-409C-BE32-E72D297353CC}">
              <c16:uniqueId val="{00000003-2F0C-43D3-AF25-F60FD924EECD}"/>
            </c:ext>
          </c:extLst>
        </c:ser>
        <c:ser>
          <c:idx val="1"/>
          <c:order val="1"/>
          <c:tx>
            <c:strRef>
              <c:f>Sheet1!$C$1</c:f>
              <c:strCache>
                <c:ptCount val="1"/>
                <c:pt idx="0">
                  <c:v>Not in effect</c:v>
                </c:pt>
              </c:strCache>
            </c:strRef>
          </c:tx>
          <c:spPr>
            <a:solidFill>
              <a:schemeClr val="bg2"/>
            </a:solidFill>
            <a:ln>
              <a:solidFill>
                <a:schemeClr val="tx1"/>
              </a:solidFill>
            </a:ln>
          </c:spPr>
          <c:invertIfNegative val="0"/>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 </c:v>
                </c:pt>
                <c:pt idx="1">
                  <c:v>Uninsured</c:v>
                </c:pt>
                <c:pt idx="2">
                  <c:v>Non-Group</c:v>
                </c:pt>
                <c:pt idx="3">
                  <c:v>Marketplace</c:v>
                </c:pt>
              </c:strCache>
            </c:strRef>
          </c:cat>
          <c:val>
            <c:numRef>
              <c:f>Sheet1!$C$2:$C$5</c:f>
              <c:numCache>
                <c:formatCode>0%</c:formatCode>
                <c:ptCount val="4"/>
                <c:pt idx="0">
                  <c:v>0.14000000000000001</c:v>
                </c:pt>
                <c:pt idx="1">
                  <c:v>0.18</c:v>
                </c:pt>
                <c:pt idx="2">
                  <c:v>0.12</c:v>
                </c:pt>
                <c:pt idx="3">
                  <c:v>0.13</c:v>
                </c:pt>
              </c:numCache>
            </c:numRef>
          </c:val>
          <c:extLst>
            <c:ext xmlns:c16="http://schemas.microsoft.com/office/drawing/2014/chart" uri="{C3380CC4-5D6E-409C-BE32-E72D297353CC}">
              <c16:uniqueId val="{00000004-2F0C-43D3-AF25-F60FD924EECD}"/>
            </c:ext>
          </c:extLst>
        </c:ser>
        <c:ser>
          <c:idx val="2"/>
          <c:order val="2"/>
          <c:tx>
            <c:strRef>
              <c:f>Sheet1!$D$1</c:f>
              <c:strCache>
                <c:ptCount val="1"/>
                <c:pt idx="0">
                  <c:v>Don't know</c:v>
                </c:pt>
              </c:strCache>
            </c:strRef>
          </c:tx>
          <c:spPr>
            <a:solidFill>
              <a:schemeClr val="bg1">
                <a:lumMod val="65000"/>
              </a:schemeClr>
            </a:solidFill>
            <a:ln>
              <a:solidFill>
                <a:schemeClr val="tx1"/>
              </a:solidFill>
            </a:ln>
          </c:spPr>
          <c:invertIfNegative val="0"/>
          <c:dLbls>
            <c:spPr>
              <a:noFill/>
              <a:ln>
                <a:noFill/>
              </a:ln>
              <a:effectLst/>
            </c:spPr>
            <c:txPr>
              <a:bodyPr wrap="square" lIns="38100" tIns="19050" rIns="38100" bIns="19050" anchor="ctr">
                <a:spAutoFit/>
              </a:bodyPr>
              <a:lstStyle/>
              <a:p>
                <a:pPr>
                  <a:defRPr sz="14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 </c:v>
                </c:pt>
                <c:pt idx="1">
                  <c:v>Uninsured</c:v>
                </c:pt>
                <c:pt idx="2">
                  <c:v>Non-Group</c:v>
                </c:pt>
                <c:pt idx="3">
                  <c:v>Marketplace</c:v>
                </c:pt>
              </c:strCache>
            </c:strRef>
          </c:cat>
          <c:val>
            <c:numRef>
              <c:f>Sheet1!$D$2:$D$5</c:f>
              <c:numCache>
                <c:formatCode>0%</c:formatCode>
                <c:ptCount val="4"/>
                <c:pt idx="0">
                  <c:v>0.15</c:v>
                </c:pt>
                <c:pt idx="1">
                  <c:v>0.23</c:v>
                </c:pt>
                <c:pt idx="2">
                  <c:v>0.09</c:v>
                </c:pt>
                <c:pt idx="3">
                  <c:v>0.08</c:v>
                </c:pt>
              </c:numCache>
            </c:numRef>
          </c:val>
          <c:extLst>
            <c:ext xmlns:c16="http://schemas.microsoft.com/office/drawing/2014/chart" uri="{C3380CC4-5D6E-409C-BE32-E72D297353CC}">
              <c16:uniqueId val="{00000005-2F0C-43D3-AF25-F60FD924EECD}"/>
            </c:ext>
          </c:extLst>
        </c:ser>
        <c:dLbls>
          <c:showLegendKey val="0"/>
          <c:showVal val="1"/>
          <c:showCatName val="0"/>
          <c:showSerName val="0"/>
          <c:showPercent val="0"/>
          <c:showBubbleSize val="0"/>
        </c:dLbls>
        <c:gapWidth val="45"/>
        <c:overlap val="100"/>
        <c:axId val="41081088"/>
        <c:axId val="41079552"/>
      </c:barChart>
      <c:valAx>
        <c:axId val="41079552"/>
        <c:scaling>
          <c:orientation val="minMax"/>
          <c:max val="1.05"/>
          <c:min val="0"/>
        </c:scaling>
        <c:delete val="1"/>
        <c:axPos val="t"/>
        <c:numFmt formatCode="0%" sourceLinked="1"/>
        <c:majorTickMark val="none"/>
        <c:minorTickMark val="none"/>
        <c:tickLblPos val="nextTo"/>
        <c:crossAx val="41081088"/>
        <c:crosses val="autoZero"/>
        <c:crossBetween val="between"/>
      </c:valAx>
      <c:catAx>
        <c:axId val="41081088"/>
        <c:scaling>
          <c:orientation val="maxMin"/>
        </c:scaling>
        <c:delete val="1"/>
        <c:axPos val="l"/>
        <c:numFmt formatCode="General" sourceLinked="0"/>
        <c:majorTickMark val="out"/>
        <c:minorTickMark val="none"/>
        <c:tickLblPos val="nextTo"/>
        <c:crossAx val="41079552"/>
        <c:crosses val="autoZero"/>
        <c:auto val="1"/>
        <c:lblAlgn val="ctr"/>
        <c:lblOffset val="100"/>
        <c:noMultiLvlLbl val="0"/>
      </c:catAx>
    </c:plotArea>
    <c:legend>
      <c:legendPos val="t"/>
      <c:layout>
        <c:manualLayout>
          <c:xMode val="edge"/>
          <c:yMode val="edge"/>
          <c:x val="0.176155072558079"/>
          <c:y val="7.7389783015936284E-2"/>
          <c:w val="0.78675039586993778"/>
          <c:h val="6.2213694446676848E-2"/>
        </c:manualLayout>
      </c:layout>
      <c:overlay val="0"/>
      <c:txPr>
        <a:bodyPr/>
        <a:lstStyle/>
        <a:p>
          <a:pPr>
            <a:defRPr sz="1400"/>
          </a:pPr>
          <a:endParaRPr lang="en-US"/>
        </a:p>
      </c:txPr>
    </c:legend>
    <c:plotVisOnly val="1"/>
    <c:dispBlanksAs val="gap"/>
    <c:showDLblsOverMax val="0"/>
  </c:chart>
  <c:txPr>
    <a:bodyPr/>
    <a:lstStyle/>
    <a:p>
      <a:pPr>
        <a:defRPr sz="13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84523905865493"/>
          <c:y val="0.37161527925354987"/>
          <c:w val="0.42532502595411342"/>
          <c:h val="0.62038659588824951"/>
        </c:manualLayout>
      </c:layout>
      <c:barChart>
        <c:barDir val="bar"/>
        <c:grouping val="stacked"/>
        <c:varyColors val="0"/>
        <c:ser>
          <c:idx val="0"/>
          <c:order val="0"/>
          <c:tx>
            <c:strRef>
              <c:f>Sheet1!$B$1</c:f>
              <c:strCache>
                <c:ptCount val="1"/>
                <c:pt idx="0">
                  <c:v>November 1st (correct)</c:v>
                </c:pt>
              </c:strCache>
            </c:strRef>
          </c:tx>
          <c:spPr>
            <a:solidFill>
              <a:schemeClr val="accent1"/>
            </a:solidFill>
            <a:ln>
              <a:solidFill>
                <a:schemeClr val="tx1"/>
              </a:solidFill>
            </a:ln>
          </c:spPr>
          <c:invertIfNegative val="0"/>
          <c:dLbls>
            <c:dLbl>
              <c:idx val="2"/>
              <c:layout>
                <c:manualLayout>
                  <c:x val="-1.3167852089578096E-3"/>
                  <c:y val="-6.7330638886027962E-4"/>
                </c:manualLayout>
              </c:layout>
              <c:tx>
                <c:rich>
                  <a:bodyPr/>
                  <a:lstStyle/>
                  <a:p>
                    <a:fld id="{7EC3A3EF-969E-4B8E-8B3D-864228605C87}"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5.5968382100356429E-2"/>
                      <c:h val="6.537761052835675E-2"/>
                    </c:manualLayout>
                  </c15:layout>
                  <c15:dlblFieldTable/>
                  <c15:showDataLabelsRange val="0"/>
                </c:ext>
                <c:ext xmlns:c16="http://schemas.microsoft.com/office/drawing/2014/chart" uri="{C3380CC4-5D6E-409C-BE32-E72D297353CC}">
                  <c16:uniqueId val="{00000000-EDA8-4C6E-A8DE-5BF487FE2E5A}"/>
                </c:ext>
              </c:extLst>
            </c:dLbl>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Sheet1!$B$2:$B$4</c:f>
              <c:numCache>
                <c:formatCode>0%</c:formatCode>
                <c:ptCount val="3"/>
                <c:pt idx="0">
                  <c:v>0.15</c:v>
                </c:pt>
                <c:pt idx="1">
                  <c:v>0.33</c:v>
                </c:pt>
                <c:pt idx="2">
                  <c:v>0.4</c:v>
                </c:pt>
              </c:numCache>
            </c:numRef>
          </c:val>
          <c:extLst>
            <c:ext xmlns:c16="http://schemas.microsoft.com/office/drawing/2014/chart" uri="{C3380CC4-5D6E-409C-BE32-E72D297353CC}">
              <c16:uniqueId val="{00000001-EDA8-4C6E-A8DE-5BF487FE2E5A}"/>
            </c:ext>
          </c:extLst>
        </c:ser>
        <c:ser>
          <c:idx val="1"/>
          <c:order val="1"/>
          <c:tx>
            <c:strRef>
              <c:f>Sheet1!$C$1</c:f>
              <c:strCache>
                <c:ptCount val="1"/>
                <c:pt idx="0">
                  <c:v>Incorrect</c:v>
                </c:pt>
              </c:strCache>
            </c:strRef>
          </c:tx>
          <c:spPr>
            <a:solidFill>
              <a:schemeClr val="bg2"/>
            </a:solidFill>
            <a:ln>
              <a:solidFill>
                <a:schemeClr val="tx1"/>
              </a:solidFill>
            </a:ln>
          </c:spPr>
          <c:invertIfNegative val="0"/>
          <c:dLbls>
            <c:dLbl>
              <c:idx val="0"/>
              <c:tx>
                <c:rich>
                  <a:bodyPr/>
                  <a:lstStyle/>
                  <a:p>
                    <a:fld id="{2624352B-B426-4AE1-8511-A0681F716114}"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36D-491F-A05F-55BEE7E418FF}"/>
                </c:ext>
              </c:extLst>
            </c:dLbl>
            <c:dLbl>
              <c:idx val="1"/>
              <c:tx>
                <c:rich>
                  <a:bodyPr/>
                  <a:lstStyle/>
                  <a:p>
                    <a:fld id="{5F231B45-267F-4B17-97A0-076E61AB5173}"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36D-491F-A05F-55BEE7E418FF}"/>
                </c:ext>
              </c:extLst>
            </c:dLbl>
            <c:dLbl>
              <c:idx val="2"/>
              <c:tx>
                <c:rich>
                  <a:bodyPr/>
                  <a:lstStyle/>
                  <a:p>
                    <a:fld id="{EF1E28B6-C7EF-4E5E-8FFB-8BEDBE82D984}"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36D-491F-A05F-55BEE7E418FF}"/>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Sheet1!$C$2:$C$4</c:f>
              <c:numCache>
                <c:formatCode>0%;0%</c:formatCode>
                <c:ptCount val="3"/>
                <c:pt idx="0">
                  <c:v>0.17</c:v>
                </c:pt>
                <c:pt idx="1">
                  <c:v>0.23</c:v>
                </c:pt>
                <c:pt idx="2">
                  <c:v>0.23</c:v>
                </c:pt>
              </c:numCache>
            </c:numRef>
          </c:val>
          <c:extLst>
            <c:ext xmlns:c16="http://schemas.microsoft.com/office/drawing/2014/chart" uri="{C3380CC4-5D6E-409C-BE32-E72D297353CC}">
              <c16:uniqueId val="{00000002-EDA8-4C6E-A8DE-5BF487FE2E5A}"/>
            </c:ext>
          </c:extLst>
        </c:ser>
        <c:ser>
          <c:idx val="2"/>
          <c:order val="2"/>
          <c:tx>
            <c:strRef>
              <c:f>Sheet1!$D$1</c:f>
              <c:strCache>
                <c:ptCount val="1"/>
                <c:pt idx="0">
                  <c:v>Don't know</c:v>
                </c:pt>
              </c:strCache>
            </c:strRef>
          </c:tx>
          <c:spPr>
            <a:solidFill>
              <a:schemeClr val="bg1">
                <a:lumMod val="65000"/>
              </a:schemeClr>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Sheet1!$D$2:$D$4</c:f>
              <c:numCache>
                <c:formatCode>0%</c:formatCode>
                <c:ptCount val="3"/>
                <c:pt idx="0">
                  <c:v>0.68</c:v>
                </c:pt>
                <c:pt idx="1">
                  <c:v>0.43</c:v>
                </c:pt>
                <c:pt idx="2">
                  <c:v>0.36</c:v>
                </c:pt>
              </c:numCache>
            </c:numRef>
          </c:val>
          <c:extLst>
            <c:ext xmlns:c16="http://schemas.microsoft.com/office/drawing/2014/chart" uri="{C3380CC4-5D6E-409C-BE32-E72D297353CC}">
              <c16:uniqueId val="{00000000-D728-4A08-B80E-57DC6950ADD2}"/>
            </c:ext>
          </c:extLst>
        </c:ser>
        <c:dLbls>
          <c:showLegendKey val="0"/>
          <c:showVal val="1"/>
          <c:showCatName val="0"/>
          <c:showSerName val="0"/>
          <c:showPercent val="0"/>
          <c:showBubbleSize val="0"/>
        </c:dLbls>
        <c:gapWidth val="45"/>
        <c:overlap val="100"/>
        <c:axId val="388801592"/>
        <c:axId val="388797280"/>
      </c:barChart>
      <c:valAx>
        <c:axId val="388797280"/>
        <c:scaling>
          <c:orientation val="minMax"/>
        </c:scaling>
        <c:delete val="1"/>
        <c:axPos val="t"/>
        <c:numFmt formatCode="0%" sourceLinked="1"/>
        <c:majorTickMark val="out"/>
        <c:minorTickMark val="none"/>
        <c:tickLblPos val="nextTo"/>
        <c:crossAx val="388801592"/>
        <c:crosses val="autoZero"/>
        <c:crossBetween val="between"/>
      </c:valAx>
      <c:catAx>
        <c:axId val="388801592"/>
        <c:scaling>
          <c:orientation val="maxMin"/>
        </c:scaling>
        <c:delete val="1"/>
        <c:axPos val="l"/>
        <c:numFmt formatCode="General" sourceLinked="0"/>
        <c:majorTickMark val="out"/>
        <c:minorTickMark val="none"/>
        <c:tickLblPos val="nextTo"/>
        <c:crossAx val="388797280"/>
        <c:crosses val="autoZero"/>
        <c:auto val="1"/>
        <c:lblAlgn val="ctr"/>
        <c:lblOffset val="100"/>
        <c:noMultiLvlLbl val="0"/>
      </c:catAx>
    </c:plotArea>
    <c:legend>
      <c:legendPos val="r"/>
      <c:layout>
        <c:manualLayout>
          <c:xMode val="edge"/>
          <c:yMode val="edge"/>
          <c:x val="9.4804802572420077E-2"/>
          <c:y val="0.27228865894740617"/>
          <c:w val="0.36373017499801191"/>
          <c:h val="0.10649621544631564"/>
        </c:manualLayout>
      </c:layout>
      <c:overlay val="0"/>
    </c:legend>
    <c:plotVisOnly val="1"/>
    <c:dispBlanksAs val="gap"/>
    <c:showDLblsOverMax val="0"/>
  </c:chart>
  <c:txPr>
    <a:bodyPr/>
    <a:lstStyle/>
    <a:p>
      <a:pPr>
        <a:defRPr sz="1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82292236275623"/>
          <c:y val="0.3529958102529499"/>
          <c:w val="0.51542390755462508"/>
          <c:h val="0.62504146313839948"/>
        </c:manualLayout>
      </c:layout>
      <c:barChart>
        <c:barDir val="bar"/>
        <c:grouping val="stacked"/>
        <c:varyColors val="0"/>
        <c:ser>
          <c:idx val="0"/>
          <c:order val="0"/>
          <c:tx>
            <c:strRef>
              <c:f>Sheet1!$B$1</c:f>
              <c:strCache>
                <c:ptCount val="1"/>
                <c:pt idx="0">
                  <c:v>Dec. or January, depending on state (correct)</c:v>
                </c:pt>
              </c:strCache>
            </c:strRef>
          </c:tx>
          <c:spPr>
            <a:solidFill>
              <a:schemeClr val="accent1"/>
            </a:solidFill>
            <a:ln>
              <a:solidFill>
                <a:schemeClr val="tx1"/>
              </a:solidFill>
            </a:ln>
          </c:spPr>
          <c:invertIfNegative val="0"/>
          <c:dLbls>
            <c:dLbl>
              <c:idx val="0"/>
              <c:layout>
                <c:manualLayout>
                  <c:x val="1.6008926678359487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F30-42C6-85E7-04A135AB7C2F}"/>
                </c:ext>
              </c:extLst>
            </c:dLbl>
            <c:dLbl>
              <c:idx val="2"/>
              <c:layout>
                <c:manualLayout>
                  <c:x val="-1.4674679932008049E-17"/>
                  <c:y val="3.9815608612897204E-3"/>
                </c:manualLayout>
              </c:layout>
              <c:tx>
                <c:rich>
                  <a:bodyPr/>
                  <a:lstStyle/>
                  <a:p>
                    <a:pPr>
                      <a:defRPr>
                        <a:solidFill>
                          <a:schemeClr val="tx1"/>
                        </a:solidFill>
                      </a:defRPr>
                    </a:pPr>
                    <a:fld id="{7EC3A3EF-969E-4B8E-8B3D-864228605C87}" type="VALUE">
                      <a:rPr lang="en-US">
                        <a:solidFill>
                          <a:schemeClr val="bg1"/>
                        </a:solidFill>
                      </a:rPr>
                      <a:pPr>
                        <a:defRPr>
                          <a:solidFill>
                            <a:schemeClr val="tx1"/>
                          </a:solidFill>
                        </a:defRPr>
                      </a:pPr>
                      <a:t>[VALUE]</a:t>
                    </a:fld>
                    <a:endParaRPr lang="en-US"/>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5.5968382100356429E-2"/>
                      <c:h val="6.537761052835675E-2"/>
                    </c:manualLayout>
                  </c15:layout>
                  <c15:dlblFieldTable/>
                  <c15:showDataLabelsRange val="0"/>
                </c:ext>
                <c:ext xmlns:c16="http://schemas.microsoft.com/office/drawing/2014/chart" uri="{C3380CC4-5D6E-409C-BE32-E72D297353CC}">
                  <c16:uniqueId val="{00000000-EDA8-4C6E-A8DE-5BF487FE2E5A}"/>
                </c:ext>
              </c:extLst>
            </c:dLbl>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Sheet1!$B$2:$B$4</c:f>
              <c:numCache>
                <c:formatCode>0%</c:formatCode>
                <c:ptCount val="3"/>
                <c:pt idx="0">
                  <c:v>0.05</c:v>
                </c:pt>
                <c:pt idx="1">
                  <c:v>0.2</c:v>
                </c:pt>
                <c:pt idx="2">
                  <c:v>0.25</c:v>
                </c:pt>
              </c:numCache>
            </c:numRef>
          </c:val>
          <c:extLst>
            <c:ext xmlns:c16="http://schemas.microsoft.com/office/drawing/2014/chart" uri="{C3380CC4-5D6E-409C-BE32-E72D297353CC}">
              <c16:uniqueId val="{00000001-EDA8-4C6E-A8DE-5BF487FE2E5A}"/>
            </c:ext>
          </c:extLst>
        </c:ser>
        <c:ser>
          <c:idx val="1"/>
          <c:order val="1"/>
          <c:tx>
            <c:strRef>
              <c:f>Sheet1!$C$1</c:f>
              <c:strCache>
                <c:ptCount val="1"/>
                <c:pt idx="0">
                  <c:v>Incorrect</c:v>
                </c:pt>
              </c:strCache>
            </c:strRef>
          </c:tx>
          <c:spPr>
            <a:solidFill>
              <a:schemeClr val="bg2"/>
            </a:solidFill>
            <a:ln>
              <a:solidFill>
                <a:schemeClr val="tx1"/>
              </a:solidFill>
            </a:ln>
          </c:spPr>
          <c:invertIfNegative val="0"/>
          <c:dLbls>
            <c:dLbl>
              <c:idx val="0"/>
              <c:tx>
                <c:rich>
                  <a:bodyPr/>
                  <a:lstStyle/>
                  <a:p>
                    <a:fld id="{2624352B-B426-4AE1-8511-A0681F716114}"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36D-491F-A05F-55BEE7E418FF}"/>
                </c:ext>
              </c:extLst>
            </c:dLbl>
            <c:dLbl>
              <c:idx val="1"/>
              <c:tx>
                <c:rich>
                  <a:bodyPr/>
                  <a:lstStyle/>
                  <a:p>
                    <a:fld id="{5F231B45-267F-4B17-97A0-076E61AB5173}"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36D-491F-A05F-55BEE7E418FF}"/>
                </c:ext>
              </c:extLst>
            </c:dLbl>
            <c:dLbl>
              <c:idx val="2"/>
              <c:tx>
                <c:rich>
                  <a:bodyPr/>
                  <a:lstStyle/>
                  <a:p>
                    <a:fld id="{EF1E28B6-C7EF-4E5E-8FFB-8BEDBE82D984}"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36D-491F-A05F-55BEE7E418FF}"/>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Sheet1!$C$2:$C$4</c:f>
              <c:numCache>
                <c:formatCode>0%;0%</c:formatCode>
                <c:ptCount val="3"/>
                <c:pt idx="0">
                  <c:v>0.14000000000000001</c:v>
                </c:pt>
                <c:pt idx="1">
                  <c:v>0.27</c:v>
                </c:pt>
                <c:pt idx="2">
                  <c:v>0.28000000000000003</c:v>
                </c:pt>
              </c:numCache>
            </c:numRef>
          </c:val>
          <c:extLst>
            <c:ext xmlns:c16="http://schemas.microsoft.com/office/drawing/2014/chart" uri="{C3380CC4-5D6E-409C-BE32-E72D297353CC}">
              <c16:uniqueId val="{00000002-EDA8-4C6E-A8DE-5BF487FE2E5A}"/>
            </c:ext>
          </c:extLst>
        </c:ser>
        <c:ser>
          <c:idx val="2"/>
          <c:order val="2"/>
          <c:tx>
            <c:strRef>
              <c:f>Sheet1!$D$1</c:f>
              <c:strCache>
                <c:ptCount val="1"/>
                <c:pt idx="0">
                  <c:v>Don't know</c:v>
                </c:pt>
              </c:strCache>
            </c:strRef>
          </c:tx>
          <c:spPr>
            <a:solidFill>
              <a:schemeClr val="bg1">
                <a:lumMod val="65000"/>
              </a:schemeClr>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Sheet1!$D$2:$D$4</c:f>
              <c:numCache>
                <c:formatCode>0%</c:formatCode>
                <c:ptCount val="3"/>
                <c:pt idx="0">
                  <c:v>0.81</c:v>
                </c:pt>
                <c:pt idx="1">
                  <c:v>0.53</c:v>
                </c:pt>
                <c:pt idx="2">
                  <c:v>0.47</c:v>
                </c:pt>
              </c:numCache>
            </c:numRef>
          </c:val>
          <c:extLst>
            <c:ext xmlns:c16="http://schemas.microsoft.com/office/drawing/2014/chart" uri="{C3380CC4-5D6E-409C-BE32-E72D297353CC}">
              <c16:uniqueId val="{00000000-919B-4331-8C7F-1861FB1312B9}"/>
            </c:ext>
          </c:extLst>
        </c:ser>
        <c:dLbls>
          <c:showLegendKey val="0"/>
          <c:showVal val="1"/>
          <c:showCatName val="0"/>
          <c:showSerName val="0"/>
          <c:showPercent val="0"/>
          <c:showBubbleSize val="0"/>
        </c:dLbls>
        <c:gapWidth val="45"/>
        <c:overlap val="100"/>
        <c:axId val="388801592"/>
        <c:axId val="388797280"/>
      </c:barChart>
      <c:valAx>
        <c:axId val="388797280"/>
        <c:scaling>
          <c:orientation val="minMax"/>
        </c:scaling>
        <c:delete val="1"/>
        <c:axPos val="t"/>
        <c:numFmt formatCode="0%" sourceLinked="1"/>
        <c:majorTickMark val="out"/>
        <c:minorTickMark val="none"/>
        <c:tickLblPos val="nextTo"/>
        <c:crossAx val="388801592"/>
        <c:crosses val="autoZero"/>
        <c:crossBetween val="between"/>
      </c:valAx>
      <c:catAx>
        <c:axId val="388801592"/>
        <c:scaling>
          <c:orientation val="maxMin"/>
        </c:scaling>
        <c:delete val="1"/>
        <c:axPos val="l"/>
        <c:numFmt formatCode="General" sourceLinked="0"/>
        <c:majorTickMark val="out"/>
        <c:minorTickMark val="none"/>
        <c:tickLblPos val="nextTo"/>
        <c:crossAx val="388797280"/>
        <c:crosses val="autoZero"/>
        <c:auto val="1"/>
        <c:lblAlgn val="ctr"/>
        <c:lblOffset val="100"/>
        <c:noMultiLvlLbl val="0"/>
      </c:catAx>
    </c:plotArea>
    <c:legend>
      <c:legendPos val="t"/>
      <c:layout>
        <c:manualLayout>
          <c:xMode val="edge"/>
          <c:yMode val="edge"/>
          <c:x val="0.10405802340933666"/>
          <c:y val="0.25136283150810002"/>
          <c:w val="0.46190783043244027"/>
          <c:h val="0.10687336965107189"/>
        </c:manualLayout>
      </c:layout>
      <c:overlay val="0"/>
    </c:legend>
    <c:plotVisOnly val="1"/>
    <c:dispBlanksAs val="gap"/>
    <c:showDLblsOverMax val="0"/>
  </c:chart>
  <c:txPr>
    <a:bodyPr/>
    <a:lstStyle/>
    <a:p>
      <a:pPr>
        <a:defRPr sz="14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smtClean="0"/>
              <a:t>2017 Marketplace Plan Selections by</a:t>
            </a:r>
            <a:r>
              <a:rPr lang="en-US" b="1" baseline="0" dirty="0" smtClean="0"/>
              <a:t> Enrollment Type</a:t>
            </a:r>
            <a:endParaRPr lang="en-US" b="1" dirty="0"/>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New Enrollees</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5-58E7-4A40-BD5F-54B76ECC12C3}"/>
              </c:ext>
            </c:extLst>
          </c:dPt>
          <c:dPt>
            <c:idx val="1"/>
            <c:bubble3D val="0"/>
            <c:spPr>
              <a:solidFill>
                <a:schemeClr val="accent1"/>
              </a:solidFill>
              <a:ln w="19050">
                <a:noFill/>
              </a:ln>
              <a:effectLst/>
            </c:spPr>
            <c:extLst>
              <c:ext xmlns:c16="http://schemas.microsoft.com/office/drawing/2014/chart" uri="{C3380CC4-5D6E-409C-BE32-E72D297353CC}">
                <c16:uniqueId val="{00000003-58E7-4A40-BD5F-54B76ECC12C3}"/>
              </c:ext>
            </c:extLst>
          </c:dPt>
          <c:dPt>
            <c:idx val="2"/>
            <c:bubble3D val="0"/>
            <c:spPr>
              <a:solidFill>
                <a:schemeClr val="accent5"/>
              </a:solidFill>
              <a:ln w="19050">
                <a:noFill/>
              </a:ln>
              <a:effectLst/>
            </c:spPr>
            <c:extLst>
              <c:ext xmlns:c16="http://schemas.microsoft.com/office/drawing/2014/chart" uri="{C3380CC4-5D6E-409C-BE32-E72D297353CC}">
                <c16:uniqueId val="{00000004-58E7-4A40-BD5F-54B76ECC12C3}"/>
              </c:ext>
            </c:extLst>
          </c:dPt>
          <c:dLbls>
            <c:dLbl>
              <c:idx val="0"/>
              <c:layout>
                <c:manualLayout>
                  <c:x val="-0.2229287253083525"/>
                  <c:y val="0.21014717861557414"/>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58E7-4A40-BD5F-54B76ECC12C3}"/>
                </c:ext>
              </c:extLst>
            </c:dLbl>
            <c:dLbl>
              <c:idx val="1"/>
              <c:layout>
                <c:manualLayout>
                  <c:x val="-0.14252818294011937"/>
                  <c:y val="-0.21266665306569721"/>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58E7-4A40-BD5F-54B76ECC12C3}"/>
                </c:ext>
              </c:extLst>
            </c:dLbl>
            <c:dLbl>
              <c:idx val="2"/>
              <c:layout>
                <c:manualLayout>
                  <c:x val="0.22067314284889469"/>
                  <c:y val="0.15098275067550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58E7-4A40-BD5F-54B76ECC12C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Auto Renewals</c:v>
                </c:pt>
                <c:pt idx="1">
                  <c:v>Active Renewals</c:v>
                </c:pt>
                <c:pt idx="2">
                  <c:v>New Enrollees</c:v>
                </c:pt>
              </c:strCache>
            </c:strRef>
          </c:cat>
          <c:val>
            <c:numRef>
              <c:f>Sheet1!$B$2:$B$4</c:f>
              <c:numCache>
                <c:formatCode>0%</c:formatCode>
                <c:ptCount val="3"/>
                <c:pt idx="0">
                  <c:v>0.23</c:v>
                </c:pt>
                <c:pt idx="1">
                  <c:v>0.43</c:v>
                </c:pt>
                <c:pt idx="2">
                  <c:v>0.31</c:v>
                </c:pt>
              </c:numCache>
            </c:numRef>
          </c:val>
          <c:extLst>
            <c:ext xmlns:c16="http://schemas.microsoft.com/office/drawing/2014/chart" uri="{C3380CC4-5D6E-409C-BE32-E72D297353CC}">
              <c16:uniqueId val="{00000000-58E7-4A40-BD5F-54B76ECC12C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565638167081277"/>
          <c:y val="0.11955749910912707"/>
          <c:w val="0.39664330787097712"/>
          <c:h val="0.66865510546487517"/>
        </c:manualLayout>
      </c:layout>
      <c:barChart>
        <c:barDir val="bar"/>
        <c:grouping val="clustered"/>
        <c:varyColors val="0"/>
        <c:ser>
          <c:idx val="1"/>
          <c:order val="0"/>
          <c:tx>
            <c:strRef>
              <c:f>Sheet1!$A$2</c:f>
              <c:strCache>
                <c:ptCount val="1"/>
                <c:pt idx="0">
                  <c:v>Employer-sponsored insurance ages 18-64</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33b2</c:v>
                </c:pt>
                <c:pt idx="1">
                  <c:v>33a2</c:v>
                </c:pt>
              </c:strCache>
            </c:strRef>
          </c:cat>
          <c:val>
            <c:numRef>
              <c:f>Sheet1!$B$2:$C$2</c:f>
              <c:numCache>
                <c:formatCode>0%</c:formatCode>
                <c:ptCount val="2"/>
                <c:pt idx="0">
                  <c:v>0.39</c:v>
                </c:pt>
                <c:pt idx="1">
                  <c:v>0.35</c:v>
                </c:pt>
              </c:numCache>
            </c:numRef>
          </c:val>
          <c:extLst>
            <c:ext xmlns:c16="http://schemas.microsoft.com/office/drawing/2014/chart" uri="{C3380CC4-5D6E-409C-BE32-E72D297353CC}">
              <c16:uniqueId val="{00000001-DBAA-4E6E-888A-1C35CC58A331}"/>
            </c:ext>
          </c:extLst>
        </c:ser>
        <c:ser>
          <c:idx val="2"/>
          <c:order val="1"/>
          <c:tx>
            <c:strRef>
              <c:f>Sheet1!$A$3</c:f>
              <c:strCache>
                <c:ptCount val="1"/>
                <c:pt idx="0">
                  <c:v>All non-group enrollees ages 18-64</c:v>
                </c:pt>
              </c:strCache>
            </c:strRef>
          </c:tx>
          <c:spPr>
            <a:solidFill>
              <a:schemeClr val="accent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33b2</c:v>
                </c:pt>
                <c:pt idx="1">
                  <c:v>33a2</c:v>
                </c:pt>
              </c:strCache>
            </c:strRef>
          </c:cat>
          <c:val>
            <c:numRef>
              <c:f>Sheet1!$B$3:$C$3</c:f>
              <c:numCache>
                <c:formatCode>0%</c:formatCode>
                <c:ptCount val="2"/>
                <c:pt idx="0">
                  <c:v>0.56999999999999995</c:v>
                </c:pt>
                <c:pt idx="1">
                  <c:v>0.54</c:v>
                </c:pt>
              </c:numCache>
            </c:numRef>
          </c:val>
          <c:extLst>
            <c:ext xmlns:c16="http://schemas.microsoft.com/office/drawing/2014/chart" uri="{C3380CC4-5D6E-409C-BE32-E72D297353CC}">
              <c16:uniqueId val="{00000002-DBAA-4E6E-888A-1C35CC58A331}"/>
            </c:ext>
          </c:extLst>
        </c:ser>
        <c:ser>
          <c:idx val="0"/>
          <c:order val="2"/>
          <c:tx>
            <c:strRef>
              <c:f>Sheet1!$A$4</c:f>
              <c:strCache>
                <c:ptCount val="1"/>
                <c:pt idx="0">
                  <c:v>Marketplace enrollees ages 18-64</c:v>
                </c:pt>
              </c:strCache>
            </c:strRef>
          </c:tx>
          <c:spPr>
            <a:solidFill>
              <a:schemeClr val="accent5"/>
            </a:solidFill>
            <a:ln>
              <a:solidFill>
                <a:schemeClr val="tx1"/>
              </a:solidFill>
            </a:ln>
            <a:effectLst/>
          </c:spPr>
          <c:invertIfNegative val="0"/>
          <c:dLbls>
            <c:dLbl>
              <c:idx val="0"/>
              <c:layout>
                <c:manualLayout>
                  <c:x val="-3.0992133854783224E-3"/>
                  <c:y val="-2.32019621270308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2B-418D-9BFC-11A7672B06DE}"/>
                </c:ext>
              </c:extLst>
            </c:dLbl>
            <c:dLbl>
              <c:idx val="1"/>
              <c:layout>
                <c:manualLayout>
                  <c:x val="-1.5496066927391044E-3"/>
                  <c:y val="-6.96095405211242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2B-418D-9BFC-11A7672B06D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33b2</c:v>
                </c:pt>
                <c:pt idx="1">
                  <c:v>33a2</c:v>
                </c:pt>
              </c:strCache>
            </c:strRef>
          </c:cat>
          <c:val>
            <c:numRef>
              <c:f>Sheet1!$B$4:$C$4</c:f>
              <c:numCache>
                <c:formatCode>0%</c:formatCode>
                <c:ptCount val="2"/>
                <c:pt idx="0">
                  <c:v>0.6</c:v>
                </c:pt>
                <c:pt idx="1">
                  <c:v>0.55000000000000004</c:v>
                </c:pt>
              </c:numCache>
            </c:numRef>
          </c:val>
          <c:extLst>
            <c:ext xmlns:c16="http://schemas.microsoft.com/office/drawing/2014/chart" uri="{C3380CC4-5D6E-409C-BE32-E72D297353CC}">
              <c16:uniqueId val="{00000000-DBAA-4E6E-888A-1C35CC58A331}"/>
            </c:ext>
          </c:extLst>
        </c:ser>
        <c:dLbls>
          <c:showLegendKey val="0"/>
          <c:showVal val="0"/>
          <c:showCatName val="0"/>
          <c:showSerName val="0"/>
          <c:showPercent val="0"/>
          <c:showBubbleSize val="0"/>
        </c:dLbls>
        <c:gapWidth val="136"/>
        <c:axId val="1743889663"/>
        <c:axId val="1743901311"/>
      </c:barChart>
      <c:catAx>
        <c:axId val="1743889663"/>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noFill/>
                <a:latin typeface="+mn-lt"/>
                <a:ea typeface="+mn-ea"/>
                <a:cs typeface="+mn-cs"/>
              </a:defRPr>
            </a:pPr>
            <a:endParaRPr lang="en-US"/>
          </a:p>
        </c:txPr>
        <c:crossAx val="1743901311"/>
        <c:crosses val="autoZero"/>
        <c:auto val="1"/>
        <c:lblAlgn val="ctr"/>
        <c:lblOffset val="100"/>
        <c:noMultiLvlLbl val="0"/>
      </c:catAx>
      <c:valAx>
        <c:axId val="1743901311"/>
        <c:scaling>
          <c:orientation val="minMax"/>
        </c:scaling>
        <c:delete val="1"/>
        <c:axPos val="t"/>
        <c:numFmt formatCode="0%" sourceLinked="1"/>
        <c:majorTickMark val="none"/>
        <c:minorTickMark val="none"/>
        <c:tickLblPos val="nextTo"/>
        <c:crossAx val="1743889663"/>
        <c:crosses val="autoZero"/>
        <c:crossBetween val="between"/>
        <c:majorUnit val="0.2"/>
      </c:valAx>
      <c:spPr>
        <a:noFill/>
        <a:ln w="25400">
          <a:noFill/>
        </a:ln>
        <a:effectLst/>
      </c:spPr>
    </c:plotArea>
    <c:legend>
      <c:legendPos val="r"/>
      <c:layout>
        <c:manualLayout>
          <c:xMode val="edge"/>
          <c:yMode val="edge"/>
          <c:x val="0.70507104519629249"/>
          <c:y val="0.2786242305919216"/>
          <c:w val="0.26145842637074301"/>
          <c:h val="0.3591076863450594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7.2330214386442493E-2"/>
          <c:y val="3.4584463019251374E-2"/>
          <c:w val="0.90714232699443231"/>
          <c:h val="0.87428509689540101"/>
        </c:manualLayout>
      </c:layout>
      <c:barChart>
        <c:barDir val="col"/>
        <c:grouping val="clustered"/>
        <c:varyColors val="0"/>
        <c:ser>
          <c:idx val="0"/>
          <c:order val="0"/>
          <c:tx>
            <c:strRef>
              <c:f>Sheet1!$B$1</c:f>
              <c:strCache>
                <c:ptCount val="1"/>
                <c:pt idx="0">
                  <c:v>Combined Medical and Prescription Drug Deductible</c:v>
                </c:pt>
              </c:strCache>
            </c:strRef>
          </c:tx>
          <c:spPr>
            <a:solidFill>
              <a:schemeClr val="accent1"/>
            </a:solidFill>
            <a:ln>
              <a:solidFill>
                <a:schemeClr val="tx1"/>
              </a:solidFill>
            </a:ln>
          </c:spPr>
          <c:invertIfNegative val="0"/>
          <c:dLbls>
            <c:spPr>
              <a:noFill/>
              <a:ln>
                <a:no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Silver</c:v>
                </c:pt>
                <c:pt idx="1">
                  <c:v>CSR73</c:v>
                </c:pt>
                <c:pt idx="2">
                  <c:v>CSR87</c:v>
                </c:pt>
                <c:pt idx="3">
                  <c:v>CSR94</c:v>
                </c:pt>
              </c:strCache>
            </c:strRef>
          </c:cat>
          <c:val>
            <c:numRef>
              <c:f>Sheet1!$B$2:$B$5</c:f>
              <c:numCache>
                <c:formatCode>"$"#,##0;[Red]"$"#,##0</c:formatCode>
                <c:ptCount val="4"/>
                <c:pt idx="0">
                  <c:v>3609</c:v>
                </c:pt>
                <c:pt idx="1">
                  <c:v>2904</c:v>
                </c:pt>
                <c:pt idx="2">
                  <c:v>809</c:v>
                </c:pt>
                <c:pt idx="3">
                  <c:v>255</c:v>
                </c:pt>
              </c:numCache>
            </c:numRef>
          </c:val>
          <c:extLst>
            <c:ext xmlns:c16="http://schemas.microsoft.com/office/drawing/2014/chart" uri="{C3380CC4-5D6E-409C-BE32-E72D297353CC}">
              <c16:uniqueId val="{00000000-7FDB-4236-BA02-FC45DA0BF992}"/>
            </c:ext>
          </c:extLst>
        </c:ser>
        <c:ser>
          <c:idx val="1"/>
          <c:order val="1"/>
          <c:tx>
            <c:strRef>
              <c:f>Sheet1!$C$1</c:f>
              <c:strCache>
                <c:ptCount val="1"/>
                <c:pt idx="0">
                  <c:v>Separate Medical and Prescription Drug Deductible</c:v>
                </c:pt>
              </c:strCache>
            </c:strRef>
          </c:tx>
          <c:spPr>
            <a:solidFill>
              <a:schemeClr val="accent5"/>
            </a:solidFill>
            <a:ln>
              <a:solidFill>
                <a:schemeClr val="tx1"/>
              </a:solidFill>
            </a:ln>
          </c:spPr>
          <c:invertIfNegative val="0"/>
          <c:dLbls>
            <c:spPr>
              <a:noFill/>
              <a:ln>
                <a:no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Silver</c:v>
                </c:pt>
                <c:pt idx="1">
                  <c:v>CSR73</c:v>
                </c:pt>
                <c:pt idx="2">
                  <c:v>CSR87</c:v>
                </c:pt>
                <c:pt idx="3">
                  <c:v>CSR94</c:v>
                </c:pt>
              </c:strCache>
            </c:strRef>
          </c:cat>
          <c:val>
            <c:numRef>
              <c:f>Sheet1!$C$2:$C$5</c:f>
              <c:numCache>
                <c:formatCode>"$"#,##0_);[Red]\("$"#,##0\)</c:formatCode>
                <c:ptCount val="4"/>
                <c:pt idx="0">
                  <c:v>3276</c:v>
                </c:pt>
                <c:pt idx="1">
                  <c:v>2627</c:v>
                </c:pt>
                <c:pt idx="2">
                  <c:v>645</c:v>
                </c:pt>
                <c:pt idx="3">
                  <c:v>172</c:v>
                </c:pt>
              </c:numCache>
            </c:numRef>
          </c:val>
          <c:extLst>
            <c:ext xmlns:c16="http://schemas.microsoft.com/office/drawing/2014/chart" uri="{C3380CC4-5D6E-409C-BE32-E72D297353CC}">
              <c16:uniqueId val="{00000000-FB69-4F06-AA48-01C978E1E802}"/>
            </c:ext>
          </c:extLst>
        </c:ser>
        <c:dLbls>
          <c:showLegendKey val="0"/>
          <c:showVal val="0"/>
          <c:showCatName val="0"/>
          <c:showSerName val="0"/>
          <c:showPercent val="0"/>
          <c:showBubbleSize val="0"/>
        </c:dLbls>
        <c:gapWidth val="150"/>
        <c:axId val="150557056"/>
        <c:axId val="150558592"/>
      </c:barChart>
      <c:catAx>
        <c:axId val="150557056"/>
        <c:scaling>
          <c:orientation val="minMax"/>
        </c:scaling>
        <c:delete val="0"/>
        <c:axPos val="b"/>
        <c:numFmt formatCode="General" sourceLinked="0"/>
        <c:majorTickMark val="out"/>
        <c:minorTickMark val="none"/>
        <c:tickLblPos val="nextTo"/>
        <c:txPr>
          <a:bodyPr/>
          <a:lstStyle/>
          <a:p>
            <a:pPr>
              <a:defRPr sz="1400" b="1"/>
            </a:pPr>
            <a:endParaRPr lang="en-US"/>
          </a:p>
        </c:txPr>
        <c:crossAx val="150558592"/>
        <c:crosses val="autoZero"/>
        <c:auto val="1"/>
        <c:lblAlgn val="ctr"/>
        <c:lblOffset val="100"/>
        <c:noMultiLvlLbl val="0"/>
      </c:catAx>
      <c:valAx>
        <c:axId val="150558592"/>
        <c:scaling>
          <c:orientation val="minMax"/>
        </c:scaling>
        <c:delete val="0"/>
        <c:axPos val="l"/>
        <c:numFmt formatCode="&quot;$&quot;#,##0;[Red]&quot;$&quot;#,##0" sourceLinked="1"/>
        <c:majorTickMark val="out"/>
        <c:minorTickMark val="none"/>
        <c:tickLblPos val="nextTo"/>
        <c:txPr>
          <a:bodyPr/>
          <a:lstStyle/>
          <a:p>
            <a:pPr>
              <a:defRPr sz="1200"/>
            </a:pPr>
            <a:endParaRPr lang="en-US"/>
          </a:p>
        </c:txPr>
        <c:crossAx val="150557056"/>
        <c:crosses val="autoZero"/>
        <c:crossBetween val="between"/>
      </c:valAx>
    </c:plotArea>
    <c:legend>
      <c:legendPos val="r"/>
      <c:layout>
        <c:manualLayout>
          <c:xMode val="edge"/>
          <c:yMode val="edge"/>
          <c:x val="0.75737216028786503"/>
          <c:y val="6.9737865731558157E-2"/>
          <c:w val="0.20431150182119936"/>
          <c:h val="0.31710157595190241"/>
        </c:manualLayout>
      </c:layout>
      <c:overlay val="0"/>
      <c:txPr>
        <a:bodyPr/>
        <a:lstStyle/>
        <a:p>
          <a:pPr>
            <a:defRPr sz="1400"/>
          </a:pPr>
          <a:endParaRPr lang="en-US"/>
        </a:p>
      </c:txPr>
    </c:legend>
    <c:plotVisOnly val="1"/>
    <c:dispBlanksAs val="gap"/>
    <c:showDLblsOverMax val="0"/>
  </c:chart>
  <c:txPr>
    <a:bodyPr/>
    <a:lstStyle/>
    <a:p>
      <a:pPr>
        <a:defRPr sz="1600">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838479438829892E-2"/>
          <c:y val="0.10810835822345817"/>
          <c:w val="0.96805807622504536"/>
          <c:h val="0.78859514435695544"/>
        </c:manualLayout>
      </c:layout>
      <c:barChart>
        <c:barDir val="col"/>
        <c:grouping val="stacked"/>
        <c:varyColors val="0"/>
        <c:ser>
          <c:idx val="0"/>
          <c:order val="0"/>
          <c:tx>
            <c:strRef>
              <c:f>Sheet1!$B$1</c:f>
              <c:strCache>
                <c:ptCount val="1"/>
                <c:pt idx="0">
                  <c:v>Premium Tax Credit Amount</c:v>
                </c:pt>
              </c:strCache>
            </c:strRef>
          </c:tx>
          <c:spPr>
            <a:solidFill>
              <a:schemeClr val="accent1"/>
            </a:solidFill>
            <a:ln>
              <a:no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0-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Sheet1!$B$2:$B$8</c:f>
              <c:numCache>
                <c:formatCode>"$"#,##0</c:formatCode>
                <c:ptCount val="7"/>
                <c:pt idx="0">
                  <c:v>127</c:v>
                </c:pt>
                <c:pt idx="1">
                  <c:v>127</c:v>
                </c:pt>
                <c:pt idx="2">
                  <c:v>127</c:v>
                </c:pt>
                <c:pt idx="4">
                  <c:v>196</c:v>
                </c:pt>
                <c:pt idx="5">
                  <c:v>196</c:v>
                </c:pt>
                <c:pt idx="6">
                  <c:v>196</c:v>
                </c:pt>
              </c:numCache>
            </c:numRef>
          </c:val>
          <c:extLst>
            <c:ext xmlns:c16="http://schemas.microsoft.com/office/drawing/2014/chart" uri="{C3380CC4-5D6E-409C-BE32-E72D297353CC}">
              <c16:uniqueId val="{00000000-FC78-4921-ACE5-1AA6CB84AAC8}"/>
            </c:ext>
          </c:extLst>
        </c:ser>
        <c:ser>
          <c:idx val="1"/>
          <c:order val="1"/>
          <c:tx>
            <c:strRef>
              <c:f>Sheet1!$C$1</c:f>
              <c:strCache>
                <c:ptCount val="1"/>
                <c:pt idx="0">
                  <c:v>Consumer Share of Premium</c:v>
                </c:pt>
              </c:strCache>
            </c:strRef>
          </c:tx>
          <c:spPr>
            <a:solidFill>
              <a:schemeClr val="tx2"/>
            </a:solidFill>
            <a:ln>
              <a:noFill/>
            </a:ln>
            <a:effectLst/>
          </c:spPr>
          <c:invertIfNegative val="0"/>
          <c:dLbls>
            <c:dLbl>
              <c:idx val="0"/>
              <c:layout>
                <c:manualLayout>
                  <c:x val="-5.1734465181776709E-3"/>
                  <c:y val="-9.403646890856884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F4-4141-865A-0CD5F5557B47}"/>
                </c:ext>
              </c:extLst>
            </c:dLbl>
            <c:dLbl>
              <c:idx val="4"/>
              <c:delete val="1"/>
              <c:extLst>
                <c:ext xmlns:c15="http://schemas.microsoft.com/office/drawing/2012/chart" uri="{CE6537A1-D6FC-4f65-9D91-7224C49458BB}"/>
                <c:ext xmlns:c16="http://schemas.microsoft.com/office/drawing/2014/chart" uri="{C3380CC4-5D6E-409C-BE32-E72D297353CC}">
                  <c16:uniqueId val="{00000003-FC78-4921-ACE5-1AA6CB84AAC8}"/>
                </c:ext>
              </c:extLst>
            </c:dLbl>
            <c:dLbl>
              <c:idx val="7"/>
              <c:delete val="1"/>
              <c:extLst>
                <c:ext xmlns:c15="http://schemas.microsoft.com/office/drawing/2012/chart" uri="{CE6537A1-D6FC-4f65-9D91-7224C49458BB}"/>
                <c:ext xmlns:c16="http://schemas.microsoft.com/office/drawing/2014/chart" uri="{C3380CC4-5D6E-409C-BE32-E72D297353CC}">
                  <c16:uniqueId val="{00000001-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Sheet1!$C$2:$C$8</c:f>
              <c:numCache>
                <c:formatCode>"$"#,##0</c:formatCode>
                <c:ptCount val="7"/>
                <c:pt idx="0">
                  <c:v>107</c:v>
                </c:pt>
                <c:pt idx="1">
                  <c:v>127</c:v>
                </c:pt>
                <c:pt idx="2">
                  <c:v>197</c:v>
                </c:pt>
                <c:pt idx="4">
                  <c:v>91</c:v>
                </c:pt>
                <c:pt idx="5">
                  <c:v>129</c:v>
                </c:pt>
                <c:pt idx="6">
                  <c:v>249</c:v>
                </c:pt>
              </c:numCache>
            </c:numRef>
          </c:val>
          <c:extLst>
            <c:ext xmlns:c16="http://schemas.microsoft.com/office/drawing/2014/chart" uri="{C3380CC4-5D6E-409C-BE32-E72D297353CC}">
              <c16:uniqueId val="{00000001-FC78-4921-ACE5-1AA6CB84AAC8}"/>
            </c:ext>
          </c:extLst>
        </c:ser>
        <c:dLbls>
          <c:dLblPos val="ctr"/>
          <c:showLegendKey val="0"/>
          <c:showVal val="1"/>
          <c:showCatName val="0"/>
          <c:showSerName val="0"/>
          <c:showPercent val="0"/>
          <c:showBubbleSize val="0"/>
        </c:dLbls>
        <c:gapWidth val="80"/>
        <c:overlap val="100"/>
        <c:axId val="1245271392"/>
        <c:axId val="1245278880"/>
      </c:barChart>
      <c:catAx>
        <c:axId val="124527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5278880"/>
        <c:crosses val="autoZero"/>
        <c:auto val="1"/>
        <c:lblAlgn val="ctr"/>
        <c:lblOffset val="100"/>
        <c:noMultiLvlLbl val="0"/>
      </c:catAx>
      <c:valAx>
        <c:axId val="1245278880"/>
        <c:scaling>
          <c:orientation val="minMax"/>
        </c:scaling>
        <c:delete val="1"/>
        <c:axPos val="l"/>
        <c:numFmt formatCode="&quot;$&quot;#,##0" sourceLinked="1"/>
        <c:majorTickMark val="none"/>
        <c:minorTickMark val="none"/>
        <c:tickLblPos val="nextTo"/>
        <c:crossAx val="1245271392"/>
        <c:crosses val="autoZero"/>
        <c:crossBetween val="between"/>
      </c:valAx>
      <c:spPr>
        <a:noFill/>
        <a:ln>
          <a:noFill/>
        </a:ln>
        <a:effectLst/>
      </c:spPr>
    </c:plotArea>
    <c:legend>
      <c:legendPos val="t"/>
      <c:layout>
        <c:manualLayout>
          <c:xMode val="edge"/>
          <c:yMode val="edge"/>
          <c:x val="0.19273165161659578"/>
          <c:y val="4.4128192894767652E-2"/>
          <c:w val="0.62692420374405344"/>
          <c:h val="6.541269726050578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838450924113075E-2"/>
          <c:y val="0.1138166234920826"/>
          <c:w val="0.96805807622504536"/>
          <c:h val="0.78859514435695544"/>
        </c:manualLayout>
      </c:layout>
      <c:barChart>
        <c:barDir val="col"/>
        <c:grouping val="stacked"/>
        <c:varyColors val="0"/>
        <c:ser>
          <c:idx val="0"/>
          <c:order val="0"/>
          <c:tx>
            <c:strRef>
              <c:f>Sheet1!$B$1</c:f>
              <c:strCache>
                <c:ptCount val="1"/>
                <c:pt idx="0">
                  <c:v>Premium Tax Credit Amount</c:v>
                </c:pt>
              </c:strCache>
            </c:strRef>
          </c:tx>
          <c:spPr>
            <a:solidFill>
              <a:schemeClr val="accent1"/>
            </a:solidFill>
            <a:ln>
              <a:no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0-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Sheet1!$B$2:$B$8</c:f>
              <c:numCache>
                <c:formatCode>"$"#,##0</c:formatCode>
                <c:ptCount val="7"/>
                <c:pt idx="0">
                  <c:v>76</c:v>
                </c:pt>
                <c:pt idx="1">
                  <c:v>76</c:v>
                </c:pt>
                <c:pt idx="2">
                  <c:v>76</c:v>
                </c:pt>
                <c:pt idx="4">
                  <c:v>155</c:v>
                </c:pt>
                <c:pt idx="5">
                  <c:v>155</c:v>
                </c:pt>
                <c:pt idx="6">
                  <c:v>155</c:v>
                </c:pt>
              </c:numCache>
            </c:numRef>
          </c:val>
          <c:extLst>
            <c:ext xmlns:c16="http://schemas.microsoft.com/office/drawing/2014/chart" uri="{C3380CC4-5D6E-409C-BE32-E72D297353CC}">
              <c16:uniqueId val="{00000000-FC78-4921-ACE5-1AA6CB84AAC8}"/>
            </c:ext>
          </c:extLst>
        </c:ser>
        <c:ser>
          <c:idx val="1"/>
          <c:order val="1"/>
          <c:tx>
            <c:strRef>
              <c:f>Sheet1!$C$1</c:f>
              <c:strCache>
                <c:ptCount val="1"/>
                <c:pt idx="0">
                  <c:v>Consumer Share of Premium</c:v>
                </c:pt>
              </c:strCache>
            </c:strRef>
          </c:tx>
          <c:spPr>
            <a:solidFill>
              <a:schemeClr val="tx2"/>
            </a:solidFill>
            <a:ln>
              <a:noFill/>
            </a:ln>
            <a:effectLst/>
          </c:spPr>
          <c:invertIfNegative val="0"/>
          <c:dLbls>
            <c:dLbl>
              <c:idx val="0"/>
              <c:layout>
                <c:manualLayout>
                  <c:x val="-5.1734465181776709E-3"/>
                  <c:y val="-9.403646890856884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F4-4141-865A-0CD5F5557B47}"/>
                </c:ext>
              </c:extLst>
            </c:dLbl>
            <c:dLbl>
              <c:idx val="2"/>
              <c:layout>
                <c:manualLayout>
                  <c:x val="-5.2776168542781688E-17"/>
                  <c:y val="-1.141633835330116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8A-41D3-AAC1-761AFD013436}"/>
                </c:ext>
              </c:extLst>
            </c:dLbl>
            <c:dLbl>
              <c:idx val="4"/>
              <c:delete val="1"/>
              <c:extLst>
                <c:ext xmlns:c15="http://schemas.microsoft.com/office/drawing/2012/chart" uri="{CE6537A1-D6FC-4f65-9D91-7224C49458BB}"/>
                <c:ext xmlns:c16="http://schemas.microsoft.com/office/drawing/2014/chart" uri="{C3380CC4-5D6E-409C-BE32-E72D297353CC}">
                  <c16:uniqueId val="{00000003-FC78-4921-ACE5-1AA6CB84AAC8}"/>
                </c:ext>
              </c:extLst>
            </c:dLbl>
            <c:dLbl>
              <c:idx val="5"/>
              <c:layout>
                <c:manualLayout>
                  <c:x val="0"/>
                  <c:y val="8.562253764975850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8A-41D3-AAC1-761AFD013436}"/>
                </c:ext>
              </c:extLst>
            </c:dLbl>
            <c:dLbl>
              <c:idx val="6"/>
              <c:layout>
                <c:manualLayout>
                  <c:x val="-2.8787333573228836E-3"/>
                  <c:y val="-1.712450752995159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8A-41D3-AAC1-761AFD013436}"/>
                </c:ext>
              </c:extLst>
            </c:dLbl>
            <c:dLbl>
              <c:idx val="7"/>
              <c:delete val="1"/>
              <c:extLst>
                <c:ext xmlns:c15="http://schemas.microsoft.com/office/drawing/2012/chart" uri="{CE6537A1-D6FC-4f65-9D91-7224C49458BB}"/>
                <c:ext xmlns:c16="http://schemas.microsoft.com/office/drawing/2014/chart" uri="{C3380CC4-5D6E-409C-BE32-E72D297353CC}">
                  <c16:uniqueId val="{00000001-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Sheet1!$C$2:$C$8</c:f>
              <c:numCache>
                <c:formatCode>"$"#,##0</c:formatCode>
                <c:ptCount val="7"/>
                <c:pt idx="0">
                  <c:v>117</c:v>
                </c:pt>
                <c:pt idx="1">
                  <c:v>127</c:v>
                </c:pt>
                <c:pt idx="2">
                  <c:v>201</c:v>
                </c:pt>
                <c:pt idx="4">
                  <c:v>62</c:v>
                </c:pt>
                <c:pt idx="5">
                  <c:v>129</c:v>
                </c:pt>
                <c:pt idx="6">
                  <c:v>179</c:v>
                </c:pt>
              </c:numCache>
            </c:numRef>
          </c:val>
          <c:extLst>
            <c:ext xmlns:c16="http://schemas.microsoft.com/office/drawing/2014/chart" uri="{C3380CC4-5D6E-409C-BE32-E72D297353CC}">
              <c16:uniqueId val="{00000001-FC78-4921-ACE5-1AA6CB84AAC8}"/>
            </c:ext>
          </c:extLst>
        </c:ser>
        <c:dLbls>
          <c:dLblPos val="ctr"/>
          <c:showLegendKey val="0"/>
          <c:showVal val="1"/>
          <c:showCatName val="0"/>
          <c:showSerName val="0"/>
          <c:showPercent val="0"/>
          <c:showBubbleSize val="0"/>
        </c:dLbls>
        <c:gapWidth val="80"/>
        <c:overlap val="100"/>
        <c:axId val="1245271392"/>
        <c:axId val="1245278880"/>
      </c:barChart>
      <c:catAx>
        <c:axId val="124527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5278880"/>
        <c:crosses val="autoZero"/>
        <c:auto val="1"/>
        <c:lblAlgn val="ctr"/>
        <c:lblOffset val="100"/>
        <c:noMultiLvlLbl val="0"/>
      </c:catAx>
      <c:valAx>
        <c:axId val="1245278880"/>
        <c:scaling>
          <c:orientation val="minMax"/>
        </c:scaling>
        <c:delete val="1"/>
        <c:axPos val="l"/>
        <c:numFmt formatCode="&quot;$&quot;#,##0" sourceLinked="1"/>
        <c:majorTickMark val="none"/>
        <c:minorTickMark val="none"/>
        <c:tickLblPos val="nextTo"/>
        <c:crossAx val="1245271392"/>
        <c:crosses val="autoZero"/>
        <c:crossBetween val="between"/>
      </c:valAx>
      <c:spPr>
        <a:noFill/>
        <a:ln>
          <a:noFill/>
        </a:ln>
        <a:effectLst/>
      </c:spPr>
    </c:plotArea>
    <c:legend>
      <c:legendPos val="t"/>
      <c:layout>
        <c:manualLayout>
          <c:xMode val="edge"/>
          <c:yMode val="edge"/>
          <c:x val="0.19273165161659578"/>
          <c:y val="4.4128192894767652E-2"/>
          <c:w val="0.62692420374405344"/>
          <c:h val="6.541269726050578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641617530806129E-2"/>
          <c:y val="0.10240028513878154"/>
          <c:w val="0.96805807622504536"/>
          <c:h val="0.78859514435695544"/>
        </c:manualLayout>
      </c:layout>
      <c:barChart>
        <c:barDir val="col"/>
        <c:grouping val="stacked"/>
        <c:varyColors val="0"/>
        <c:ser>
          <c:idx val="0"/>
          <c:order val="0"/>
          <c:tx>
            <c:strRef>
              <c:f>Sheet1!$B$1</c:f>
              <c:strCache>
                <c:ptCount val="1"/>
                <c:pt idx="0">
                  <c:v>Premium Tax Credit Amount</c:v>
                </c:pt>
              </c:strCache>
            </c:strRef>
          </c:tx>
          <c:spPr>
            <a:solidFill>
              <a:schemeClr val="accent1"/>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3F32-4422-9F9E-853F79EEC3A2}"/>
                </c:ext>
              </c:extLst>
            </c:dLbl>
            <c:dLbl>
              <c:idx val="7"/>
              <c:delete val="1"/>
              <c:extLst>
                <c:ext xmlns:c15="http://schemas.microsoft.com/office/drawing/2012/chart" uri="{CE6537A1-D6FC-4f65-9D91-7224C49458BB}"/>
                <c:ext xmlns:c16="http://schemas.microsoft.com/office/drawing/2014/chart" uri="{C3380CC4-5D6E-409C-BE32-E72D297353CC}">
                  <c16:uniqueId val="{00000000-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Sheet1!$B$2:$B$8</c:f>
              <c:numCache>
                <c:formatCode>"$"#,##0</c:formatCode>
                <c:ptCount val="7"/>
                <c:pt idx="0">
                  <c:v>244</c:v>
                </c:pt>
                <c:pt idx="1">
                  <c:v>244</c:v>
                </c:pt>
                <c:pt idx="2">
                  <c:v>244</c:v>
                </c:pt>
                <c:pt idx="4">
                  <c:v>356</c:v>
                </c:pt>
                <c:pt idx="5">
                  <c:v>437</c:v>
                </c:pt>
                <c:pt idx="6">
                  <c:v>437</c:v>
                </c:pt>
              </c:numCache>
            </c:numRef>
          </c:val>
          <c:extLst>
            <c:ext xmlns:c16="http://schemas.microsoft.com/office/drawing/2014/chart" uri="{C3380CC4-5D6E-409C-BE32-E72D297353CC}">
              <c16:uniqueId val="{00000000-FC78-4921-ACE5-1AA6CB84AAC8}"/>
            </c:ext>
          </c:extLst>
        </c:ser>
        <c:ser>
          <c:idx val="1"/>
          <c:order val="1"/>
          <c:tx>
            <c:strRef>
              <c:f>Sheet1!$C$1</c:f>
              <c:strCache>
                <c:ptCount val="1"/>
                <c:pt idx="0">
                  <c:v>Consumer Share of Premium</c:v>
                </c:pt>
              </c:strCache>
            </c:strRef>
          </c:tx>
          <c:spPr>
            <a:solidFill>
              <a:schemeClr val="tx2"/>
            </a:solidFill>
            <a:ln>
              <a:noFill/>
            </a:ln>
            <a:effectLst/>
          </c:spPr>
          <c:invertIfNegative val="0"/>
          <c:dLbls>
            <c:dLbl>
              <c:idx val="0"/>
              <c:layout>
                <c:manualLayout>
                  <c:x val="2.023386875129274E-3"/>
                  <c:y val="-3.695477714206352E-3"/>
                </c:manualLayout>
              </c:layout>
              <c:tx>
                <c:rich>
                  <a:bodyPr/>
                  <a:lstStyle/>
                  <a:p>
                    <a:fld id="{22DCEBAB-CFCE-4606-904F-7B842E39E297}" type="VALUE">
                      <a:rPr lang="en-US" sz="13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CF4-4141-865A-0CD5F5557B47}"/>
                </c:ext>
              </c:extLst>
            </c:dLbl>
            <c:dLbl>
              <c:idx val="1"/>
              <c:layout>
                <c:manualLayout>
                  <c:x val="-1.4393666786614153E-3"/>
                  <c:y val="3.139493047157792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2E9-49D9-8B82-A9D529E98D27}"/>
                </c:ext>
              </c:extLst>
            </c:dLbl>
            <c:dLbl>
              <c:idx val="2"/>
              <c:layout>
                <c:manualLayout>
                  <c:x val="-2.8787333573228307E-3"/>
                  <c:y val="1.14163383533010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8A-41D3-AAC1-761AFD013436}"/>
                </c:ext>
              </c:extLst>
            </c:dLbl>
            <c:dLbl>
              <c:idx val="4"/>
              <c:delete val="1"/>
              <c:extLst>
                <c:ext xmlns:c15="http://schemas.microsoft.com/office/drawing/2012/chart" uri="{CE6537A1-D6FC-4f65-9D91-7224C49458BB}"/>
                <c:ext xmlns:c16="http://schemas.microsoft.com/office/drawing/2014/chart" uri="{C3380CC4-5D6E-409C-BE32-E72D297353CC}">
                  <c16:uniqueId val="{00000003-FC78-4921-ACE5-1AA6CB84AAC8}"/>
                </c:ext>
              </c:extLst>
            </c:dLbl>
            <c:dLbl>
              <c:idx val="5"/>
              <c:layout>
                <c:manualLayout>
                  <c:x val="0"/>
                  <c:y val="2.854084588325239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8A-41D3-AAC1-761AFD013436}"/>
                </c:ext>
              </c:extLst>
            </c:dLbl>
            <c:dLbl>
              <c:idx val="6"/>
              <c:layout>
                <c:manualLayout>
                  <c:x val="2.8787333573227778E-3"/>
                  <c:y val="2.854084588325213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8A-41D3-AAC1-761AFD013436}"/>
                </c:ext>
              </c:extLst>
            </c:dLbl>
            <c:dLbl>
              <c:idx val="7"/>
              <c:delete val="1"/>
              <c:extLst>
                <c:ext xmlns:c15="http://schemas.microsoft.com/office/drawing/2012/chart" uri="{CE6537A1-D6FC-4f65-9D91-7224C49458BB}"/>
                <c:ext xmlns:c16="http://schemas.microsoft.com/office/drawing/2014/chart" uri="{C3380CC4-5D6E-409C-BE32-E72D297353CC}">
                  <c16:uniqueId val="{00000001-E961-4C4B-A92F-D1B5D96C57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Lowest-cost Bronze</c:v>
                </c:pt>
                <c:pt idx="1">
                  <c:v>Benchmark Silver</c:v>
                </c:pt>
                <c:pt idx="2">
                  <c:v>Lowest-cost Gold</c:v>
                </c:pt>
                <c:pt idx="4">
                  <c:v>Lowest-cost Bronze</c:v>
                </c:pt>
                <c:pt idx="5">
                  <c:v>Benchmark Silver</c:v>
                </c:pt>
                <c:pt idx="6">
                  <c:v>Lowest-cost Gold</c:v>
                </c:pt>
              </c:strCache>
            </c:strRef>
          </c:cat>
          <c:val>
            <c:numRef>
              <c:f>Sheet1!$C$2:$C$8</c:f>
              <c:numCache>
                <c:formatCode>"$"#,##0</c:formatCode>
                <c:ptCount val="7"/>
                <c:pt idx="0">
                  <c:v>26</c:v>
                </c:pt>
                <c:pt idx="1">
                  <c:v>127</c:v>
                </c:pt>
                <c:pt idx="2">
                  <c:v>181</c:v>
                </c:pt>
                <c:pt idx="4">
                  <c:v>0</c:v>
                </c:pt>
                <c:pt idx="5">
                  <c:v>127</c:v>
                </c:pt>
                <c:pt idx="6">
                  <c:v>42</c:v>
                </c:pt>
              </c:numCache>
            </c:numRef>
          </c:val>
          <c:extLst>
            <c:ext xmlns:c16="http://schemas.microsoft.com/office/drawing/2014/chart" uri="{C3380CC4-5D6E-409C-BE32-E72D297353CC}">
              <c16:uniqueId val="{00000001-FC78-4921-ACE5-1AA6CB84AAC8}"/>
            </c:ext>
          </c:extLst>
        </c:ser>
        <c:dLbls>
          <c:dLblPos val="ctr"/>
          <c:showLegendKey val="0"/>
          <c:showVal val="1"/>
          <c:showCatName val="0"/>
          <c:showSerName val="0"/>
          <c:showPercent val="0"/>
          <c:showBubbleSize val="0"/>
        </c:dLbls>
        <c:gapWidth val="80"/>
        <c:overlap val="100"/>
        <c:axId val="1245271392"/>
        <c:axId val="1245278880"/>
      </c:barChart>
      <c:catAx>
        <c:axId val="124527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5278880"/>
        <c:crosses val="autoZero"/>
        <c:auto val="1"/>
        <c:lblAlgn val="ctr"/>
        <c:lblOffset val="100"/>
        <c:noMultiLvlLbl val="0"/>
      </c:catAx>
      <c:valAx>
        <c:axId val="1245278880"/>
        <c:scaling>
          <c:orientation val="minMax"/>
        </c:scaling>
        <c:delete val="1"/>
        <c:axPos val="l"/>
        <c:numFmt formatCode="&quot;$&quot;#,##0" sourceLinked="1"/>
        <c:majorTickMark val="none"/>
        <c:minorTickMark val="none"/>
        <c:tickLblPos val="nextTo"/>
        <c:crossAx val="1245271392"/>
        <c:crosses val="autoZero"/>
        <c:crossBetween val="between"/>
      </c:valAx>
      <c:spPr>
        <a:noFill/>
        <a:ln>
          <a:noFill/>
        </a:ln>
        <a:effectLst/>
      </c:spPr>
    </c:plotArea>
    <c:legend>
      <c:legendPos val="t"/>
      <c:layout>
        <c:manualLayout>
          <c:xMode val="edge"/>
          <c:yMode val="edge"/>
          <c:x val="0.19273165161659578"/>
          <c:y val="4.4128192894767652E-2"/>
          <c:w val="0.62692420374405344"/>
          <c:h val="6.541269726050578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0.06518</cdr:x>
      <cdr:y>0.4483</cdr:y>
    </cdr:from>
    <cdr:to>
      <cdr:x>0.12754</cdr:x>
      <cdr:y>0.51747</cdr:y>
    </cdr:to>
    <cdr:sp macro="" textlink="">
      <cdr:nvSpPr>
        <cdr:cNvPr id="2" name="TextBox 1"/>
        <cdr:cNvSpPr txBox="1"/>
      </cdr:nvSpPr>
      <cdr:spPr>
        <a:xfrm xmlns:a="http://schemas.openxmlformats.org/drawingml/2006/main">
          <a:off x="575139" y="1994829"/>
          <a:ext cx="550152" cy="307777"/>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$234</a:t>
          </a:r>
        </a:p>
      </cdr:txBody>
    </cdr:sp>
  </cdr:relSizeAnchor>
  <cdr:relSizeAnchor xmlns:cdr="http://schemas.openxmlformats.org/drawingml/2006/chartDrawing">
    <cdr:from>
      <cdr:x>0.62199</cdr:x>
      <cdr:y>0.46352</cdr:y>
    </cdr:from>
    <cdr:to>
      <cdr:x>0.68435</cdr:x>
      <cdr:y>0.53269</cdr:y>
    </cdr:to>
    <cdr:sp macro="" textlink="">
      <cdr:nvSpPr>
        <cdr:cNvPr id="3" name="TextBox 2"/>
        <cdr:cNvSpPr txBox="1"/>
      </cdr:nvSpPr>
      <cdr:spPr>
        <a:xfrm xmlns:a="http://schemas.openxmlformats.org/drawingml/2006/main">
          <a:off x="5488058" y="2062573"/>
          <a:ext cx="550190" cy="30777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solidFill>
                <a:srgbClr val="404040"/>
              </a:solidFill>
              <a:latin typeface="Calibri" pitchFamily="34" charset="0"/>
              <a:cs typeface="Meta Offc Pro"/>
            </a:rPr>
            <a:t>$91</a:t>
          </a:r>
        </a:p>
      </cdr:txBody>
    </cdr:sp>
  </cdr:relSizeAnchor>
</c:userShapes>
</file>

<file path=ppt/drawings/drawing2.xml><?xml version="1.0" encoding="utf-8"?>
<c:userShapes xmlns:c="http://schemas.openxmlformats.org/drawingml/2006/chart">
  <cdr:relSizeAnchor xmlns:cdr="http://schemas.openxmlformats.org/drawingml/2006/chartDrawing">
    <cdr:from>
      <cdr:x>0.62864</cdr:x>
      <cdr:y>0.5144</cdr:y>
    </cdr:from>
    <cdr:to>
      <cdr:x>0.68435</cdr:x>
      <cdr:y>0.58357</cdr:y>
    </cdr:to>
    <cdr:sp macro="" textlink="">
      <cdr:nvSpPr>
        <cdr:cNvPr id="3" name="TextBox 2"/>
        <cdr:cNvSpPr txBox="1">
          <a:spLocks xmlns:a="http://schemas.openxmlformats.org/drawingml/2006/main"/>
        </cdr:cNvSpPr>
      </cdr:nvSpPr>
      <cdr:spPr>
        <a:xfrm xmlns:a="http://schemas.openxmlformats.org/drawingml/2006/main">
          <a:off x="5546725" y="2288977"/>
          <a:ext cx="491517" cy="30777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solidFill>
                <a:srgbClr val="404040"/>
              </a:solidFill>
              <a:latin typeface="Calibri" pitchFamily="34" charset="0"/>
              <a:cs typeface="Meta Offc Pro"/>
            </a:rPr>
            <a:t>$62</a:t>
          </a:r>
        </a:p>
      </cdr:txBody>
    </cdr:sp>
  </cdr:relSizeAnchor>
  <cdr:relSizeAnchor xmlns:cdr="http://schemas.openxmlformats.org/drawingml/2006/chartDrawing">
    <cdr:from>
      <cdr:x>0.05865</cdr:x>
      <cdr:y>0.44524</cdr:y>
    </cdr:from>
    <cdr:to>
      <cdr:x>0.13638</cdr:x>
      <cdr:y>0.5144</cdr:y>
    </cdr:to>
    <cdr:sp macro="" textlink="">
      <cdr:nvSpPr>
        <cdr:cNvPr id="5" name="TextBox 4"/>
        <cdr:cNvSpPr txBox="1"/>
      </cdr:nvSpPr>
      <cdr:spPr>
        <a:xfrm xmlns:a="http://schemas.openxmlformats.org/drawingml/2006/main">
          <a:off x="517525" y="1981200"/>
          <a:ext cx="685800" cy="30777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$193</a:t>
          </a:r>
        </a:p>
      </cdr:txBody>
    </cdr:sp>
  </cdr:relSizeAnchor>
  <cdr:relSizeAnchor xmlns:cdr="http://schemas.openxmlformats.org/drawingml/2006/chartDrawing">
    <cdr:from>
      <cdr:x>0.62001</cdr:x>
      <cdr:y>0.41099</cdr:y>
    </cdr:from>
    <cdr:to>
      <cdr:x>0.6891</cdr:x>
      <cdr:y>0.48016</cdr:y>
    </cdr:to>
    <cdr:sp macro="" textlink="">
      <cdr:nvSpPr>
        <cdr:cNvPr id="6" name="TextBox 5"/>
        <cdr:cNvSpPr txBox="1"/>
      </cdr:nvSpPr>
      <cdr:spPr>
        <a:xfrm xmlns:a="http://schemas.openxmlformats.org/drawingml/2006/main">
          <a:off x="5470525" y="1828800"/>
          <a:ext cx="609600" cy="30777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$217</a:t>
          </a:r>
        </a:p>
      </cdr:txBody>
    </cdr:sp>
  </cdr:relSizeAnchor>
</c:userShapes>
</file>

<file path=ppt/drawings/drawing3.xml><?xml version="1.0" encoding="utf-8"?>
<c:userShapes xmlns:c="http://schemas.openxmlformats.org/drawingml/2006/chart">
  <cdr:relSizeAnchor xmlns:cdr="http://schemas.openxmlformats.org/drawingml/2006/chartDrawing">
    <cdr:from>
      <cdr:x>0.05865</cdr:x>
      <cdr:y>0.44524</cdr:y>
    </cdr:from>
    <cdr:to>
      <cdr:x>0.13638</cdr:x>
      <cdr:y>0.5144</cdr:y>
    </cdr:to>
    <cdr:sp macro="" textlink="">
      <cdr:nvSpPr>
        <cdr:cNvPr id="5" name="TextBox 4"/>
        <cdr:cNvSpPr txBox="1"/>
      </cdr:nvSpPr>
      <cdr:spPr>
        <a:xfrm xmlns:a="http://schemas.openxmlformats.org/drawingml/2006/main">
          <a:off x="517525" y="1981200"/>
          <a:ext cx="685800" cy="30777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$270</a:t>
          </a:r>
        </a:p>
      </cdr:txBody>
    </cdr:sp>
  </cdr:relSizeAnchor>
  <cdr:relSizeAnchor xmlns:cdr="http://schemas.openxmlformats.org/drawingml/2006/chartDrawing">
    <cdr:from>
      <cdr:x>0.60597</cdr:x>
      <cdr:y>0.34249</cdr:y>
    </cdr:from>
    <cdr:to>
      <cdr:x>0.6837</cdr:x>
      <cdr:y>0.41166</cdr:y>
    </cdr:to>
    <cdr:sp macro="" textlink="">
      <cdr:nvSpPr>
        <cdr:cNvPr id="2" name="TextBox 1"/>
        <cdr:cNvSpPr txBox="1"/>
      </cdr:nvSpPr>
      <cdr:spPr>
        <a:xfrm xmlns:a="http://schemas.openxmlformats.org/drawingml/2006/main">
          <a:off x="5346711" y="1523987"/>
          <a:ext cx="685837" cy="307790"/>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$356</a:t>
          </a:r>
        </a:p>
      </cdr:txBody>
    </cdr:sp>
  </cdr:relSizeAnchor>
  <cdr:relSizeAnchor xmlns:cdr="http://schemas.openxmlformats.org/drawingml/2006/chartDrawing">
    <cdr:from>
      <cdr:x>0.52501</cdr:x>
      <cdr:y>0.34529</cdr:y>
    </cdr:from>
    <cdr:to>
      <cdr:x>0.57683</cdr:x>
      <cdr:y>0.41446</cdr:y>
    </cdr:to>
    <cdr:sp macro="" textlink="">
      <cdr:nvSpPr>
        <cdr:cNvPr id="4" name="TextBox 3"/>
        <cdr:cNvSpPr txBox="1"/>
      </cdr:nvSpPr>
      <cdr:spPr>
        <a:xfrm xmlns:a="http://schemas.openxmlformats.org/drawingml/2006/main">
          <a:off x="4632325" y="1536451"/>
          <a:ext cx="457225" cy="307790"/>
        </a:xfrm>
        <a:prstGeom xmlns:a="http://schemas.openxmlformats.org/drawingml/2006/main" prst="rect">
          <a:avLst/>
        </a:prstGeom>
        <a:solidFill xmlns:a="http://schemas.openxmlformats.org/drawingml/2006/main">
          <a:schemeClr val="tx2"/>
        </a:solidFill>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$0</a:t>
          </a:r>
        </a:p>
      </cdr:txBody>
    </cdr:sp>
  </cdr:relSizeAnchor>
  <cdr:relSizeAnchor xmlns:cdr="http://schemas.openxmlformats.org/drawingml/2006/chartDrawing">
    <cdr:from>
      <cdr:x>0.56914</cdr:x>
      <cdr:y>0.40326</cdr:y>
    </cdr:from>
    <cdr:to>
      <cdr:x>0.61232</cdr:x>
      <cdr:y>0.42005</cdr:y>
    </cdr:to>
    <cdr:cxnSp macro="">
      <cdr:nvCxnSpPr>
        <cdr:cNvPr id="8" name="Straight Arrow Connector 7"/>
        <cdr:cNvCxnSpPr/>
      </cdr:nvCxnSpPr>
      <cdr:spPr>
        <a:xfrm xmlns:a="http://schemas.openxmlformats.org/drawingml/2006/main">
          <a:off x="5021714" y="1794421"/>
          <a:ext cx="380991" cy="74711"/>
        </a:xfrm>
        <a:prstGeom xmlns:a="http://schemas.openxmlformats.org/drawingml/2006/main" prst="straightConnector1">
          <a:avLst/>
        </a:prstGeom>
        <a:ln xmlns:a="http://schemas.openxmlformats.org/drawingml/2006/main" w="12700" cmpd="sng">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0.61137</cdr:x>
      <cdr:y>0.63452</cdr:y>
    </cdr:from>
    <cdr:to>
      <cdr:x>0.67372</cdr:x>
      <cdr:y>0.70369</cdr:y>
    </cdr:to>
    <cdr:sp macro="" textlink="">
      <cdr:nvSpPr>
        <cdr:cNvPr id="3" name="TextBox 2"/>
        <cdr:cNvSpPr txBox="1"/>
      </cdr:nvSpPr>
      <cdr:spPr>
        <a:xfrm xmlns:a="http://schemas.openxmlformats.org/drawingml/2006/main">
          <a:off x="5394325" y="2823471"/>
          <a:ext cx="550152" cy="307777"/>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r>
            <a:rPr lang="en-US" sz="1400" b="1" dirty="0" smtClean="0">
              <a:solidFill>
                <a:schemeClr val="bg1"/>
              </a:solidFill>
              <a:latin typeface="Calibri" pitchFamily="34" charset="0"/>
              <a:cs typeface="Meta Offc Pro"/>
            </a:rPr>
            <a:t>$437</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EEF9D76-4C64-4E6C-8516-2E1DE1CDD5B8}" type="datetimeFigureOut">
              <a:rPr lang="en-US" smtClean="0"/>
              <a:t>10/30/2017</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6180923-AA90-4F11-BF8C-380826CAAA36}" type="slidenum">
              <a:rPr lang="en-US" smtClean="0"/>
              <a:t>‹#›</a:t>
            </a:fld>
            <a:endParaRPr lang="en-US"/>
          </a:p>
        </p:txBody>
      </p:sp>
    </p:spTree>
    <p:extLst>
      <p:ext uri="{BB962C8B-B14F-4D97-AF65-F5344CB8AC3E}">
        <p14:creationId xmlns:p14="http://schemas.microsoft.com/office/powerpoint/2010/main" val="3126460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D92E5-9FFA-458A-9BEA-BDF5C2EF3530}" type="datetimeFigureOut">
              <a:rPr lang="en-US" smtClean="0"/>
              <a:t>10/30/2017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0</a:t>
            </a:fld>
            <a:endParaRPr lang="en-US"/>
          </a:p>
        </p:txBody>
      </p:sp>
    </p:spTree>
    <p:extLst>
      <p:ext uri="{BB962C8B-B14F-4D97-AF65-F5344CB8AC3E}">
        <p14:creationId xmlns:p14="http://schemas.microsoft.com/office/powerpoint/2010/main" val="91402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6</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193219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7</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057149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8</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1111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9</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87209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10</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46468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11</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842783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12</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1744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13</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41661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defTabSz="931774">
              <a:defRPr/>
            </a:pPr>
            <a:fld id="{C00CEAAE-B02F-BE43-A70E-27CEBF56ABD5}" type="slidenum">
              <a:rPr lang="en-US">
                <a:solidFill>
                  <a:prstClr val="black"/>
                </a:solidFill>
                <a:latin typeface="Calibri"/>
              </a:rPr>
              <a:pPr defTabSz="931774">
                <a:defRPr/>
              </a:pPr>
              <a:t>14</a:t>
            </a:fld>
            <a:endParaRPr lang="en-US" dirty="0">
              <a:solidFill>
                <a:prstClr val="black"/>
              </a:solidFill>
              <a:latin typeface="Calibri"/>
            </a:endParaRPr>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53499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15</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67926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16</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35805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17</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02984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18</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035135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19</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12192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20</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632268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t>21</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509114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22</a:t>
            </a:fld>
            <a:endParaRPr lang="en-US">
              <a:solidFill>
                <a:prstClr val="black"/>
              </a:solidFill>
            </a:endParaRPr>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21402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23</a:t>
            </a:fld>
            <a:endParaRPr lang="en-US"/>
          </a:p>
        </p:txBody>
      </p:sp>
    </p:spTree>
    <p:extLst>
      <p:ext uri="{BB962C8B-B14F-4D97-AF65-F5344CB8AC3E}">
        <p14:creationId xmlns:p14="http://schemas.microsoft.com/office/powerpoint/2010/main" val="1975612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4636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SzPts val="1000"/>
              <a:buFont typeface="Symbol"/>
              <a:buNone/>
              <a:tabLst>
                <a:tab pos="457200" algn="l"/>
              </a:tabLst>
            </a:pPr>
            <a:endParaRPr lang="en-US" sz="1200" dirty="0" smtClean="0">
              <a:effectLst/>
              <a:latin typeface="Times New Roman"/>
              <a:ea typeface="Calibri"/>
            </a:endParaRPr>
          </a:p>
          <a:p>
            <a:pPr marL="0" marR="0" lvl="0" indent="0">
              <a:spcBef>
                <a:spcPts val="0"/>
              </a:spcBef>
              <a:spcAft>
                <a:spcPts val="0"/>
              </a:spcAft>
              <a:buSzPts val="1000"/>
              <a:buFont typeface="Symbol"/>
              <a:buNone/>
              <a:tabLst>
                <a:tab pos="457200" algn="l"/>
              </a:tabLst>
            </a:pPr>
            <a:endParaRPr lang="en-US" sz="1200" dirty="0">
              <a:effectLst/>
              <a:latin typeface="Times New Roman"/>
              <a:ea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7659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8011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1673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1852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EBF51-D344-4413-9019-9C523569F1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6076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4D2B2E-E43B-4EDF-8D55-4C562D7B48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4043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76525E-9ECD-4882-9AFE-39CE76B3F02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8345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41256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4030350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52905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1995933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6789970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739019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67598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88806213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07088140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0262028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10043216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4993021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971964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3692640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282381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56304223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1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7772642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11548906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78399133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BD040AF-5547-4247-903E-469BB919877D}" type="slidenum">
              <a:rPr lang="en-US" smtClean="0"/>
              <a:t>‹#›</a:t>
            </a:fld>
            <a:endParaRPr lang="en-US" dirty="0"/>
          </a:p>
        </p:txBody>
      </p:sp>
    </p:spTree>
    <p:extLst>
      <p:ext uri="{BB962C8B-B14F-4D97-AF65-F5344CB8AC3E}">
        <p14:creationId xmlns:p14="http://schemas.microsoft.com/office/powerpoint/2010/main" val="421019102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FB0039-9110-47E0-8E9C-4B0A7945C0C3}" type="datetime1">
              <a:rPr lang="en-US" smtClean="0"/>
              <a:t>10/30/2017</a:t>
            </a:fld>
            <a:endParaRPr lang="en-US" dirty="0"/>
          </a:p>
        </p:txBody>
      </p:sp>
      <p:sp>
        <p:nvSpPr>
          <p:cNvPr id="5" name="Footer Placeholder 4"/>
          <p:cNvSpPr>
            <a:spLocks noGrp="1"/>
          </p:cNvSpPr>
          <p:nvPr>
            <p:ph type="ftr" sz="quarter" idx="11"/>
          </p:nvPr>
        </p:nvSpPr>
        <p:spPr/>
        <p:txBody>
          <a:bodyPr/>
          <a:lstStyle/>
          <a:p>
            <a:pPr algn="l"/>
            <a:endParaRPr lang="en-US" dirty="0"/>
          </a:p>
        </p:txBody>
      </p:sp>
    </p:spTree>
    <p:extLst>
      <p:ext uri="{BB962C8B-B14F-4D97-AF65-F5344CB8AC3E}">
        <p14:creationId xmlns:p14="http://schemas.microsoft.com/office/powerpoint/2010/main" val="2036759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916438-7461-4FC6-962F-9D90E0656C18}" type="datetime1">
              <a:rPr lang="en-US" smtClean="0"/>
              <a:t>10/30/2017</a:t>
            </a:fld>
            <a:endParaRPr lang="en-US" dirty="0"/>
          </a:p>
        </p:txBody>
      </p:sp>
      <p:sp>
        <p:nvSpPr>
          <p:cNvPr id="5" name="Footer Placeholder 4"/>
          <p:cNvSpPr>
            <a:spLocks noGrp="1"/>
          </p:cNvSpPr>
          <p:nvPr>
            <p:ph type="ftr" sz="quarter" idx="1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fld id="{E0BEB965-904C-4645-920C-83A9134BA1C6}"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0" y="0"/>
            <a:ext cx="4190999" cy="2993570"/>
          </a:xfrm>
          <a:prstGeom prst="rect">
            <a:avLst/>
          </a:prstGeom>
        </p:spPr>
      </p:pic>
    </p:spTree>
    <p:extLst>
      <p:ext uri="{BB962C8B-B14F-4D97-AF65-F5344CB8AC3E}">
        <p14:creationId xmlns:p14="http://schemas.microsoft.com/office/powerpoint/2010/main" val="4124759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CC01DD-A9BE-4013-90F9-396141CC6448}" type="datetime1">
              <a:rPr lang="en-US" smtClean="0"/>
              <a:t>10/30/2017</a:t>
            </a:fld>
            <a:endParaRPr lang="en-US" dirty="0"/>
          </a:p>
        </p:txBody>
      </p:sp>
      <p:sp>
        <p:nvSpPr>
          <p:cNvPr id="5" name="Footer Placeholder 4"/>
          <p:cNvSpPr>
            <a:spLocks noGrp="1"/>
          </p:cNvSpPr>
          <p:nvPr>
            <p:ph type="ftr" sz="quarter" idx="1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fld id="{E0BEB965-904C-4645-920C-83A9134BA1C6}" type="slidenum">
              <a:rPr lang="en-US" smtClean="0"/>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0" y="0"/>
            <a:ext cx="4190999" cy="2993570"/>
          </a:xfrm>
          <a:prstGeom prst="rect">
            <a:avLst/>
          </a:prstGeom>
        </p:spPr>
      </p:pic>
    </p:spTree>
    <p:extLst>
      <p:ext uri="{BB962C8B-B14F-4D97-AF65-F5344CB8AC3E}">
        <p14:creationId xmlns:p14="http://schemas.microsoft.com/office/powerpoint/2010/main" val="3942169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D7637C-8688-472A-81D9-18EDB234F44E}" type="datetime1">
              <a:rPr lang="en-US" smtClean="0"/>
              <a:t>10/30/2017</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a:xfrm>
            <a:off x="6553200" y="6934200"/>
            <a:ext cx="2133600" cy="365125"/>
          </a:xfrm>
        </p:spPr>
        <p:txBody>
          <a:bodyPr/>
          <a:lstStyle/>
          <a:p>
            <a:fld id="{E0BEB965-904C-4645-920C-83A9134BA1C6}" type="slidenum">
              <a:rPr lang="en-US" smtClean="0"/>
              <a:t>‹#›</a:t>
            </a:fld>
            <a:endParaRPr lang="en-US" dirty="0"/>
          </a:p>
        </p:txBody>
      </p:sp>
    </p:spTree>
    <p:extLst>
      <p:ext uri="{BB962C8B-B14F-4D97-AF65-F5344CB8AC3E}">
        <p14:creationId xmlns:p14="http://schemas.microsoft.com/office/powerpoint/2010/main" val="34495519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5DA8DD-CD5C-4BB9-B30B-409CDB716DBC}" type="datetime1">
              <a:rPr lang="en-US" smtClean="0"/>
              <a:t>10/30/2017</a:t>
            </a:fld>
            <a:endParaRPr lang="en-US" dirty="0"/>
          </a:p>
        </p:txBody>
      </p:sp>
      <p:sp>
        <p:nvSpPr>
          <p:cNvPr id="8" name="Footer Placeholder 7"/>
          <p:cNvSpPr>
            <a:spLocks noGrp="1"/>
          </p:cNvSpPr>
          <p:nvPr>
            <p:ph type="ftr" sz="quarter" idx="11"/>
          </p:nvPr>
        </p:nvSpPr>
        <p:spPr/>
        <p:txBody>
          <a:bodyPr/>
          <a:lstStyle/>
          <a:p>
            <a:pPr algn="l"/>
            <a:endParaRPr lang="en-US" dirty="0"/>
          </a:p>
        </p:txBody>
      </p:sp>
      <p:sp>
        <p:nvSpPr>
          <p:cNvPr id="9" name="Slide Number Placeholder 8"/>
          <p:cNvSpPr>
            <a:spLocks noGrp="1"/>
          </p:cNvSpPr>
          <p:nvPr>
            <p:ph type="sldNum" sz="quarter" idx="12"/>
          </p:nvPr>
        </p:nvSpPr>
        <p:spPr/>
        <p:txBody>
          <a:bodyPr/>
          <a:lstStyle/>
          <a:p>
            <a:fld id="{E0BEB965-904C-4645-920C-83A9134BA1C6}" type="slidenum">
              <a:rPr lang="en-US" smtClean="0"/>
              <a:t>‹#›</a:t>
            </a:fld>
            <a:endParaRPr lang="en-US" dirty="0"/>
          </a:p>
        </p:txBody>
      </p:sp>
    </p:spTree>
    <p:extLst>
      <p:ext uri="{BB962C8B-B14F-4D97-AF65-F5344CB8AC3E}">
        <p14:creationId xmlns:p14="http://schemas.microsoft.com/office/powerpoint/2010/main" val="3099471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1C809-9F91-42E6-82B6-DEA1E9BBC4D1}" type="datetime1">
              <a:rPr lang="en-US" smtClean="0"/>
              <a:t>10/30/2017</a:t>
            </a:fld>
            <a:endParaRPr lang="en-US" dirty="0"/>
          </a:p>
        </p:txBody>
      </p:sp>
      <p:sp>
        <p:nvSpPr>
          <p:cNvPr id="4" name="Footer Placeholder 3"/>
          <p:cNvSpPr>
            <a:spLocks noGrp="1"/>
          </p:cNvSpPr>
          <p:nvPr>
            <p:ph type="ftr" sz="quarter" idx="11"/>
          </p:nvPr>
        </p:nvSpPr>
        <p:spPr/>
        <p:txBody>
          <a:bodyPr/>
          <a:lstStyle/>
          <a:p>
            <a:pPr algn="l"/>
            <a:endParaRPr lang="en-US" dirty="0"/>
          </a:p>
        </p:txBody>
      </p:sp>
      <p:sp>
        <p:nvSpPr>
          <p:cNvPr id="5" name="Slide Number Placeholder 4"/>
          <p:cNvSpPr>
            <a:spLocks noGrp="1"/>
          </p:cNvSpPr>
          <p:nvPr>
            <p:ph type="sldNum" sz="quarter" idx="12"/>
          </p:nvPr>
        </p:nvSpPr>
        <p:spPr/>
        <p:txBody>
          <a:bodyPr/>
          <a:lstStyle/>
          <a:p>
            <a:fld id="{E0BEB965-904C-4645-920C-83A9134BA1C6}" type="slidenum">
              <a:rPr lang="en-US" smtClean="0"/>
              <a:t>‹#›</a:t>
            </a:fld>
            <a:endParaRPr lang="en-US" dirty="0"/>
          </a:p>
        </p:txBody>
      </p:sp>
    </p:spTree>
    <p:extLst>
      <p:ext uri="{BB962C8B-B14F-4D97-AF65-F5344CB8AC3E}">
        <p14:creationId xmlns:p14="http://schemas.microsoft.com/office/powerpoint/2010/main" val="28673249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A6527-68D9-4D4A-BE79-2A011FC781F5}" type="datetime1">
              <a:rPr lang="en-US" smtClean="0"/>
              <a:t>10/30/2017</a:t>
            </a:fld>
            <a:endParaRPr lang="en-US" dirty="0"/>
          </a:p>
        </p:txBody>
      </p:sp>
      <p:sp>
        <p:nvSpPr>
          <p:cNvPr id="3" name="Footer Placeholder 2"/>
          <p:cNvSpPr>
            <a:spLocks noGrp="1"/>
          </p:cNvSpPr>
          <p:nvPr>
            <p:ph type="ftr" sz="quarter" idx="11"/>
          </p:nvPr>
        </p:nvSpPr>
        <p:spPr/>
        <p:txBody>
          <a:bodyPr/>
          <a:lstStyle/>
          <a:p>
            <a:pPr algn="l"/>
            <a:endParaRPr lang="en-US" dirty="0"/>
          </a:p>
        </p:txBody>
      </p:sp>
      <p:sp>
        <p:nvSpPr>
          <p:cNvPr id="4" name="Slide Number Placeholder 3"/>
          <p:cNvSpPr>
            <a:spLocks noGrp="1"/>
          </p:cNvSpPr>
          <p:nvPr>
            <p:ph type="sldNum" sz="quarter" idx="12"/>
          </p:nvPr>
        </p:nvSpPr>
        <p:spPr/>
        <p:txBody>
          <a:bodyPr/>
          <a:lstStyle/>
          <a:p>
            <a:fld id="{E0BEB965-904C-4645-920C-83A9134BA1C6}" type="slidenum">
              <a:rPr lang="en-US" smtClean="0"/>
              <a:t>‹#›</a:t>
            </a:fld>
            <a:endParaRPr lang="en-US" dirty="0"/>
          </a:p>
        </p:txBody>
      </p:sp>
    </p:spTree>
    <p:extLst>
      <p:ext uri="{BB962C8B-B14F-4D97-AF65-F5344CB8AC3E}">
        <p14:creationId xmlns:p14="http://schemas.microsoft.com/office/powerpoint/2010/main" val="6537282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7B93AC-E8E6-41B0-A5F7-595084BFD12F}" type="datetime1">
              <a:rPr lang="en-US" smtClean="0"/>
              <a:t>10/30/2017</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E0BEB965-904C-4645-920C-83A9134BA1C6}" type="slidenum">
              <a:rPr lang="en-US" smtClean="0"/>
              <a:t>‹#›</a:t>
            </a:fld>
            <a:endParaRPr lang="en-US" dirty="0"/>
          </a:p>
        </p:txBody>
      </p:sp>
    </p:spTree>
    <p:extLst>
      <p:ext uri="{BB962C8B-B14F-4D97-AF65-F5344CB8AC3E}">
        <p14:creationId xmlns:p14="http://schemas.microsoft.com/office/powerpoint/2010/main" val="28919079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044569" y="2924768"/>
            <a:ext cx="5825202" cy="1646302"/>
          </a:xfrm>
        </p:spPr>
        <p:txBody>
          <a:bodyPr anchor="b">
            <a:noAutofit/>
          </a:bodyPr>
          <a:lstStyle>
            <a:lvl1pPr algn="ctr">
              <a:defRPr sz="2700" b="1">
                <a:solidFill>
                  <a:schemeClr val="accent1"/>
                </a:solidFill>
                <a:latin typeface="Century Gothic" panose="020B0502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041727" y="4681138"/>
            <a:ext cx="5825202" cy="1096899"/>
          </a:xfrm>
        </p:spPr>
        <p:txBody>
          <a:bodyPr anchor="t">
            <a:normAutofit/>
          </a:bodyPr>
          <a:lstStyle>
            <a:lvl1pPr marL="0" indent="0" algn="ctr">
              <a:buNone/>
              <a:defRPr sz="1350" baseline="0">
                <a:solidFill>
                  <a:schemeClr val="accent3"/>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OHIO ASSOCIATION OF COMMUNITY HEALTH CENTERS</a:t>
            </a:r>
            <a:endParaRPr lang="en-US" dirty="0"/>
          </a:p>
        </p:txBody>
      </p:sp>
      <p:sp>
        <p:nvSpPr>
          <p:cNvPr id="5" name="Footer Placeholder 4"/>
          <p:cNvSpPr>
            <a:spLocks noGrp="1"/>
          </p:cNvSpPr>
          <p:nvPr>
            <p:ph type="ftr" sz="quarter" idx="11"/>
          </p:nvPr>
        </p:nvSpPr>
        <p:spPr/>
        <p:txBody>
          <a:bodyPr/>
          <a:lstStyle/>
          <a:p>
            <a:r>
              <a:rPr lang="en-US" dirty="0" smtClean="0"/>
              <a:t>ohiochc.org</a:t>
            </a:r>
            <a:endParaRPr lang="en-US" dirty="0"/>
          </a:p>
        </p:txBody>
      </p:sp>
      <p:sp>
        <p:nvSpPr>
          <p:cNvPr id="4" name="Slide Number Placeholder 3"/>
          <p:cNvSpPr>
            <a:spLocks noGrp="1"/>
          </p:cNvSpPr>
          <p:nvPr>
            <p:ph type="sldNum" sz="quarter" idx="12"/>
          </p:nvPr>
        </p:nvSpPr>
        <p:spPr/>
        <p:txBody>
          <a:bodyPr/>
          <a:lstStyle/>
          <a:p>
            <a:fld id="{9843447B-A999-4B9E-9028-3154FF65564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168" y="451495"/>
            <a:ext cx="2496345" cy="2363206"/>
          </a:xfrm>
          <a:prstGeom prst="rect">
            <a:avLst/>
          </a:prstGeom>
        </p:spPr>
      </p:pic>
    </p:spTree>
    <p:extLst>
      <p:ext uri="{BB962C8B-B14F-4D97-AF65-F5344CB8AC3E}">
        <p14:creationId xmlns:p14="http://schemas.microsoft.com/office/powerpoint/2010/main" val="73031020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1413933"/>
            <a:ext cx="6447501" cy="4627430"/>
          </a:xfrm>
        </p:spPr>
        <p:txBody>
          <a:bodyPr>
            <a:normAutofit/>
          </a:bodyPr>
          <a:lstStyle>
            <a:lvl1pPr>
              <a:defRPr sz="1500">
                <a:solidFill>
                  <a:schemeClr val="bg2">
                    <a:lumMod val="25000"/>
                  </a:schemeClr>
                </a:solidFill>
              </a:defRPr>
            </a:lvl1pPr>
            <a:lvl2pPr>
              <a:defRPr sz="1350">
                <a:solidFill>
                  <a:schemeClr val="bg2">
                    <a:lumMod val="25000"/>
                  </a:schemeClr>
                </a:solidFill>
              </a:defRPr>
            </a:lvl2pPr>
            <a:lvl3pPr>
              <a:defRPr sz="1200">
                <a:solidFill>
                  <a:schemeClr val="bg2">
                    <a:lumMod val="25000"/>
                  </a:schemeClr>
                </a:solidFill>
              </a:defRPr>
            </a:lvl3pPr>
            <a:lvl4pPr>
              <a:defRPr sz="1050">
                <a:solidFill>
                  <a:schemeClr val="bg2">
                    <a:lumMod val="25000"/>
                  </a:schemeClr>
                </a:solidFill>
              </a:defRPr>
            </a:lvl4pPr>
            <a:lvl5pPr>
              <a:defRPr sz="1050">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dirty="0" smtClean="0"/>
              <a:t>ohiochc.org</a:t>
            </a:r>
          </a:p>
        </p:txBody>
      </p:sp>
      <p:sp>
        <p:nvSpPr>
          <p:cNvPr id="7" name="Title 6"/>
          <p:cNvSpPr>
            <a:spLocks noGrp="1"/>
          </p:cNvSpPr>
          <p:nvPr>
            <p:ph type="title"/>
          </p:nvPr>
        </p:nvSpPr>
        <p:spPr>
          <a:xfrm>
            <a:off x="508001" y="609600"/>
            <a:ext cx="6447501" cy="685800"/>
          </a:xfrm>
        </p:spPr>
        <p:txBody>
          <a:bodyPr>
            <a:normAutofit/>
          </a:bodyPr>
          <a:lstStyle>
            <a:lvl1pPr>
              <a:defRPr sz="2400"/>
            </a:lvl1pPr>
          </a:lstStyle>
          <a:p>
            <a:r>
              <a:rPr lang="en-US" dirty="0" smtClean="0"/>
              <a:t>Click to edit Master title style</a:t>
            </a:r>
            <a:endParaRPr lang="en-US" dirty="0"/>
          </a:p>
        </p:txBody>
      </p:sp>
      <p:sp>
        <p:nvSpPr>
          <p:cNvPr id="8" name="Slide Number Placeholder 5"/>
          <p:cNvSpPr txBox="1">
            <a:spLocks/>
          </p:cNvSpPr>
          <p:nvPr userDrawn="1"/>
        </p:nvSpPr>
        <p:spPr>
          <a:xfrm>
            <a:off x="8551863" y="173964"/>
            <a:ext cx="505505" cy="365125"/>
          </a:xfrm>
          <a:prstGeom prst="rect">
            <a:avLst/>
          </a:prstGeom>
        </p:spPr>
        <p:txBody>
          <a:bodyPr vert="horz" lIns="68580" tIns="34290" rIns="68580" bIns="34290" rtlCol="0" anchor="ctr"/>
          <a:lstStyle>
            <a:defPPr>
              <a:defRPr lang="en-US"/>
            </a:defPPr>
            <a:lvl1pPr marL="0" marR="0" indent="0" algn="r" defTabSz="914400" rtl="0" eaLnBrk="1" fontAlgn="auto" latinLnBrk="0" hangingPunct="1">
              <a:lnSpc>
                <a:spcPct val="100000"/>
              </a:lnSpc>
              <a:spcBef>
                <a:spcPts val="0"/>
              </a:spcBef>
              <a:spcAft>
                <a:spcPts val="0"/>
              </a:spcAft>
              <a:buClrTx/>
              <a:buSzTx/>
              <a:buFontTx/>
              <a:buNone/>
              <a:tabLst/>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1B8520-FA15-46E7-8FF9-451C89032E5B}" type="slidenum">
              <a:rPr lang="en-US" sz="1050" smtClean="0"/>
              <a:pPr/>
              <a:t>‹#›</a:t>
            </a:fld>
            <a:endParaRPr lang="en-US" sz="1050" dirty="0" smtClean="0"/>
          </a:p>
        </p:txBody>
      </p:sp>
    </p:spTree>
    <p:extLst>
      <p:ext uri="{BB962C8B-B14F-4D97-AF65-F5344CB8AC3E}">
        <p14:creationId xmlns:p14="http://schemas.microsoft.com/office/powerpoint/2010/main" val="7456141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normAutofit/>
          </a:bodyPr>
          <a:lstStyle>
            <a:lvl1pPr algn="l">
              <a:defRPr sz="2700" b="1" cap="none"/>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508001" y="4527448"/>
            <a:ext cx="6447501" cy="860400"/>
          </a:xfrm>
        </p:spPr>
        <p:txBody>
          <a:bodyPr anchor="t">
            <a:normAutofit/>
          </a:bodyPr>
          <a:lstStyle>
            <a:lvl1pPr marL="0" indent="0" algn="l">
              <a:buNone/>
              <a:defRPr sz="1350">
                <a:solidFill>
                  <a:schemeClr val="accent3"/>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r>
              <a:rPr lang="en-US" dirty="0" smtClean="0"/>
              <a:t>ohiochc.org</a:t>
            </a:r>
          </a:p>
        </p:txBody>
      </p:sp>
      <p:sp>
        <p:nvSpPr>
          <p:cNvPr id="6" name="Slide Number Placeholder 5"/>
          <p:cNvSpPr>
            <a:spLocks noGrp="1"/>
          </p:cNvSpPr>
          <p:nvPr>
            <p:ph type="sldNum" sz="quarter" idx="12"/>
          </p:nvPr>
        </p:nvSpPr>
        <p:spPr>
          <a:xfrm>
            <a:off x="8566150" y="173964"/>
            <a:ext cx="505505" cy="365125"/>
          </a:xfrm>
          <a:prstGeom prst="rect">
            <a:avLst/>
          </a:prstGeom>
        </p:spPr>
        <p:txBody>
          <a:bodyPr/>
          <a:lstStyle>
            <a:lvl1pPr marL="0" marR="0" indent="0" algn="r" defTabSz="685800" rtl="0" eaLnBrk="1" fontAlgn="auto" latinLnBrk="0" hangingPunct="1">
              <a:lnSpc>
                <a:spcPct val="100000"/>
              </a:lnSpc>
              <a:spcBef>
                <a:spcPts val="0"/>
              </a:spcBef>
              <a:spcAft>
                <a:spcPts val="0"/>
              </a:spcAft>
              <a:buClrTx/>
              <a:buSzTx/>
              <a:buFontTx/>
              <a:buNone/>
              <a:tabLst/>
              <a:defRPr/>
            </a:lvl1pPr>
          </a:lstStyle>
          <a:p>
            <a:fld id="{511B8520-FA15-46E7-8FF9-451C89032E5B}" type="slidenum">
              <a:rPr lang="en-US" smtClean="0"/>
              <a:pPr/>
              <a:t>‹#›</a:t>
            </a:fld>
            <a:endParaRPr lang="en-US" dirty="0" smtClean="0"/>
          </a:p>
        </p:txBody>
      </p:sp>
    </p:spTree>
    <p:extLst>
      <p:ext uri="{BB962C8B-B14F-4D97-AF65-F5344CB8AC3E}">
        <p14:creationId xmlns:p14="http://schemas.microsoft.com/office/powerpoint/2010/main" val="282500166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dirty="0" smtClean="0"/>
              <a:t>Click to edit Master title style</a:t>
            </a:r>
            <a:endParaRPr lang="en-US" dirty="0"/>
          </a:p>
        </p:txBody>
      </p:sp>
      <p:sp>
        <p:nvSpPr>
          <p:cNvPr id="3" name="Content Placeholder 2"/>
          <p:cNvSpPr>
            <a:spLocks noGrp="1"/>
          </p:cNvSpPr>
          <p:nvPr>
            <p:ph sz="half" idx="1"/>
          </p:nvPr>
        </p:nvSpPr>
        <p:spPr>
          <a:xfrm>
            <a:off x="508001" y="2160589"/>
            <a:ext cx="3138026" cy="3880772"/>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817477" y="2160590"/>
            <a:ext cx="3138026" cy="3880773"/>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p:txBody>
          <a:bodyPr/>
          <a:lstStyle/>
          <a:p>
            <a:r>
              <a:rPr lang="en-US" dirty="0" smtClean="0"/>
              <a:t>ohiochc.org</a:t>
            </a:r>
          </a:p>
        </p:txBody>
      </p:sp>
      <p:sp>
        <p:nvSpPr>
          <p:cNvPr id="7" name="Slide Number Placeholder 6"/>
          <p:cNvSpPr>
            <a:spLocks noGrp="1"/>
          </p:cNvSpPr>
          <p:nvPr>
            <p:ph type="sldNum" sz="quarter" idx="12"/>
          </p:nvPr>
        </p:nvSpPr>
        <p:spPr>
          <a:xfrm>
            <a:off x="8538498" y="97763"/>
            <a:ext cx="512504" cy="365125"/>
          </a:xfrm>
          <a:prstGeom prst="rect">
            <a:avLst/>
          </a:prstGeom>
        </p:spPr>
        <p:txBody>
          <a:bodyPr/>
          <a:lstStyle/>
          <a:p>
            <a:fld id="{511B8520-FA15-46E7-8FF9-451C89032E5B}" type="slidenum">
              <a:rPr lang="en-US" smtClean="0"/>
              <a:t>‹#›</a:t>
            </a:fld>
            <a:endParaRPr lang="en-US"/>
          </a:p>
        </p:txBody>
      </p:sp>
    </p:spTree>
    <p:extLst>
      <p:ext uri="{BB962C8B-B14F-4D97-AF65-F5344CB8AC3E}">
        <p14:creationId xmlns:p14="http://schemas.microsoft.com/office/powerpoint/2010/main" val="373064343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506809" y="2160983"/>
            <a:ext cx="3139217" cy="576262"/>
          </a:xfrm>
        </p:spPr>
        <p:txBody>
          <a:bodyPr anchor="b">
            <a:noAutofit/>
          </a:bodyPr>
          <a:lstStyle>
            <a:lvl1pPr marL="0" indent="0">
              <a:buNone/>
              <a:defRPr sz="1350" b="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506809" y="2737246"/>
            <a:ext cx="3139217" cy="3304117"/>
          </a:xfrm>
        </p:spPr>
        <p:txBody>
          <a:bodyPr>
            <a:norm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hasCustomPrompt="1"/>
          </p:nvPr>
        </p:nvSpPr>
        <p:spPr>
          <a:xfrm>
            <a:off x="3816287" y="2160983"/>
            <a:ext cx="3139214" cy="576262"/>
          </a:xfrm>
        </p:spPr>
        <p:txBody>
          <a:bodyPr anchor="b">
            <a:noAutofit/>
          </a:bodyPr>
          <a:lstStyle>
            <a:lvl1pPr marL="0" indent="0">
              <a:buNone/>
              <a:defRPr sz="1350" b="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EDIT MASTER TEXT STYLES</a:t>
            </a:r>
          </a:p>
        </p:txBody>
      </p:sp>
      <p:sp>
        <p:nvSpPr>
          <p:cNvPr id="6" name="Content Placeholder 5"/>
          <p:cNvSpPr>
            <a:spLocks noGrp="1"/>
          </p:cNvSpPr>
          <p:nvPr>
            <p:ph sz="quarter" idx="4"/>
          </p:nvPr>
        </p:nvSpPr>
        <p:spPr>
          <a:xfrm>
            <a:off x="3816288" y="2737246"/>
            <a:ext cx="3139213" cy="3304117"/>
          </a:xfrm>
        </p:spPr>
        <p:txBody>
          <a:bodyPr>
            <a:norm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a:xfrm>
            <a:off x="8680450" y="161584"/>
            <a:ext cx="384347" cy="365125"/>
          </a:xfrm>
          <a:prstGeom prst="rect">
            <a:avLst/>
          </a:prstGeom>
        </p:spPr>
        <p:txBody>
          <a:bodyPr/>
          <a:lstStyle/>
          <a:p>
            <a:fld id="{511B8520-FA15-46E7-8FF9-451C89032E5B}" type="slidenum">
              <a:rPr lang="en-US" smtClean="0"/>
              <a:t>‹#›</a:t>
            </a:fld>
            <a:endParaRPr lang="en-US"/>
          </a:p>
        </p:txBody>
      </p:sp>
      <p:sp>
        <p:nvSpPr>
          <p:cNvPr id="8" name="Footer Placeholder 7"/>
          <p:cNvSpPr>
            <a:spLocks noGrp="1"/>
          </p:cNvSpPr>
          <p:nvPr>
            <p:ph type="ftr" sz="quarter" idx="11"/>
          </p:nvPr>
        </p:nvSpPr>
        <p:spPr/>
        <p:txBody>
          <a:bodyPr/>
          <a:lstStyle/>
          <a:p>
            <a:r>
              <a:rPr lang="en-US" dirty="0" smtClean="0"/>
              <a:t>ohiochc.org</a:t>
            </a:r>
            <a:endParaRPr lang="en-US" dirty="0"/>
          </a:p>
        </p:txBody>
      </p:sp>
    </p:spTree>
    <p:extLst>
      <p:ext uri="{BB962C8B-B14F-4D97-AF65-F5344CB8AC3E}">
        <p14:creationId xmlns:p14="http://schemas.microsoft.com/office/powerpoint/2010/main" val="2023544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567267"/>
          </a:xfrm>
        </p:spPr>
        <p:txBody>
          <a:body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p>
            <a:r>
              <a:rPr lang="en-US" dirty="0" smtClean="0"/>
              <a:t>ohiochc.org</a:t>
            </a:r>
            <a:endParaRPr lang="en-US" dirty="0"/>
          </a:p>
        </p:txBody>
      </p:sp>
      <p:sp>
        <p:nvSpPr>
          <p:cNvPr id="5" name="Slide Number Placeholder 4"/>
          <p:cNvSpPr>
            <a:spLocks noGrp="1"/>
          </p:cNvSpPr>
          <p:nvPr>
            <p:ph type="sldNum" sz="quarter" idx="12"/>
          </p:nvPr>
        </p:nvSpPr>
        <p:spPr>
          <a:xfrm>
            <a:off x="8544847" y="157029"/>
            <a:ext cx="512504" cy="365125"/>
          </a:xfrm>
          <a:prstGeom prst="rect">
            <a:avLst/>
          </a:prstGeom>
        </p:spPr>
        <p:txBody>
          <a:bodyPr/>
          <a:lstStyle/>
          <a:p>
            <a:fld id="{511B8520-FA15-46E7-8FF9-451C89032E5B}" type="slidenum">
              <a:rPr lang="en-US" smtClean="0"/>
              <a:t>‹#›</a:t>
            </a:fld>
            <a:endParaRPr lang="en-US"/>
          </a:p>
        </p:txBody>
      </p:sp>
      <p:sp>
        <p:nvSpPr>
          <p:cNvPr id="7" name="Chart Placeholder 6"/>
          <p:cNvSpPr>
            <a:spLocks noGrp="1"/>
          </p:cNvSpPr>
          <p:nvPr>
            <p:ph type="chart" sz="quarter" idx="13"/>
          </p:nvPr>
        </p:nvSpPr>
        <p:spPr>
          <a:xfrm>
            <a:off x="508397" y="1303867"/>
            <a:ext cx="6447234" cy="4853175"/>
          </a:xfrm>
        </p:spPr>
        <p:txBody>
          <a:bodyPr/>
          <a:lstStyle/>
          <a:p>
            <a:endParaRPr lang="en-US" dirty="0"/>
          </a:p>
        </p:txBody>
      </p:sp>
    </p:spTree>
    <p:extLst>
      <p:ext uri="{BB962C8B-B14F-4D97-AF65-F5344CB8AC3E}">
        <p14:creationId xmlns:p14="http://schemas.microsoft.com/office/powerpoint/2010/main" val="366640949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514924"/>
            <a:ext cx="2890896" cy="2262146"/>
          </a:xfrm>
        </p:spPr>
        <p:txBody>
          <a:bodyPr anchor="b">
            <a:normAutofit/>
          </a:bodyPr>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hasCustomPrompt="1"/>
          </p:nvPr>
        </p:nvSpPr>
        <p:spPr>
          <a:xfrm>
            <a:off x="508001" y="2777069"/>
            <a:ext cx="2890896" cy="3264292"/>
          </a:xfrm>
        </p:spPr>
        <p:txBody>
          <a:bodyPr>
            <a:normAutofit/>
          </a:bodyPr>
          <a:lstStyle>
            <a:lvl1pPr marL="0" indent="0">
              <a:buNone/>
              <a:defRPr sz="1350">
                <a:solidFill>
                  <a:schemeClr val="accent3"/>
                </a:solidFill>
              </a:defRPr>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dirty="0" smtClean="0"/>
              <a:t>CLICK TO EDIT MASTER TEXT STYLES</a:t>
            </a:r>
          </a:p>
        </p:txBody>
      </p:sp>
      <p:sp>
        <p:nvSpPr>
          <p:cNvPr id="6" name="Footer Placeholder 5"/>
          <p:cNvSpPr>
            <a:spLocks noGrp="1"/>
          </p:cNvSpPr>
          <p:nvPr>
            <p:ph type="ftr" sz="quarter" idx="11"/>
          </p:nvPr>
        </p:nvSpPr>
        <p:spPr/>
        <p:txBody>
          <a:bodyPr/>
          <a:lstStyle/>
          <a:p>
            <a:r>
              <a:rPr lang="en-US" dirty="0" smtClean="0"/>
              <a:t>ohiochc.org</a:t>
            </a:r>
          </a:p>
        </p:txBody>
      </p:sp>
      <p:sp>
        <p:nvSpPr>
          <p:cNvPr id="7" name="Slide Number Placeholder 6"/>
          <p:cNvSpPr>
            <a:spLocks noGrp="1"/>
          </p:cNvSpPr>
          <p:nvPr>
            <p:ph type="sldNum" sz="quarter" idx="12"/>
          </p:nvPr>
        </p:nvSpPr>
        <p:spPr>
          <a:xfrm>
            <a:off x="8544848" y="149800"/>
            <a:ext cx="512504" cy="365125"/>
          </a:xfrm>
          <a:prstGeom prst="rect">
            <a:avLst/>
          </a:prstGeom>
        </p:spPr>
        <p:txBody>
          <a:bodyPr/>
          <a:lstStyle/>
          <a:p>
            <a:fld id="{511B8520-FA15-46E7-8FF9-451C89032E5B}" type="slidenum">
              <a:rPr lang="en-US" smtClean="0"/>
              <a:t>‹#›</a:t>
            </a:fld>
            <a:endParaRPr lang="en-US"/>
          </a:p>
        </p:txBody>
      </p:sp>
    </p:spTree>
    <p:extLst>
      <p:ext uri="{BB962C8B-B14F-4D97-AF65-F5344CB8AC3E}">
        <p14:creationId xmlns:p14="http://schemas.microsoft.com/office/powerpoint/2010/main" val="390166537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Autofit/>
          </a:bodyPr>
          <a:lstStyle>
            <a:lvl1pPr algn="l">
              <a:defRPr sz="2400" b="1"/>
            </a:lvl1pPr>
          </a:lstStyle>
          <a:p>
            <a:r>
              <a:rPr lang="en-US" dirty="0" smtClean="0"/>
              <a:t>Click to edit Master title style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508001" y="5367338"/>
            <a:ext cx="6447500" cy="674024"/>
          </a:xfrm>
        </p:spPr>
        <p:txBody>
          <a:bodyPr>
            <a:normAutofit/>
          </a:bodyPr>
          <a:lstStyle>
            <a:lvl1pPr marL="0" indent="0">
              <a:buNone/>
              <a:defRPr sz="1350">
                <a:solidFill>
                  <a:schemeClr val="accent3"/>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
        <p:nvSpPr>
          <p:cNvPr id="5" name="Date Placeholder 4"/>
          <p:cNvSpPr>
            <a:spLocks noGrp="1"/>
          </p:cNvSpPr>
          <p:nvPr>
            <p:ph type="dt" sz="half" idx="10"/>
          </p:nvPr>
        </p:nvSpPr>
        <p:spPr>
          <a:xfrm>
            <a:off x="5403850" y="6041363"/>
            <a:ext cx="683954"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dirty="0" smtClean="0"/>
              <a:t>ohiochc.org</a:t>
            </a:r>
            <a:endParaRPr lang="en-US" dirty="0"/>
          </a:p>
        </p:txBody>
      </p:sp>
      <p:sp>
        <p:nvSpPr>
          <p:cNvPr id="7" name="Slide Number Placeholder 6"/>
          <p:cNvSpPr>
            <a:spLocks noGrp="1"/>
          </p:cNvSpPr>
          <p:nvPr>
            <p:ph type="sldNum" sz="quarter" idx="12"/>
          </p:nvPr>
        </p:nvSpPr>
        <p:spPr>
          <a:xfrm>
            <a:off x="6442998" y="6041363"/>
            <a:ext cx="512504" cy="365125"/>
          </a:xfrm>
          <a:prstGeom prst="rect">
            <a:avLst/>
          </a:prstGeom>
        </p:spPr>
        <p:txBody>
          <a:bodyPr/>
          <a:lstStyle/>
          <a:p>
            <a:fld id="{511B8520-FA15-46E7-8FF9-451C89032E5B}" type="slidenum">
              <a:rPr lang="en-US" smtClean="0"/>
              <a:t>‹#›</a:t>
            </a:fld>
            <a:endParaRPr lang="en-US"/>
          </a:p>
        </p:txBody>
      </p:sp>
      <p:sp>
        <p:nvSpPr>
          <p:cNvPr id="8" name="Slide Number Placeholder 5"/>
          <p:cNvSpPr txBox="1">
            <a:spLocks/>
          </p:cNvSpPr>
          <p:nvPr userDrawn="1"/>
        </p:nvSpPr>
        <p:spPr>
          <a:xfrm>
            <a:off x="8566150" y="173964"/>
            <a:ext cx="505505" cy="365125"/>
          </a:xfrm>
          <a:prstGeom prst="rect">
            <a:avLst/>
          </a:prstGeom>
        </p:spPr>
        <p:txBody>
          <a:bodyPr vert="horz" lIns="68580" tIns="34290" rIns="68580" bIns="34290" rtlCol="0" anchor="ctr"/>
          <a:lstStyle>
            <a:defPPr>
              <a:defRPr lang="en-US"/>
            </a:defPPr>
            <a:lvl1pPr marL="0" marR="0" indent="0" algn="r" defTabSz="914400" rtl="0" eaLnBrk="1" fontAlgn="auto" latinLnBrk="0" hangingPunct="1">
              <a:lnSpc>
                <a:spcPct val="100000"/>
              </a:lnSpc>
              <a:spcBef>
                <a:spcPts val="0"/>
              </a:spcBef>
              <a:spcAft>
                <a:spcPts val="0"/>
              </a:spcAft>
              <a:buClrTx/>
              <a:buSzTx/>
              <a:buFontTx/>
              <a:buNone/>
              <a:tabLst/>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1B8520-FA15-46E7-8FF9-451C89032E5B}" type="slidenum">
              <a:rPr lang="en-US" sz="1050" smtClean="0"/>
              <a:pPr/>
              <a:t>‹#›</a:t>
            </a:fld>
            <a:endParaRPr lang="en-US" sz="1050" dirty="0" smtClean="0"/>
          </a:p>
        </p:txBody>
      </p:sp>
    </p:spTree>
    <p:extLst>
      <p:ext uri="{BB962C8B-B14F-4D97-AF65-F5344CB8AC3E}">
        <p14:creationId xmlns:p14="http://schemas.microsoft.com/office/powerpoint/2010/main" val="1223345398"/>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ctr">
              <a:defRPr sz="2700" b="1" cap="none"/>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508001" y="4470400"/>
            <a:ext cx="6447501" cy="1570962"/>
          </a:xfrm>
        </p:spPr>
        <p:txBody>
          <a:bodyPr anchor="ctr">
            <a:normAutofit/>
          </a:bodyPr>
          <a:lstStyle>
            <a:lvl1pPr marL="0" indent="0" algn="ctr">
              <a:buNone/>
              <a:defRPr sz="1350">
                <a:solidFill>
                  <a:schemeClr val="accent3"/>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r>
              <a:rPr lang="en-US" smtClean="0"/>
              <a:t>ohiochc.org</a:t>
            </a:r>
            <a:endParaRPr lang="en-US" dirty="0"/>
          </a:p>
        </p:txBody>
      </p:sp>
      <p:sp>
        <p:nvSpPr>
          <p:cNvPr id="6" name="Slide Number Placeholder 5"/>
          <p:cNvSpPr>
            <a:spLocks noGrp="1"/>
          </p:cNvSpPr>
          <p:nvPr>
            <p:ph type="sldNum" sz="quarter" idx="12"/>
          </p:nvPr>
        </p:nvSpPr>
        <p:spPr>
          <a:xfrm>
            <a:off x="8532148" y="157030"/>
            <a:ext cx="512504" cy="365125"/>
          </a:xfrm>
          <a:prstGeom prst="rect">
            <a:avLst/>
          </a:prstGeom>
        </p:spPr>
        <p:txBody>
          <a:bodyPr/>
          <a:lstStyle/>
          <a:p>
            <a:fld id="{511B8520-FA15-46E7-8FF9-451C89032E5B}" type="slidenum">
              <a:rPr lang="en-US" smtClean="0"/>
              <a:pPr/>
              <a:t>‹#›</a:t>
            </a:fld>
            <a:endParaRPr lang="en-US" dirty="0"/>
          </a:p>
        </p:txBody>
      </p:sp>
    </p:spTree>
    <p:extLst>
      <p:ext uri="{BB962C8B-B14F-4D97-AF65-F5344CB8AC3E}">
        <p14:creationId xmlns:p14="http://schemas.microsoft.com/office/powerpoint/2010/main" val="39900382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8500" y="609600"/>
            <a:ext cx="6070601" cy="3022600"/>
          </a:xfrm>
        </p:spPr>
        <p:txBody>
          <a:bodyPr anchor="ctr">
            <a:normAutofit/>
          </a:bodyPr>
          <a:lstStyle>
            <a:lvl1pPr algn="l">
              <a:defRPr sz="2400" b="0" i="1" cap="none" baseline="0">
                <a:solidFill>
                  <a:schemeClr val="accent3"/>
                </a:solidFill>
              </a:defRPr>
            </a:lvl1pPr>
          </a:lstStyle>
          <a:p>
            <a:r>
              <a:rPr lang="en-US" dirty="0" smtClean="0"/>
              <a:t>Enter Quote </a:t>
            </a:r>
            <a:endParaRPr lang="en-US" dirty="0"/>
          </a:p>
        </p:txBody>
      </p:sp>
      <p:sp>
        <p:nvSpPr>
          <p:cNvPr id="23" name="Text Placeholder 9"/>
          <p:cNvSpPr>
            <a:spLocks noGrp="1"/>
          </p:cNvSpPr>
          <p:nvPr>
            <p:ph type="body" sz="quarter" idx="13" hasCustomPrompt="1"/>
          </p:nvPr>
        </p:nvSpPr>
        <p:spPr>
          <a:xfrm>
            <a:off x="1024604" y="3632200"/>
            <a:ext cx="5418393" cy="381000"/>
          </a:xfrm>
        </p:spPr>
        <p:txBody>
          <a:bodyPr anchor="ctr">
            <a:noAutofit/>
          </a:bodyPr>
          <a:lstStyle>
            <a:lvl1pPr marL="0" indent="0">
              <a:buFontTx/>
              <a:buNone/>
              <a:defRPr sz="1200" baseline="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smtClean="0"/>
              <a:t>Who said it? </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r>
              <a:rPr lang="en-US" smtClean="0"/>
              <a:t>ohiochc.org</a:t>
            </a:r>
            <a:endParaRPr lang="en-US" dirty="0"/>
          </a:p>
        </p:txBody>
      </p:sp>
      <p:sp>
        <p:nvSpPr>
          <p:cNvPr id="6" name="Slide Number Placeholder 5"/>
          <p:cNvSpPr>
            <a:spLocks noGrp="1"/>
          </p:cNvSpPr>
          <p:nvPr>
            <p:ph type="sldNum" sz="quarter" idx="12"/>
          </p:nvPr>
        </p:nvSpPr>
        <p:spPr>
          <a:xfrm>
            <a:off x="8525798" y="173963"/>
            <a:ext cx="512504" cy="365125"/>
          </a:xfrm>
          <a:prstGeom prst="rect">
            <a:avLst/>
          </a:prstGeom>
        </p:spPr>
        <p:txBody>
          <a:bodyPr/>
          <a:lstStyle/>
          <a:p>
            <a:fld id="{511B8520-FA15-46E7-8FF9-451C89032E5B}" type="slidenum">
              <a:rPr lang="en-US" smtClean="0"/>
              <a:pPr/>
              <a:t>‹#›</a:t>
            </a:fld>
            <a:endParaRPr lang="en-US" dirty="0"/>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3"/>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3"/>
                </a:solidFill>
                <a:latin typeface="Arial"/>
              </a:rPr>
              <a:t>”</a:t>
            </a:r>
            <a:endParaRPr lang="en-US" sz="1350" dirty="0">
              <a:solidFill>
                <a:schemeClr val="accent3"/>
              </a:solidFill>
              <a:latin typeface="Arial"/>
            </a:endParaRPr>
          </a:p>
        </p:txBody>
      </p:sp>
    </p:spTree>
    <p:extLst>
      <p:ext uri="{BB962C8B-B14F-4D97-AF65-F5344CB8AC3E}">
        <p14:creationId xmlns:p14="http://schemas.microsoft.com/office/powerpoint/2010/main" val="12546960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ohiochc.org</a:t>
            </a:r>
            <a:endParaRPr lang="en-US" dirty="0"/>
          </a:p>
        </p:txBody>
      </p:sp>
      <p:sp>
        <p:nvSpPr>
          <p:cNvPr id="4" name="Slide Number Placeholder 3"/>
          <p:cNvSpPr>
            <a:spLocks noGrp="1"/>
          </p:cNvSpPr>
          <p:nvPr>
            <p:ph type="sldNum" sz="quarter" idx="11"/>
          </p:nvPr>
        </p:nvSpPr>
        <p:spPr/>
        <p:txBody>
          <a:bodyPr/>
          <a:lstStyle/>
          <a:p>
            <a:fld id="{9843447B-A999-4B9E-9028-3154FF655645}" type="slidenum">
              <a:rPr lang="en-US" smtClean="0"/>
              <a:pPr/>
              <a:t>‹#›</a:t>
            </a:fld>
            <a:endParaRPr lang="en-US" dirty="0"/>
          </a:p>
        </p:txBody>
      </p:sp>
    </p:spTree>
    <p:extLst>
      <p:ext uri="{BB962C8B-B14F-4D97-AF65-F5344CB8AC3E}">
        <p14:creationId xmlns:p14="http://schemas.microsoft.com/office/powerpoint/2010/main" val="14499762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ohiochc.org</a:t>
            </a:r>
          </a:p>
        </p:txBody>
      </p:sp>
      <p:sp>
        <p:nvSpPr>
          <p:cNvPr id="7" name="Text Placeholder 6"/>
          <p:cNvSpPr>
            <a:spLocks noGrp="1"/>
          </p:cNvSpPr>
          <p:nvPr>
            <p:ph type="body" sz="quarter" idx="12"/>
          </p:nvPr>
        </p:nvSpPr>
        <p:spPr>
          <a:xfrm>
            <a:off x="1745117" y="3213328"/>
            <a:ext cx="4274344" cy="2589212"/>
          </a:xfrm>
        </p:spPr>
        <p:txBody>
          <a:bodyPr/>
          <a:lstStyle>
            <a:lvl1pPr marL="0" indent="0" algn="ctr">
              <a:buNone/>
              <a:defRPr sz="2100" b="1" baseline="0">
                <a:solidFill>
                  <a:schemeClr val="accent2"/>
                </a:solidFill>
                <a:latin typeface="Century Gothic" panose="020B0502020202020204" pitchFamily="34" charset="0"/>
              </a:defRPr>
            </a:lvl1pPr>
            <a:lvl2pPr marL="342900" indent="0">
              <a:buNone/>
              <a:defRPr/>
            </a:lvl2pPr>
          </a:lstStyle>
          <a:p>
            <a:pPr lvl="0"/>
            <a:endParaRPr lang="en-US" dirty="0" smtClean="0"/>
          </a:p>
          <a:p>
            <a:pPr lvl="0"/>
            <a:r>
              <a:rPr lang="en-US" dirty="0" smtClean="0"/>
              <a:t>Your Name</a:t>
            </a:r>
          </a:p>
          <a:p>
            <a:pPr lvl="0"/>
            <a:r>
              <a:rPr lang="en-US" dirty="0" smtClean="0"/>
              <a:t>Your Title</a:t>
            </a:r>
          </a:p>
          <a:p>
            <a:pPr lvl="0"/>
            <a:r>
              <a:rPr lang="en-US" dirty="0" smtClean="0"/>
              <a:t>Your Email</a:t>
            </a:r>
          </a:p>
          <a:p>
            <a:pPr lvl="0"/>
            <a:endParaRPr lang="en-US" dirty="0" smtClean="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45101" y="348403"/>
            <a:ext cx="4245249" cy="1415083"/>
          </a:xfrm>
          <a:prstGeom prst="rect">
            <a:avLst/>
          </a:prstGeom>
        </p:spPr>
      </p:pic>
      <p:sp>
        <p:nvSpPr>
          <p:cNvPr id="4" name="Content Placeholder 3"/>
          <p:cNvSpPr>
            <a:spLocks noGrp="1"/>
          </p:cNvSpPr>
          <p:nvPr>
            <p:ph sz="quarter" idx="13" hasCustomPrompt="1"/>
          </p:nvPr>
        </p:nvSpPr>
        <p:spPr>
          <a:xfrm>
            <a:off x="1303394" y="2171700"/>
            <a:ext cx="5157788" cy="914400"/>
          </a:xfrm>
        </p:spPr>
        <p:txBody>
          <a:bodyPr>
            <a:normAutofit/>
          </a:bodyPr>
          <a:lstStyle>
            <a:lvl1pPr marL="0" marR="0" indent="0" algn="ctr" defTabSz="342900" rtl="0" eaLnBrk="1" fontAlgn="auto" latinLnBrk="0" hangingPunct="1">
              <a:lnSpc>
                <a:spcPct val="100000"/>
              </a:lnSpc>
              <a:spcBef>
                <a:spcPts val="750"/>
              </a:spcBef>
              <a:spcAft>
                <a:spcPts val="0"/>
              </a:spcAft>
              <a:buClr>
                <a:schemeClr val="accent1"/>
              </a:buClr>
              <a:buSzPct val="80000"/>
              <a:buFont typeface="Wingdings 3" charset="2"/>
              <a:buNone/>
              <a:tabLst/>
              <a:defRPr sz="4050"/>
            </a:lvl1pPr>
          </a:lstStyle>
          <a:p>
            <a:pPr lvl="0"/>
            <a:r>
              <a:rPr lang="en-US" dirty="0" smtClean="0"/>
              <a:t>Thank you! </a:t>
            </a:r>
          </a:p>
        </p:txBody>
      </p:sp>
      <p:sp>
        <p:nvSpPr>
          <p:cNvPr id="9" name="Slide Number Placeholder 5"/>
          <p:cNvSpPr>
            <a:spLocks noGrp="1"/>
          </p:cNvSpPr>
          <p:nvPr>
            <p:ph type="sldNum" sz="quarter" idx="14"/>
          </p:nvPr>
        </p:nvSpPr>
        <p:spPr>
          <a:xfrm>
            <a:off x="8525798" y="173963"/>
            <a:ext cx="512504" cy="365125"/>
          </a:xfrm>
          <a:prstGeom prst="rect">
            <a:avLst/>
          </a:prstGeom>
        </p:spPr>
        <p:txBody>
          <a:bodyPr/>
          <a:lstStyle/>
          <a:p>
            <a:fld id="{511B8520-FA15-46E7-8FF9-451C89032E5B}" type="slidenum">
              <a:rPr lang="en-US" smtClean="0"/>
              <a:pPr/>
              <a:t>‹#›</a:t>
            </a:fld>
            <a:endParaRPr lang="en-US" dirty="0"/>
          </a:p>
        </p:txBody>
      </p:sp>
    </p:spTree>
    <p:extLst>
      <p:ext uri="{BB962C8B-B14F-4D97-AF65-F5344CB8AC3E}">
        <p14:creationId xmlns:p14="http://schemas.microsoft.com/office/powerpoint/2010/main" val="8930489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4"/>
            <a:ext cx="2133600" cy="365125"/>
          </a:xfrm>
          <a:prstGeom prst="rect">
            <a:avLst/>
          </a:prstGeom>
        </p:spPr>
        <p:txBody>
          <a:bodyPr/>
          <a:lstStyle/>
          <a:p>
            <a:fld id="{3BC205A0-BEE8-45BE-B09E-4A16F8A27419}" type="datetime1">
              <a:rPr lang="en-US" smtClean="0"/>
              <a:t>10/30/2017</a:t>
            </a:fld>
            <a:endParaRPr lang="en-US"/>
          </a:p>
        </p:txBody>
      </p:sp>
      <p:sp>
        <p:nvSpPr>
          <p:cNvPr id="3" name="Footer Placeholder 2"/>
          <p:cNvSpPr>
            <a:spLocks noGrp="1"/>
          </p:cNvSpPr>
          <p:nvPr>
            <p:ph type="ftr" sz="quarter" idx="11"/>
          </p:nvPr>
        </p:nvSpPr>
        <p:spPr/>
        <p:txBody>
          <a:bodyPr/>
          <a:lstStyle/>
          <a:p>
            <a:r>
              <a:rPr lang="en-US" smtClean="0"/>
              <a:t>ACCESS – QUALITY - VALUE </a:t>
            </a:r>
            <a:endParaRPr lang="en-US"/>
          </a:p>
        </p:txBody>
      </p:sp>
      <p:sp>
        <p:nvSpPr>
          <p:cNvPr id="4" name="Slide Number Placeholder 3"/>
          <p:cNvSpPr>
            <a:spLocks noGrp="1"/>
          </p:cNvSpPr>
          <p:nvPr>
            <p:ph type="sldNum" sz="quarter" idx="12"/>
          </p:nvPr>
        </p:nvSpPr>
        <p:spPr/>
        <p:txBody>
          <a:bodyPr/>
          <a:lstStyle/>
          <a:p>
            <a:fld id="{C45DE20C-F13D-439C-B519-0B2A1E779F09}" type="slidenum">
              <a:rPr lang="en-US" smtClean="0"/>
              <a:t>‹#›</a:t>
            </a:fld>
            <a:endParaRPr lang="en-US"/>
          </a:p>
        </p:txBody>
      </p:sp>
    </p:spTree>
    <p:extLst>
      <p:ext uri="{BB962C8B-B14F-4D97-AF65-F5344CB8AC3E}">
        <p14:creationId xmlns:p14="http://schemas.microsoft.com/office/powerpoint/2010/main" val="308646583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9" y="762003"/>
            <a:ext cx="219398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4425" spc="-75"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1650" cap="none" spc="0" baseline="0">
                <a:solidFill>
                  <a:schemeClr val="accent1">
                    <a:lumMod val="20000"/>
                    <a:lumOff val="80000"/>
                  </a:schemeClr>
                </a:solidFill>
              </a:defRPr>
            </a:lvl1pPr>
            <a:lvl2pPr marL="342892" indent="0" algn="ctr">
              <a:buNone/>
              <a:defRPr sz="1650"/>
            </a:lvl2pPr>
            <a:lvl3pPr marL="685783" indent="0" algn="ctr">
              <a:buNone/>
              <a:defRPr sz="1650"/>
            </a:lvl3pPr>
            <a:lvl4pPr marL="1028675" indent="0" algn="ctr">
              <a:buNone/>
              <a:defRPr sz="1500"/>
            </a:lvl4pPr>
            <a:lvl5pPr marL="1371566" indent="0" algn="ctr">
              <a:buNone/>
              <a:defRPr sz="1500"/>
            </a:lvl5pPr>
            <a:lvl6pPr marL="1714457" indent="0" algn="ctr">
              <a:buNone/>
              <a:defRPr sz="1500"/>
            </a:lvl6pPr>
            <a:lvl7pPr marL="2057348" indent="0" algn="ctr">
              <a:buNone/>
              <a:defRPr sz="1500"/>
            </a:lvl7pPr>
            <a:lvl8pPr marL="2400240" indent="0" algn="ctr">
              <a:buNone/>
              <a:defRPr sz="1500"/>
            </a:lvl8pPr>
            <a:lvl9pPr marL="2743132"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276463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510509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4425" b="0" spc="-75"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1650" cap="none" spc="0" baseline="0">
                <a:solidFill>
                  <a:schemeClr val="tx1">
                    <a:lumMod val="65000"/>
                    <a:lumOff val="3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3264459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5404059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500" b="1">
                <a:solidFill>
                  <a:schemeClr val="tx1">
                    <a:lumMod val="65000"/>
                    <a:lumOff val="35000"/>
                  </a:schemeClr>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63847" y="1023591"/>
            <a:ext cx="2606040" cy="813171"/>
          </a:xfrm>
        </p:spPr>
        <p:txBody>
          <a:bodyPr anchor="b">
            <a:normAutofit/>
          </a:bodyPr>
          <a:lstStyle>
            <a:lvl1pPr marL="0" indent="0">
              <a:spcBef>
                <a:spcPts val="0"/>
              </a:spcBef>
              <a:buNone/>
              <a:defRPr sz="1500" b="1">
                <a:solidFill>
                  <a:schemeClr val="tx1">
                    <a:lumMod val="65000"/>
                    <a:lumOff val="35000"/>
                  </a:schemeClr>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150180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19104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282353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baseline="0"/>
            </a:lvl1pPr>
          </a:lstStyle>
          <a:p>
            <a:r>
              <a:rPr lang="en-US" smtClean="0"/>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2024" y="3494176"/>
            <a:ext cx="2125980" cy="2321990"/>
          </a:xfrm>
        </p:spPr>
        <p:txBody>
          <a:bodyPr anchor="t">
            <a:normAutofit/>
          </a:bodyPr>
          <a:lstStyle>
            <a:lvl1pPr marL="0" indent="0">
              <a:lnSpc>
                <a:spcPct val="100000"/>
              </a:lnSpc>
              <a:buNone/>
              <a:defRPr sz="1050">
                <a:solidFill>
                  <a:srgbClr val="FFFFFF"/>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477946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677985" y="767419"/>
            <a:ext cx="6086423" cy="5330952"/>
          </a:xfrm>
          <a:solidFill>
            <a:schemeClr val="bg1">
              <a:lumMod val="75000"/>
            </a:schemeClr>
          </a:solidFill>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92024" y="3493008"/>
            <a:ext cx="2125980" cy="2322576"/>
          </a:xfrm>
        </p:spPr>
        <p:txBody>
          <a:bodyPr anchor="t">
            <a:normAutofit/>
          </a:bodyPr>
          <a:lstStyle>
            <a:lvl1pPr marL="0" indent="0">
              <a:lnSpc>
                <a:spcPct val="100000"/>
              </a:lnSpc>
              <a:buNone/>
              <a:defRPr sz="1050">
                <a:solidFill>
                  <a:srgbClr val="FFFFFF"/>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9" name="Footer Placeholder 8"/>
          <p:cNvSpPr>
            <a:spLocks noGrp="1"/>
          </p:cNvSpPr>
          <p:nvPr>
            <p:ph type="ftr" sz="quarter" idx="11"/>
          </p:nvPr>
        </p:nvSpPr>
        <p:spPr>
          <a:xfrm>
            <a:off x="2624328" y="6356355"/>
            <a:ext cx="4433638"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607156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76432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556078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4.png"/><Relationship Id="rId5" Type="http://schemas.openxmlformats.org/officeDocument/2006/relationships/slideLayout" Target="../slideLayouts/slideLayout34.xml"/><Relationship Id="rId10" Type="http://schemas.openxmlformats.org/officeDocument/2006/relationships/image" Target="../media/image3.jpeg"/><Relationship Id="rId4" Type="http://schemas.openxmlformats.org/officeDocument/2006/relationships/slideLayout" Target="../slideLayouts/slideLayout33.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5.jpe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10.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smtClean="0">
              <a:latin typeface="Calibri" pitchFamily="34" charset="0"/>
              <a:cs typeface="Meta Offc Pro"/>
            </a:endParaRPr>
          </a:p>
        </p:txBody>
      </p:sp>
      <p:pic>
        <p:nvPicPr>
          <p:cNvPr id="6" name="Picture 5"/>
          <p:cNvPicPr>
            <a:picLocks noChangeAspect="1" noChangeArrowheads="1"/>
          </p:cNvPicPr>
          <p:nvPr userDrawn="1"/>
        </p:nvPicPr>
        <p:blipFill>
          <a:blip r:embed="rId10" cstate="print"/>
          <a:srcRect/>
          <a:stretch>
            <a:fillRect/>
          </a:stretch>
        </p:blipFill>
        <p:spPr bwMode="auto">
          <a:xfrm>
            <a:off x="8503920" y="6248400"/>
            <a:ext cx="548640" cy="551434"/>
          </a:xfrm>
          <a:prstGeom prst="rect">
            <a:avLst/>
          </a:prstGeom>
          <a:noFill/>
        </p:spPr>
      </p:pic>
    </p:spTree>
    <p:extLst>
      <p:ext uri="{BB962C8B-B14F-4D97-AF65-F5344CB8AC3E}">
        <p14:creationId xmlns:p14="http://schemas.microsoft.com/office/powerpoint/2010/main" val="24329654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p:timing>
    <p:tnLst>
      <p:par>
        <p:cTn id="1" dur="indefinite" restart="never" nodeType="tmRoot"/>
      </p:par>
    </p:tnLst>
  </p:timing>
  <p:hf sldNum="0" hd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10"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smtClean="0">
              <a:latin typeface="Calibri" pitchFamily="34" charset="0"/>
              <a:cs typeface="Meta Offc Pro"/>
            </a:endParaRPr>
          </a:p>
        </p:txBody>
      </p:sp>
    </p:spTree>
    <p:extLst>
      <p:ext uri="{BB962C8B-B14F-4D97-AF65-F5344CB8AC3E}">
        <p14:creationId xmlns:p14="http://schemas.microsoft.com/office/powerpoint/2010/main" val="11527663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Lst>
  <p:timing>
    <p:tnLst>
      <p:par>
        <p:cTn id="1" dur="indefinite" restart="never" nodeType="tmRoot"/>
      </p:par>
    </p:tnLst>
  </p:timing>
  <p:hf sldNum="0" hd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350338733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39" r:id="rId3"/>
    <p:sldLayoutId id="2147483740"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8047"/>
            <a:ext cx="8229600" cy="8683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65667" y="9906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52979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573D2-8D06-4580-8A6C-24CE0020AA1D}" type="datetime1">
              <a:rPr lang="en-US" smtClean="0"/>
              <a:t>10/30/2017</a:t>
            </a:fld>
            <a:endParaRPr lang="en-US"/>
          </a:p>
        </p:txBody>
      </p:sp>
      <p:sp>
        <p:nvSpPr>
          <p:cNvPr id="5" name="Footer Placeholder 4"/>
          <p:cNvSpPr>
            <a:spLocks noGrp="1"/>
          </p:cNvSpPr>
          <p:nvPr>
            <p:ph type="ftr" sz="quarter" idx="3"/>
          </p:nvPr>
        </p:nvSpPr>
        <p:spPr>
          <a:xfrm>
            <a:off x="3124200" y="555678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 </a:t>
            </a:r>
            <a:endParaRPr lang="en-US" dirty="0"/>
          </a:p>
        </p:txBody>
      </p:sp>
      <p:sp>
        <p:nvSpPr>
          <p:cNvPr id="6" name="Slide Number Placeholder 5"/>
          <p:cNvSpPr>
            <a:spLocks noGrp="1"/>
          </p:cNvSpPr>
          <p:nvPr>
            <p:ph type="sldNum" sz="quarter" idx="4"/>
          </p:nvPr>
        </p:nvSpPr>
        <p:spPr>
          <a:xfrm>
            <a:off x="7010400" y="551656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2EA76-330F-481C-A552-FA67E4BF4D56}" type="slidenum">
              <a:rPr lang="en-US" smtClean="0"/>
              <a:pPr/>
              <a:t>‹#›</a:t>
            </a:fld>
            <a:endParaRPr lang="en-US"/>
          </a:p>
        </p:txBody>
      </p:sp>
    </p:spTree>
    <p:extLst>
      <p:ext uri="{BB962C8B-B14F-4D97-AF65-F5344CB8AC3E}">
        <p14:creationId xmlns:p14="http://schemas.microsoft.com/office/powerpoint/2010/main" val="3712919185"/>
      </p:ext>
    </p:extLst>
  </p:cSld>
  <p:clrMap bg1="lt1" tx1="dk1" bg2="lt2" tx2="dk2" accent1="accent1" accent2="accent2" accent3="accent3" accent4="accent4" accent5="accent5" accent6="accent6" hlink="hlink" folHlink="folHlink"/>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8DAA7B-8BAE-4C2F-BDCE-348E6982A8A5}" type="datetime1">
              <a:rPr lang="en-US" smtClean="0"/>
              <a:t>10/30/2017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BEB965-904C-4645-920C-83A9134BA1C6}" type="slidenum">
              <a:rPr lang="en-US" smtClean="0"/>
              <a:t>‹#›</a:t>
            </a:fld>
            <a:endParaRPr lang="en-US" dirty="0"/>
          </a:p>
        </p:txBody>
      </p:sp>
      <p:sp>
        <p:nvSpPr>
          <p:cNvPr id="8" name="Rectangle 7"/>
          <p:cNvSpPr/>
          <p:nvPr/>
        </p:nvSpPr>
        <p:spPr>
          <a:xfrm>
            <a:off x="0" y="0"/>
            <a:ext cx="304800" cy="685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27576" y="6483096"/>
            <a:ext cx="649224" cy="146304"/>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53000" y="0"/>
            <a:ext cx="4190999" cy="2993570"/>
          </a:xfrm>
          <a:prstGeom prst="rect">
            <a:avLst/>
          </a:prstGeom>
        </p:spPr>
      </p:pic>
    </p:spTree>
    <p:extLst>
      <p:ext uri="{BB962C8B-B14F-4D97-AF65-F5344CB8AC3E}">
        <p14:creationId xmlns:p14="http://schemas.microsoft.com/office/powerpoint/2010/main" val="359932420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702729" y="6157043"/>
            <a:ext cx="1280027" cy="500061"/>
          </a:xfrm>
          <a:prstGeom prst="rect">
            <a:avLst/>
          </a:prstGeom>
        </p:spPr>
        <p:txBody>
          <a:bodyPr vert="horz" lIns="91440" tIns="45720" rIns="91440" bIns="45720" rtlCol="0" anchor="ctr"/>
          <a:lstStyle>
            <a:lvl1pPr algn="l">
              <a:defRPr sz="1200" b="1">
                <a:solidFill>
                  <a:schemeClr val="bg1"/>
                </a:solidFill>
                <a:latin typeface="Century Gothic" panose="020B0502020202020204" pitchFamily="34" charset="0"/>
              </a:defRPr>
            </a:lvl1pPr>
          </a:lstStyle>
          <a:p>
            <a:r>
              <a:rPr lang="en-US" dirty="0" smtClean="0"/>
              <a:t>ohiochc.org</a:t>
            </a:r>
            <a:endParaRPr lang="en-US" dirty="0"/>
          </a:p>
        </p:txBody>
      </p: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1318" y="6240065"/>
            <a:ext cx="419342" cy="500061"/>
          </a:xfrm>
          <a:prstGeom prst="rect">
            <a:avLst/>
          </a:prstGeom>
        </p:spPr>
      </p:pic>
      <p:sp>
        <p:nvSpPr>
          <p:cNvPr id="6" name="Slide Number Placeholder 5"/>
          <p:cNvSpPr>
            <a:spLocks noGrp="1"/>
          </p:cNvSpPr>
          <p:nvPr>
            <p:ph type="sldNum" sz="quarter" idx="4"/>
          </p:nvPr>
        </p:nvSpPr>
        <p:spPr>
          <a:xfrm>
            <a:off x="8775700" y="107951"/>
            <a:ext cx="319934" cy="365125"/>
          </a:xfrm>
          <a:prstGeom prst="rect">
            <a:avLst/>
          </a:prstGeom>
        </p:spPr>
        <p:txBody>
          <a:bodyPr vert="horz" lIns="91440" tIns="45720" rIns="91440" bIns="45720" rtlCol="0" anchor="ctr"/>
          <a:lstStyle>
            <a:lvl1pPr algn="r">
              <a:defRPr sz="1050" b="1">
                <a:solidFill>
                  <a:schemeClr val="bg1"/>
                </a:solidFill>
                <a:latin typeface="Century Gothic" panose="020B0502020202020204" pitchFamily="34" charset="0"/>
              </a:defRPr>
            </a:lvl1pPr>
          </a:lstStyle>
          <a:p>
            <a:fld id="{9843447B-A999-4B9E-9028-3154FF655645}" type="slidenum">
              <a:rPr lang="en-US" smtClean="0"/>
              <a:pPr/>
              <a:t>‹#›</a:t>
            </a:fld>
            <a:endParaRPr lang="en-US" dirty="0"/>
          </a:p>
        </p:txBody>
      </p:sp>
    </p:spTree>
    <p:extLst>
      <p:ext uri="{BB962C8B-B14F-4D97-AF65-F5344CB8AC3E}">
        <p14:creationId xmlns:p14="http://schemas.microsoft.com/office/powerpoint/2010/main" val="202917522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Lst>
  <p:timing>
    <p:tnLst>
      <p:par>
        <p:cTn id="1" dur="indefinite" restart="never" nodeType="tmRoot"/>
      </p:par>
    </p:tnLst>
  </p:timing>
  <p:hf hdr="0" dt="0"/>
  <p:txStyles>
    <p:titleStyle>
      <a:lvl1pPr algn="l" defTabSz="342900" rtl="0" eaLnBrk="1" latinLnBrk="0" hangingPunct="1">
        <a:spcBef>
          <a:spcPct val="0"/>
        </a:spcBef>
        <a:buNone/>
        <a:defRPr sz="2400" b="1" kern="1200">
          <a:solidFill>
            <a:schemeClr val="accent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500" kern="1200">
          <a:solidFill>
            <a:schemeClr val="tx2">
              <a:lumMod val="75000"/>
            </a:schemeClr>
          </a:solidFill>
          <a:latin typeface="Century Gothic" panose="020B0502020202020204" pitchFamily="34" charset="0"/>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350" kern="1200">
          <a:solidFill>
            <a:schemeClr val="tx2">
              <a:lumMod val="75000"/>
            </a:schemeClr>
          </a:solidFill>
          <a:latin typeface="Century Gothic" panose="020B0502020202020204" pitchFamily="34" charset="0"/>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200" kern="1200">
          <a:solidFill>
            <a:schemeClr val="tx2">
              <a:lumMod val="75000"/>
            </a:schemeClr>
          </a:solidFill>
          <a:latin typeface="Century Gothic" panose="020B0502020202020204" pitchFamily="34" charset="0"/>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2">
              <a:lumMod val="75000"/>
            </a:schemeClr>
          </a:solidFill>
          <a:latin typeface="Century Gothic" panose="020B0502020202020204" pitchFamily="34" charset="0"/>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2">
              <a:lumMod val="75000"/>
            </a:schemeClr>
          </a:solidFill>
          <a:latin typeface="Century Gothic" panose="020B0502020202020204" pitchFamily="34" charset="0"/>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91" y="1123842"/>
            <a:ext cx="221061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96849" y="6356355"/>
            <a:ext cx="2057400"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fld id="{5586B75A-687E-405C-8A0B-8D00578BA2C3}" type="datetimeFigureOut">
              <a:rPr lang="en-US" dirty="0"/>
              <a:pPr/>
              <a:t>10/30/2017</a:t>
            </a:fld>
            <a:endParaRPr lang="en-US" dirty="0"/>
          </a:p>
        </p:txBody>
      </p:sp>
      <p:sp>
        <p:nvSpPr>
          <p:cNvPr id="5" name="Footer Placeholder 4"/>
          <p:cNvSpPr>
            <a:spLocks noGrp="1"/>
          </p:cNvSpPr>
          <p:nvPr>
            <p:ph type="ftr" sz="quarter" idx="3"/>
          </p:nvPr>
        </p:nvSpPr>
        <p:spPr>
          <a:xfrm>
            <a:off x="2901951" y="6356355"/>
            <a:ext cx="4433638"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7975604" y="6356355"/>
            <a:ext cx="1148195" cy="365125"/>
          </a:xfrm>
          <a:prstGeom prst="rect">
            <a:avLst/>
          </a:prstGeom>
        </p:spPr>
        <p:txBody>
          <a:bodyPr vert="horz" lIns="91440" tIns="45720" rIns="91440" bIns="45720" rtlCol="0" anchor="ctr"/>
          <a:lstStyle>
            <a:lvl1pPr algn="r">
              <a:defRPr sz="9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55001427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sldNum="0" hdr="0" ftr="0" dt="0"/>
  <p:txStyles>
    <p:titleStyle>
      <a:lvl1pPr algn="l" defTabSz="685783" rtl="0" eaLnBrk="1" latinLnBrk="0" hangingPunct="1">
        <a:lnSpc>
          <a:spcPct val="90000"/>
        </a:lnSpc>
        <a:spcBef>
          <a:spcPct val="0"/>
        </a:spcBef>
        <a:buNone/>
        <a:defRPr sz="2700" kern="1200" spc="-45" baseline="0">
          <a:solidFill>
            <a:srgbClr val="FFFFFF"/>
          </a:solidFill>
          <a:latin typeface="+mj-lt"/>
          <a:ea typeface="+mj-ea"/>
          <a:cs typeface="+mj-cs"/>
        </a:defRPr>
      </a:lvl1pPr>
    </p:titleStyle>
    <p:bodyStyle>
      <a:lvl1pPr marL="137156" indent="-137156" algn="l" defTabSz="685783" rtl="0" eaLnBrk="1" latinLnBrk="0" hangingPunct="1">
        <a:lnSpc>
          <a:spcPct val="90000"/>
        </a:lnSpc>
        <a:spcBef>
          <a:spcPts val="900"/>
        </a:spcBef>
        <a:buClr>
          <a:schemeClr val="accent1"/>
        </a:buClr>
        <a:buFont typeface="Wingdings 2" pitchFamily="18" charset="2"/>
        <a:buChar char=""/>
        <a:defRPr sz="1500" kern="1200">
          <a:solidFill>
            <a:schemeClr val="tx1">
              <a:lumMod val="65000"/>
              <a:lumOff val="35000"/>
            </a:schemeClr>
          </a:solidFill>
          <a:latin typeface="+mn-lt"/>
          <a:ea typeface="+mn-ea"/>
          <a:cs typeface="+mn-cs"/>
        </a:defRPr>
      </a:lvl1pPr>
      <a:lvl2pPr marL="514337" indent="-137156" algn="l" defTabSz="685783" rtl="0" eaLnBrk="1" latinLnBrk="0" hangingPunct="1">
        <a:lnSpc>
          <a:spcPct val="90000"/>
        </a:lnSpc>
        <a:spcBef>
          <a:spcPts val="188"/>
        </a:spcBef>
        <a:spcAft>
          <a:spcPts val="188"/>
        </a:spcAft>
        <a:buClr>
          <a:schemeClr val="accent1"/>
        </a:buClr>
        <a:buFont typeface="Wingdings 2" pitchFamily="18" charset="2"/>
        <a:buChar char=""/>
        <a:defRPr sz="1350" kern="1200">
          <a:solidFill>
            <a:schemeClr val="tx1">
              <a:lumMod val="65000"/>
              <a:lumOff val="35000"/>
            </a:schemeClr>
          </a:solidFill>
          <a:latin typeface="+mn-lt"/>
          <a:ea typeface="+mn-ea"/>
          <a:cs typeface="+mn-cs"/>
        </a:defRPr>
      </a:lvl2pPr>
      <a:lvl3pPr marL="857228" indent="-137156" algn="l" defTabSz="685783" rtl="0" eaLnBrk="1" latinLnBrk="0" hangingPunct="1">
        <a:lnSpc>
          <a:spcPct val="90000"/>
        </a:lnSpc>
        <a:spcBef>
          <a:spcPts val="188"/>
        </a:spcBef>
        <a:spcAft>
          <a:spcPts val="188"/>
        </a:spcAft>
        <a:buClr>
          <a:schemeClr val="accent1"/>
        </a:buClr>
        <a:buFont typeface="Wingdings 2" pitchFamily="18" charset="2"/>
        <a:buChar char=""/>
        <a:defRPr sz="1200" kern="1200">
          <a:solidFill>
            <a:schemeClr val="tx1">
              <a:lumMod val="65000"/>
              <a:lumOff val="35000"/>
            </a:schemeClr>
          </a:solidFill>
          <a:latin typeface="+mn-lt"/>
          <a:ea typeface="+mn-ea"/>
          <a:cs typeface="+mn-cs"/>
        </a:defRPr>
      </a:lvl3pPr>
      <a:lvl4pPr marL="1200120" indent="-13715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4pPr>
      <a:lvl5pPr marL="1543012" indent="-13715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5pPr>
      <a:lvl6pPr marL="1885903" indent="-17144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795" indent="-17144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686" indent="-17144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577" indent="-171446" algn="l" defTabSz="685783"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s://www.kff.org/health-reform/issue-brief/data-note-changes-in-2017-federal-navigator-funding/" TargetMode="External"/><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http://kff.org/health-reform/state-indicator/state-activity-around-expanding-medicaid-under-the-affordable-care-act/" TargetMode="External"/><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hyperlink" Target="https://www.kff.org/health-reform/faq/health-reform-frequently-asked-questions/" TargetMode="External"/><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hyperlink" Target="https://www.kff.org/statedata" TargetMode="External"/><Relationship Id="rId5" Type="http://schemas.openxmlformats.org/officeDocument/2006/relationships/hyperlink" Target="https://www.kff.org/understanding-health-insurance/" TargetMode="External"/><Relationship Id="rId4" Type="http://schemas.openxmlformats.org/officeDocument/2006/relationships/hyperlink" Target="https://www.kff.org/interactive/subsidy-calculator/"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18" Type="http://schemas.openxmlformats.org/officeDocument/2006/relationships/image" Target="../media/image28.JPG"/><Relationship Id="rId26" Type="http://schemas.openxmlformats.org/officeDocument/2006/relationships/image" Target="../media/image36.jpeg"/><Relationship Id="rId3" Type="http://schemas.openxmlformats.org/officeDocument/2006/relationships/image" Target="../media/image13.jpeg"/><Relationship Id="rId21" Type="http://schemas.openxmlformats.org/officeDocument/2006/relationships/image" Target="../media/image31.jpeg"/><Relationship Id="rId7" Type="http://schemas.openxmlformats.org/officeDocument/2006/relationships/image" Target="../media/image17.jpeg"/><Relationship Id="rId12" Type="http://schemas.openxmlformats.org/officeDocument/2006/relationships/image" Target="../media/image22.JPG"/><Relationship Id="rId17" Type="http://schemas.openxmlformats.org/officeDocument/2006/relationships/image" Target="../media/image27.jpeg"/><Relationship Id="rId25" Type="http://schemas.openxmlformats.org/officeDocument/2006/relationships/image" Target="../media/image35.png"/><Relationship Id="rId2" Type="http://schemas.openxmlformats.org/officeDocument/2006/relationships/notesSlide" Target="../notesSlides/notesSlide20.xml"/><Relationship Id="rId16" Type="http://schemas.openxmlformats.org/officeDocument/2006/relationships/image" Target="../media/image26.jpeg"/><Relationship Id="rId20" Type="http://schemas.openxmlformats.org/officeDocument/2006/relationships/image" Target="../media/image30.jpeg"/><Relationship Id="rId1" Type="http://schemas.openxmlformats.org/officeDocument/2006/relationships/slideLayout" Target="../slideLayouts/slideLayout35.xml"/><Relationship Id="rId6" Type="http://schemas.openxmlformats.org/officeDocument/2006/relationships/image" Target="../media/image16.jpg"/><Relationship Id="rId11" Type="http://schemas.openxmlformats.org/officeDocument/2006/relationships/image" Target="../media/image21.jpg"/><Relationship Id="rId24" Type="http://schemas.openxmlformats.org/officeDocument/2006/relationships/image" Target="../media/image34.jpeg"/><Relationship Id="rId5" Type="http://schemas.openxmlformats.org/officeDocument/2006/relationships/image" Target="../media/image15.jpg"/><Relationship Id="rId15" Type="http://schemas.openxmlformats.org/officeDocument/2006/relationships/image" Target="../media/image25.jpeg"/><Relationship Id="rId23" Type="http://schemas.openxmlformats.org/officeDocument/2006/relationships/image" Target="../media/image33.jpeg"/><Relationship Id="rId10" Type="http://schemas.openxmlformats.org/officeDocument/2006/relationships/image" Target="../media/image20.jpg"/><Relationship Id="rId19" Type="http://schemas.openxmlformats.org/officeDocument/2006/relationships/image" Target="../media/image29.jpg"/><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g"/><Relationship Id="rId22"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31.xml"/><Relationship Id="rId5" Type="http://schemas.openxmlformats.org/officeDocument/2006/relationships/image" Target="../media/image46.jpeg"/><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g"/><Relationship Id="rId18" Type="http://schemas.openxmlformats.org/officeDocument/2006/relationships/image" Target="../media/image63.png"/><Relationship Id="rId3" Type="http://schemas.openxmlformats.org/officeDocument/2006/relationships/image" Target="../media/image48.jpeg"/><Relationship Id="rId21" Type="http://schemas.openxmlformats.org/officeDocument/2006/relationships/image" Target="../media/image66.jpeg"/><Relationship Id="rId7" Type="http://schemas.openxmlformats.org/officeDocument/2006/relationships/image" Target="../media/image52.jpeg"/><Relationship Id="rId12" Type="http://schemas.openxmlformats.org/officeDocument/2006/relationships/image" Target="../media/image57.jpg"/><Relationship Id="rId17" Type="http://schemas.openxmlformats.org/officeDocument/2006/relationships/image" Target="../media/image62.jpeg"/><Relationship Id="rId2" Type="http://schemas.openxmlformats.org/officeDocument/2006/relationships/notesSlide" Target="../notesSlides/notesSlide26.xml"/><Relationship Id="rId16" Type="http://schemas.openxmlformats.org/officeDocument/2006/relationships/image" Target="../media/image61.jpeg"/><Relationship Id="rId20" Type="http://schemas.openxmlformats.org/officeDocument/2006/relationships/image" Target="../media/image65.jpeg"/><Relationship Id="rId1" Type="http://schemas.openxmlformats.org/officeDocument/2006/relationships/slideLayout" Target="../slideLayouts/slideLayout31.xml"/><Relationship Id="rId6" Type="http://schemas.openxmlformats.org/officeDocument/2006/relationships/image" Target="../media/image51.jpeg"/><Relationship Id="rId11" Type="http://schemas.openxmlformats.org/officeDocument/2006/relationships/image" Target="../media/image56.jpg"/><Relationship Id="rId5" Type="http://schemas.openxmlformats.org/officeDocument/2006/relationships/image" Target="../media/image50.jpeg"/><Relationship Id="rId15" Type="http://schemas.openxmlformats.org/officeDocument/2006/relationships/image" Target="../media/image60.png"/><Relationship Id="rId10" Type="http://schemas.openxmlformats.org/officeDocument/2006/relationships/image" Target="../media/image55.jpeg"/><Relationship Id="rId19" Type="http://schemas.openxmlformats.org/officeDocument/2006/relationships/image" Target="../media/image64.jpeg"/><Relationship Id="rId4" Type="http://schemas.openxmlformats.org/officeDocument/2006/relationships/image" Target="../media/image49.jpeg"/><Relationship Id="rId9" Type="http://schemas.openxmlformats.org/officeDocument/2006/relationships/image" Target="../media/image54.jpeg"/><Relationship Id="rId14" Type="http://schemas.openxmlformats.org/officeDocument/2006/relationships/image" Target="../media/image59.jpg"/></Relationships>
</file>

<file path=ppt/slides/_rels/slide32.xml.rels><?xml version="1.0" encoding="UTF-8" standalone="yes"?>
<Relationships xmlns="http://schemas.openxmlformats.org/package/2006/relationships"><Relationship Id="rId3" Type="http://schemas.openxmlformats.org/officeDocument/2006/relationships/hyperlink" Target="mailto:jholloway@aspin.org" TargetMode="External"/><Relationship Id="rId2" Type="http://schemas.openxmlformats.org/officeDocument/2006/relationships/notesSlide" Target="../notesSlides/notesSlide27.xml"/><Relationship Id="rId1" Type="http://schemas.openxmlformats.org/officeDocument/2006/relationships/slideLayout" Target="../slideLayouts/slideLayout31.xml"/><Relationship Id="rId4" Type="http://schemas.openxmlformats.org/officeDocument/2006/relationships/hyperlink" Target="http://www.aspinhealthnavigators.or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hyperlink" Target="mailto:helpline@pahealthaccess.org" TargetMode="External"/><Relationship Id="rId2" Type="http://schemas.openxmlformats.org/officeDocument/2006/relationships/image" Target="../media/image71.png"/><Relationship Id="rId1" Type="http://schemas.openxmlformats.org/officeDocument/2006/relationships/slideLayout" Target="../slideLayouts/slideLayout52.xml"/><Relationship Id="rId5" Type="http://schemas.openxmlformats.org/officeDocument/2006/relationships/hyperlink" Target="http://www.insurance.pa.gov/Coverage/Pages/2018-Open-Enrollment.aspx" TargetMode="External"/><Relationship Id="rId4" Type="http://schemas.openxmlformats.org/officeDocument/2006/relationships/hyperlink" Target="http://www.pahealthaccess.org/gethelp"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hyperlink" Target="mailto:akraus@pahealthaccess.org"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 </a:t>
            </a:r>
            <a:endParaRPr lang="en-US"/>
          </a:p>
        </p:txBody>
      </p:sp>
      <p:sp>
        <p:nvSpPr>
          <p:cNvPr id="3" name="Content Placeholder 2"/>
          <p:cNvSpPr>
            <a:spLocks noGrp="1"/>
          </p:cNvSpPr>
          <p:nvPr>
            <p:ph sz="quarter" idx="13"/>
          </p:nvPr>
        </p:nvSpPr>
        <p:spPr/>
        <p:txBody>
          <a:bodyPr/>
          <a:lstStyle/>
          <a:p>
            <a:r>
              <a:rPr lang="en-US" dirty="0" smtClean="0"/>
              <a:t>October 30, 2017</a:t>
            </a:r>
            <a:endParaRPr lang="en-US" dirty="0"/>
          </a:p>
        </p:txBody>
      </p:sp>
      <p:sp>
        <p:nvSpPr>
          <p:cNvPr id="8" name="Content Placeholder 7"/>
          <p:cNvSpPr>
            <a:spLocks noGrp="1"/>
          </p:cNvSpPr>
          <p:nvPr>
            <p:ph sz="quarter" idx="16"/>
          </p:nvPr>
        </p:nvSpPr>
        <p:spPr>
          <a:xfrm>
            <a:off x="444467" y="4644232"/>
            <a:ext cx="7556533" cy="1223168"/>
          </a:xfrm>
        </p:spPr>
        <p:txBody>
          <a:bodyPr/>
          <a:lstStyle/>
          <a:p>
            <a:r>
              <a:rPr lang="en-US" dirty="0" smtClean="0"/>
              <a:t>Karen Pollitz, Kaiser Family Foundation</a:t>
            </a:r>
          </a:p>
          <a:p>
            <a:r>
              <a:rPr lang="en-US" dirty="0" smtClean="0"/>
              <a:t>Jennifer Tolbert, Kaiser Family Foundation</a:t>
            </a:r>
          </a:p>
          <a:p>
            <a:r>
              <a:rPr lang="en-US" dirty="0"/>
              <a:t>Julia Holloway, </a:t>
            </a:r>
            <a:r>
              <a:rPr lang="en-US" dirty="0" smtClean="0"/>
              <a:t>Director </a:t>
            </a:r>
            <a:r>
              <a:rPr lang="en-US" dirty="0"/>
              <a:t>of </a:t>
            </a:r>
            <a:r>
              <a:rPr lang="en-US" dirty="0" smtClean="0"/>
              <a:t>Program Development </a:t>
            </a:r>
            <a:r>
              <a:rPr lang="en-US" dirty="0"/>
              <a:t>and </a:t>
            </a:r>
            <a:r>
              <a:rPr lang="en-US" dirty="0" smtClean="0"/>
              <a:t>Navigator Services</a:t>
            </a:r>
            <a:r>
              <a:rPr lang="en-US" dirty="0"/>
              <a:t>, Affiliated Service Providers of </a:t>
            </a:r>
            <a:r>
              <a:rPr lang="en-US" dirty="0" smtClean="0"/>
              <a:t>Indiana</a:t>
            </a:r>
          </a:p>
          <a:p>
            <a:r>
              <a:rPr lang="en-US" dirty="0"/>
              <a:t>Teresa Rios-Bishop, </a:t>
            </a:r>
            <a:r>
              <a:rPr lang="en-US" dirty="0" smtClean="0"/>
              <a:t>Outreach </a:t>
            </a:r>
            <a:r>
              <a:rPr lang="en-US" dirty="0"/>
              <a:t>and </a:t>
            </a:r>
            <a:r>
              <a:rPr lang="en-US" dirty="0" smtClean="0"/>
              <a:t>Policy Manager</a:t>
            </a:r>
            <a:r>
              <a:rPr lang="en-US" dirty="0"/>
              <a:t>, Ohio Association of Community Health </a:t>
            </a:r>
            <a:r>
              <a:rPr lang="en-US" dirty="0" smtClean="0"/>
              <a:t>Centers</a:t>
            </a:r>
          </a:p>
          <a:p>
            <a:r>
              <a:rPr lang="en-US" dirty="0"/>
              <a:t>Antoinette Kraus, </a:t>
            </a:r>
            <a:r>
              <a:rPr lang="en-US" dirty="0" smtClean="0"/>
              <a:t>Executive Director</a:t>
            </a:r>
            <a:r>
              <a:rPr lang="en-US" dirty="0"/>
              <a:t>, Pennsylvania Health Access Network</a:t>
            </a:r>
          </a:p>
          <a:p>
            <a:endParaRPr lang="en-US" dirty="0" smtClean="0"/>
          </a:p>
        </p:txBody>
      </p:sp>
      <p:sp>
        <p:nvSpPr>
          <p:cNvPr id="7" name="Title 5"/>
          <p:cNvSpPr txBox="1">
            <a:spLocks/>
          </p:cNvSpPr>
          <p:nvPr/>
        </p:nvSpPr>
        <p:spPr bwMode="auto">
          <a:xfrm>
            <a:off x="452347" y="1824503"/>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defTabSz="457200" rtl="0" eaLnBrk="1" latinLnBrk="0" hangingPunct="1">
              <a:spcBef>
                <a:spcPct val="0"/>
              </a:spcBef>
              <a:buNone/>
              <a:defRPr sz="3200" b="1" i="0" kern="1200" baseline="0">
                <a:solidFill>
                  <a:schemeClr val="bg1"/>
                </a:solidFill>
                <a:latin typeface="Calibri" pitchFamily="34" charset="0"/>
                <a:ea typeface="+mj-ea"/>
                <a:cs typeface="Calibri" pitchFamily="34" charset="0"/>
              </a:defRPr>
            </a:lvl1pPr>
          </a:lstStyle>
          <a:p>
            <a:r>
              <a:rPr lang="en-US" sz="2800" dirty="0"/>
              <a:t>What Consumers in </a:t>
            </a:r>
            <a:r>
              <a:rPr lang="en-US" sz="2800" dirty="0" smtClean="0"/>
              <a:t>Indiana, Ohio, and Pennsylvania</a:t>
            </a:r>
          </a:p>
          <a:p>
            <a:r>
              <a:rPr lang="en-US" sz="2800" dirty="0" smtClean="0"/>
              <a:t>Need </a:t>
            </a:r>
            <a:r>
              <a:rPr lang="en-US" sz="2800" dirty="0"/>
              <a:t>to </a:t>
            </a:r>
            <a:r>
              <a:rPr lang="en-US" sz="2800" dirty="0" smtClean="0"/>
              <a:t>Know </a:t>
            </a:r>
            <a:r>
              <a:rPr lang="en-US" sz="2800" dirty="0"/>
              <a:t>about Open </a:t>
            </a:r>
            <a:r>
              <a:rPr lang="en-US" sz="2800" dirty="0" smtClean="0"/>
              <a:t>Enrollment</a:t>
            </a:r>
            <a:endParaRPr lang="en-US" sz="2800" dirty="0"/>
          </a:p>
        </p:txBody>
      </p:sp>
    </p:spTree>
    <p:extLst>
      <p:ext uri="{BB962C8B-B14F-4D97-AF65-F5344CB8AC3E}">
        <p14:creationId xmlns:p14="http://schemas.microsoft.com/office/powerpoint/2010/main" val="276241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2075" y="365125"/>
            <a:ext cx="8959850" cy="914400"/>
          </a:xfrm>
        </p:spPr>
        <p:txBody>
          <a:bodyPr/>
          <a:lstStyle/>
          <a:p>
            <a:pPr>
              <a:defRPr/>
            </a:pPr>
            <a:r>
              <a:rPr lang="en-US" sz="3200" dirty="0" smtClean="0"/>
              <a:t>Karen Pollitz</a:t>
            </a:r>
            <a:endParaRPr lang="en-US" sz="3000" dirty="0">
              <a:solidFill>
                <a:schemeClr val="tx1"/>
              </a:solidFill>
              <a:latin typeface="+mj-lt"/>
            </a:endParaRPr>
          </a:p>
        </p:txBody>
      </p:sp>
      <p:sp>
        <p:nvSpPr>
          <p:cNvPr id="8" name="Content Placeholder 4"/>
          <p:cNvSpPr txBox="1">
            <a:spLocks/>
          </p:cNvSpPr>
          <p:nvPr/>
        </p:nvSpPr>
        <p:spPr bwMode="auto">
          <a:xfrm>
            <a:off x="4321834" y="5102635"/>
            <a:ext cx="4574254" cy="2164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lvl1pPr marL="342900" indent="-342900" algn="l" rtl="0" eaLnBrk="1" fontAlgn="base" hangingPunct="1">
              <a:spcBef>
                <a:spcPct val="20000"/>
              </a:spcBef>
              <a:spcAft>
                <a:spcPct val="0"/>
              </a:spcAft>
              <a:buChar char="•"/>
              <a:defRPr sz="2000" b="0" i="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1800" b="0" i="0">
                <a:solidFill>
                  <a:schemeClr val="tx1"/>
                </a:solidFill>
                <a:latin typeface="Meta Offc Pro"/>
                <a:cs typeface="Meta Offc Pro"/>
              </a:defRPr>
            </a:lvl2pPr>
            <a:lvl3pPr marL="1143000" indent="-228600" algn="l" rtl="0" eaLnBrk="1" fontAlgn="base" hangingPunct="1">
              <a:spcBef>
                <a:spcPct val="20000"/>
              </a:spcBef>
              <a:spcAft>
                <a:spcPct val="0"/>
              </a:spcAft>
              <a:buChar char="•"/>
              <a:defRPr sz="1600" b="0" i="0">
                <a:solidFill>
                  <a:schemeClr val="tx1"/>
                </a:solidFill>
                <a:latin typeface="Meta Offc Pro"/>
                <a:cs typeface="Meta Offc Pro"/>
              </a:defRPr>
            </a:lvl3pPr>
            <a:lvl4pPr marL="1600200" indent="-228600" algn="l" rtl="0" eaLnBrk="1" fontAlgn="base" hangingPunct="1">
              <a:spcBef>
                <a:spcPct val="20000"/>
              </a:spcBef>
              <a:spcAft>
                <a:spcPct val="0"/>
              </a:spcAft>
              <a:buChar char="–"/>
              <a:defRPr sz="1400" b="0" i="0">
                <a:solidFill>
                  <a:schemeClr val="tx1"/>
                </a:solidFill>
                <a:latin typeface="Meta Offc Pro"/>
                <a:cs typeface="Meta Offc Pro"/>
              </a:defRPr>
            </a:lvl4pPr>
            <a:lvl5pPr marL="2057400" indent="-228600" algn="l" rtl="0" eaLnBrk="1" fontAlgn="base" hangingPunct="1">
              <a:spcBef>
                <a:spcPct val="20000"/>
              </a:spcBef>
              <a:spcAft>
                <a:spcPct val="0"/>
              </a:spcAft>
              <a:buChar char="»"/>
              <a:defRPr sz="1300" b="0" i="0">
                <a:solidFill>
                  <a:schemeClr val="tx1"/>
                </a:solidFill>
                <a:latin typeface="Meta Offc Pro"/>
                <a:cs typeface="Meta Offc Pro"/>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Meta Offc Pro"/>
                <a:ea typeface="+mn-ea"/>
              </a:rPr>
              <a:t>Senior Fellow</a:t>
            </a:r>
            <a:endParaRPr kumimoji="0" lang="en-US" sz="3200" b="0" i="0" u="none" strike="noStrike" kern="1200" cap="none" spc="0" normalizeH="0" baseline="0" noProof="0" dirty="0">
              <a:ln>
                <a:noFill/>
              </a:ln>
              <a:solidFill>
                <a:srgbClr val="000000"/>
              </a:solidFill>
              <a:effectLst/>
              <a:uLnTx/>
              <a:uFillTx/>
              <a:latin typeface="Meta Offc Pro"/>
              <a:ea typeface="+mn-ea"/>
            </a:endParaRPr>
          </a:p>
          <a:p>
            <a:pPr marL="0" marR="0" lvl="0" indent="0" algn="r" defTabSz="914400" rtl="0" eaLnBrk="1" fontAlgn="base" latinLnBrk="0" hangingPunct="1">
              <a:lnSpc>
                <a:spcPct val="100000"/>
              </a:lnSpc>
              <a:spcBef>
                <a:spcPct val="20000"/>
              </a:spcBef>
              <a:spcAft>
                <a:spcPct val="0"/>
              </a:spcAft>
              <a:buClrTx/>
              <a:buSzTx/>
              <a:buFontTx/>
              <a:buNone/>
              <a:tabLst/>
              <a:defRPr/>
            </a:pPr>
            <a:endParaRPr kumimoji="0" lang="en-US" altLang="en-US" sz="3000" b="0" i="0" u="none" strike="noStrike" kern="0" cap="none" spc="0" normalizeH="0" baseline="0" noProof="0" dirty="0">
              <a:ln>
                <a:noFill/>
              </a:ln>
              <a:solidFill>
                <a:srgbClr val="000000"/>
              </a:solidFill>
              <a:effectLst/>
              <a:uLnTx/>
              <a:uFillTx/>
              <a:latin typeface="Calibri"/>
              <a:ea typeface="Calibri"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9151" t="17099" r="29056"/>
          <a:stretch/>
        </p:blipFill>
        <p:spPr>
          <a:xfrm>
            <a:off x="1078301" y="1125857"/>
            <a:ext cx="3007191" cy="3976778"/>
          </a:xfrm>
          <a:prstGeom prst="rect">
            <a:avLst/>
          </a:prstGeom>
        </p:spPr>
      </p:pic>
    </p:spTree>
    <p:extLst>
      <p:ext uri="{BB962C8B-B14F-4D97-AF65-F5344CB8AC3E}">
        <p14:creationId xmlns:p14="http://schemas.microsoft.com/office/powerpoint/2010/main" val="7946196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2075" y="365125"/>
            <a:ext cx="8959850" cy="914400"/>
          </a:xfrm>
        </p:spPr>
        <p:txBody>
          <a:bodyPr/>
          <a:lstStyle/>
          <a:p>
            <a:pPr>
              <a:defRPr/>
            </a:pPr>
            <a:r>
              <a:rPr lang="en-US" sz="3200" dirty="0" smtClean="0"/>
              <a:t>Jennifer Tolbert</a:t>
            </a:r>
            <a:endParaRPr lang="en-US" sz="3000" dirty="0">
              <a:solidFill>
                <a:schemeClr val="tx1"/>
              </a:solidFill>
              <a:latin typeface="+mj-lt"/>
            </a:endParaRPr>
          </a:p>
        </p:txBody>
      </p:sp>
      <p:sp>
        <p:nvSpPr>
          <p:cNvPr id="8" name="Content Placeholder 4"/>
          <p:cNvSpPr txBox="1">
            <a:spLocks/>
          </p:cNvSpPr>
          <p:nvPr/>
        </p:nvSpPr>
        <p:spPr bwMode="auto">
          <a:xfrm>
            <a:off x="4321834" y="5102635"/>
            <a:ext cx="4574254" cy="2164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lvl1pPr marL="342900" indent="-342900" algn="l" rtl="0" eaLnBrk="1" fontAlgn="base" hangingPunct="1">
              <a:spcBef>
                <a:spcPct val="20000"/>
              </a:spcBef>
              <a:spcAft>
                <a:spcPct val="0"/>
              </a:spcAft>
              <a:buChar char="•"/>
              <a:defRPr sz="2000" b="0" i="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1800" b="0" i="0">
                <a:solidFill>
                  <a:schemeClr val="tx1"/>
                </a:solidFill>
                <a:latin typeface="Meta Offc Pro"/>
                <a:cs typeface="Meta Offc Pro"/>
              </a:defRPr>
            </a:lvl2pPr>
            <a:lvl3pPr marL="1143000" indent="-228600" algn="l" rtl="0" eaLnBrk="1" fontAlgn="base" hangingPunct="1">
              <a:spcBef>
                <a:spcPct val="20000"/>
              </a:spcBef>
              <a:spcAft>
                <a:spcPct val="0"/>
              </a:spcAft>
              <a:buChar char="•"/>
              <a:defRPr sz="1600" b="0" i="0">
                <a:solidFill>
                  <a:schemeClr val="tx1"/>
                </a:solidFill>
                <a:latin typeface="Meta Offc Pro"/>
                <a:cs typeface="Meta Offc Pro"/>
              </a:defRPr>
            </a:lvl3pPr>
            <a:lvl4pPr marL="1600200" indent="-228600" algn="l" rtl="0" eaLnBrk="1" fontAlgn="base" hangingPunct="1">
              <a:spcBef>
                <a:spcPct val="20000"/>
              </a:spcBef>
              <a:spcAft>
                <a:spcPct val="0"/>
              </a:spcAft>
              <a:buChar char="–"/>
              <a:defRPr sz="1400" b="0" i="0">
                <a:solidFill>
                  <a:schemeClr val="tx1"/>
                </a:solidFill>
                <a:latin typeface="Meta Offc Pro"/>
                <a:cs typeface="Meta Offc Pro"/>
              </a:defRPr>
            </a:lvl4pPr>
            <a:lvl5pPr marL="2057400" indent="-228600" algn="l" rtl="0" eaLnBrk="1" fontAlgn="base" hangingPunct="1">
              <a:spcBef>
                <a:spcPct val="20000"/>
              </a:spcBef>
              <a:spcAft>
                <a:spcPct val="0"/>
              </a:spcAft>
              <a:buChar char="»"/>
              <a:defRPr sz="1300" b="0" i="0">
                <a:solidFill>
                  <a:schemeClr val="tx1"/>
                </a:solidFill>
                <a:latin typeface="Meta Offc Pro"/>
                <a:cs typeface="Meta Offc Pro"/>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Meta Offc Pro"/>
                <a:ea typeface="+mn-ea"/>
              </a:rPr>
              <a:t>Director of State Health Reform </a:t>
            </a:r>
            <a:endParaRPr kumimoji="0" lang="en-US" altLang="en-US" sz="3000" b="0" i="0" u="none" strike="noStrike" kern="0" cap="none" spc="0" normalizeH="0" baseline="0" noProof="0" dirty="0">
              <a:ln>
                <a:noFill/>
              </a:ln>
              <a:solidFill>
                <a:srgbClr val="000000"/>
              </a:solidFill>
              <a:effectLst/>
              <a:uLnTx/>
              <a:uFillTx/>
              <a:latin typeface="Calibri"/>
              <a:ea typeface="Calibri" pitchFamily="34" charset="0"/>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7818" r="18402"/>
          <a:stretch/>
        </p:blipFill>
        <p:spPr>
          <a:xfrm>
            <a:off x="819509" y="1192737"/>
            <a:ext cx="3226280" cy="3909898"/>
          </a:xfrm>
          <a:prstGeom prst="rect">
            <a:avLst/>
          </a:prstGeom>
        </p:spPr>
      </p:pic>
    </p:spTree>
    <p:extLst>
      <p:ext uri="{BB962C8B-B14F-4D97-AF65-F5344CB8AC3E}">
        <p14:creationId xmlns:p14="http://schemas.microsoft.com/office/powerpoint/2010/main" val="14838257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2075" y="365125"/>
            <a:ext cx="8959850" cy="914400"/>
          </a:xfrm>
        </p:spPr>
        <p:txBody>
          <a:bodyPr/>
          <a:lstStyle/>
          <a:p>
            <a:r>
              <a:rPr lang="en-US" dirty="0"/>
              <a:t>Julia </a:t>
            </a:r>
            <a:r>
              <a:rPr lang="en-US" dirty="0" smtClean="0"/>
              <a:t>Holloway</a:t>
            </a:r>
            <a:endParaRPr lang="en-US" dirty="0"/>
          </a:p>
        </p:txBody>
      </p:sp>
      <p:sp>
        <p:nvSpPr>
          <p:cNvPr id="8" name="Content Placeholder 4"/>
          <p:cNvSpPr txBox="1">
            <a:spLocks/>
          </p:cNvSpPr>
          <p:nvPr/>
        </p:nvSpPr>
        <p:spPr bwMode="auto">
          <a:xfrm>
            <a:off x="4343400" y="4114800"/>
            <a:ext cx="4800600" cy="2164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lvl1pPr marL="342900" indent="-342900" algn="l" rtl="0" eaLnBrk="1" fontAlgn="base" hangingPunct="1">
              <a:spcBef>
                <a:spcPct val="20000"/>
              </a:spcBef>
              <a:spcAft>
                <a:spcPct val="0"/>
              </a:spcAft>
              <a:buChar char="•"/>
              <a:defRPr sz="2000" b="0" i="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1800" b="0" i="0">
                <a:solidFill>
                  <a:schemeClr val="tx1"/>
                </a:solidFill>
                <a:latin typeface="Meta Offc Pro"/>
                <a:cs typeface="Meta Offc Pro"/>
              </a:defRPr>
            </a:lvl2pPr>
            <a:lvl3pPr marL="1143000" indent="-228600" algn="l" rtl="0" eaLnBrk="1" fontAlgn="base" hangingPunct="1">
              <a:spcBef>
                <a:spcPct val="20000"/>
              </a:spcBef>
              <a:spcAft>
                <a:spcPct val="0"/>
              </a:spcAft>
              <a:buChar char="•"/>
              <a:defRPr sz="1600" b="0" i="0">
                <a:solidFill>
                  <a:schemeClr val="tx1"/>
                </a:solidFill>
                <a:latin typeface="Meta Offc Pro"/>
                <a:cs typeface="Meta Offc Pro"/>
              </a:defRPr>
            </a:lvl3pPr>
            <a:lvl4pPr marL="1600200" indent="-228600" algn="l" rtl="0" eaLnBrk="1" fontAlgn="base" hangingPunct="1">
              <a:spcBef>
                <a:spcPct val="20000"/>
              </a:spcBef>
              <a:spcAft>
                <a:spcPct val="0"/>
              </a:spcAft>
              <a:buChar char="–"/>
              <a:defRPr sz="1400" b="0" i="0">
                <a:solidFill>
                  <a:schemeClr val="tx1"/>
                </a:solidFill>
                <a:latin typeface="Meta Offc Pro"/>
                <a:cs typeface="Meta Offc Pro"/>
              </a:defRPr>
            </a:lvl4pPr>
            <a:lvl5pPr marL="2057400" indent="-228600" algn="l" rtl="0" eaLnBrk="1" fontAlgn="base" hangingPunct="1">
              <a:spcBef>
                <a:spcPct val="20000"/>
              </a:spcBef>
              <a:spcAft>
                <a:spcPct val="0"/>
              </a:spcAft>
              <a:buChar char="»"/>
              <a:defRPr sz="1300" b="0" i="0">
                <a:solidFill>
                  <a:schemeClr val="tx1"/>
                </a:solidFill>
                <a:latin typeface="Meta Offc Pro"/>
                <a:cs typeface="Meta Offc Pro"/>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a:buNone/>
              <a:defRPr/>
            </a:pPr>
            <a:r>
              <a:rPr lang="en-US" sz="3200" dirty="0"/>
              <a:t>Director of Program Development and Navigator Services</a:t>
            </a:r>
            <a:r>
              <a:rPr kumimoji="0" lang="en-US" sz="3200" b="0" i="0" u="none" strike="noStrike" kern="1200" cap="none" spc="0" normalizeH="0" baseline="0" noProof="0" dirty="0" smtClean="0">
                <a:ln>
                  <a:noFill/>
                </a:ln>
                <a:solidFill>
                  <a:srgbClr val="000000"/>
                </a:solidFill>
                <a:effectLst/>
                <a:uLnTx/>
                <a:uFillTx/>
                <a:latin typeface="Meta Offc Pro"/>
                <a:ea typeface="+mn-ea"/>
              </a:rPr>
              <a:t/>
            </a:r>
            <a:br>
              <a:rPr kumimoji="0" lang="en-US" sz="3200" b="0" i="0" u="none" strike="noStrike" kern="1200" cap="none" spc="0" normalizeH="0" baseline="0" noProof="0" dirty="0" smtClean="0">
                <a:ln>
                  <a:noFill/>
                </a:ln>
                <a:solidFill>
                  <a:srgbClr val="000000"/>
                </a:solidFill>
                <a:effectLst/>
                <a:uLnTx/>
                <a:uFillTx/>
                <a:latin typeface="Meta Offc Pro"/>
                <a:ea typeface="+mn-ea"/>
              </a:rPr>
            </a:br>
            <a:r>
              <a:rPr lang="en-US" sz="2400" dirty="0"/>
              <a:t>Affiliated Service Providers of Indiana</a:t>
            </a:r>
            <a:endParaRPr kumimoji="0" lang="en-US" altLang="en-US" sz="3200" b="0" i="0" u="none" strike="noStrike" kern="0" cap="none" spc="0" normalizeH="0" baseline="0" noProof="0" dirty="0">
              <a:ln>
                <a:noFill/>
              </a:ln>
              <a:solidFill>
                <a:srgbClr val="000000"/>
              </a:solidFill>
              <a:effectLst/>
              <a:uLnTx/>
              <a:uFillTx/>
              <a:latin typeface="Calibri"/>
              <a:ea typeface="Calibri"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143000"/>
            <a:ext cx="3532188" cy="3532188"/>
          </a:xfrm>
          <a:prstGeom prst="rect">
            <a:avLst/>
          </a:prstGeom>
        </p:spPr>
      </p:pic>
    </p:spTree>
    <p:extLst>
      <p:ext uri="{BB962C8B-B14F-4D97-AF65-F5344CB8AC3E}">
        <p14:creationId xmlns:p14="http://schemas.microsoft.com/office/powerpoint/2010/main" val="338604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2075" y="365125"/>
            <a:ext cx="8959850" cy="914400"/>
          </a:xfrm>
        </p:spPr>
        <p:txBody>
          <a:bodyPr/>
          <a:lstStyle/>
          <a:p>
            <a:r>
              <a:rPr lang="en-US" dirty="0"/>
              <a:t>Teresa </a:t>
            </a:r>
            <a:r>
              <a:rPr lang="en-US" dirty="0" smtClean="0"/>
              <a:t>Rios-Bishop</a:t>
            </a:r>
            <a:endParaRPr lang="en-US" dirty="0"/>
          </a:p>
        </p:txBody>
      </p:sp>
      <p:sp>
        <p:nvSpPr>
          <p:cNvPr id="8" name="Content Placeholder 4"/>
          <p:cNvSpPr txBox="1">
            <a:spLocks/>
          </p:cNvSpPr>
          <p:nvPr/>
        </p:nvSpPr>
        <p:spPr bwMode="auto">
          <a:xfrm>
            <a:off x="4267200" y="4572000"/>
            <a:ext cx="4574254" cy="2164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lvl1pPr marL="342900" indent="-342900" algn="l" rtl="0" eaLnBrk="1" fontAlgn="base" hangingPunct="1">
              <a:spcBef>
                <a:spcPct val="20000"/>
              </a:spcBef>
              <a:spcAft>
                <a:spcPct val="0"/>
              </a:spcAft>
              <a:buChar char="•"/>
              <a:defRPr sz="2000" b="0" i="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1800" b="0" i="0">
                <a:solidFill>
                  <a:schemeClr val="tx1"/>
                </a:solidFill>
                <a:latin typeface="Meta Offc Pro"/>
                <a:cs typeface="Meta Offc Pro"/>
              </a:defRPr>
            </a:lvl2pPr>
            <a:lvl3pPr marL="1143000" indent="-228600" algn="l" rtl="0" eaLnBrk="1" fontAlgn="base" hangingPunct="1">
              <a:spcBef>
                <a:spcPct val="20000"/>
              </a:spcBef>
              <a:spcAft>
                <a:spcPct val="0"/>
              </a:spcAft>
              <a:buChar char="•"/>
              <a:defRPr sz="1600" b="0" i="0">
                <a:solidFill>
                  <a:schemeClr val="tx1"/>
                </a:solidFill>
                <a:latin typeface="Meta Offc Pro"/>
                <a:cs typeface="Meta Offc Pro"/>
              </a:defRPr>
            </a:lvl3pPr>
            <a:lvl4pPr marL="1600200" indent="-228600" algn="l" rtl="0" eaLnBrk="1" fontAlgn="base" hangingPunct="1">
              <a:spcBef>
                <a:spcPct val="20000"/>
              </a:spcBef>
              <a:spcAft>
                <a:spcPct val="0"/>
              </a:spcAft>
              <a:buChar char="–"/>
              <a:defRPr sz="1400" b="0" i="0">
                <a:solidFill>
                  <a:schemeClr val="tx1"/>
                </a:solidFill>
                <a:latin typeface="Meta Offc Pro"/>
                <a:cs typeface="Meta Offc Pro"/>
              </a:defRPr>
            </a:lvl4pPr>
            <a:lvl5pPr marL="2057400" indent="-228600" algn="l" rtl="0" eaLnBrk="1" fontAlgn="base" hangingPunct="1">
              <a:spcBef>
                <a:spcPct val="20000"/>
              </a:spcBef>
              <a:spcAft>
                <a:spcPct val="0"/>
              </a:spcAft>
              <a:buChar char="»"/>
              <a:defRPr sz="1300" b="0" i="0">
                <a:solidFill>
                  <a:schemeClr val="tx1"/>
                </a:solidFill>
                <a:latin typeface="Meta Offc Pro"/>
                <a:cs typeface="Meta Offc Pro"/>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a:buNone/>
              <a:defRPr/>
            </a:pPr>
            <a:r>
              <a:rPr lang="en-US" sz="3200" dirty="0"/>
              <a:t>Outreach and Policy Manager </a:t>
            </a:r>
            <a:endParaRPr lang="en-US" sz="3200" dirty="0" smtClean="0"/>
          </a:p>
          <a:p>
            <a:pPr marL="0" lvl="0" indent="0">
              <a:buNone/>
              <a:defRPr/>
            </a:pPr>
            <a:r>
              <a:rPr lang="en-US" sz="2400" dirty="0"/>
              <a:t>Ohio Association of Community Health Centers</a:t>
            </a:r>
            <a:endParaRPr kumimoji="0" lang="en-US" altLang="en-US" sz="3200" b="0" i="0" u="none" strike="noStrike" kern="0" cap="none" spc="0" normalizeH="0" baseline="0" noProof="0" dirty="0">
              <a:ln>
                <a:noFill/>
              </a:ln>
              <a:solidFill>
                <a:srgbClr val="000000"/>
              </a:solidFill>
              <a:effectLst/>
              <a:uLnTx/>
              <a:uFillTx/>
              <a:latin typeface="Calibri"/>
              <a:ea typeface="Calibri"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1066800"/>
            <a:ext cx="2987527" cy="3733800"/>
          </a:xfrm>
          <a:prstGeom prst="rect">
            <a:avLst/>
          </a:prstGeom>
        </p:spPr>
      </p:pic>
    </p:spTree>
    <p:extLst>
      <p:ext uri="{BB962C8B-B14F-4D97-AF65-F5344CB8AC3E}">
        <p14:creationId xmlns:p14="http://schemas.microsoft.com/office/powerpoint/2010/main" val="1391097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2075" y="365125"/>
            <a:ext cx="8959850" cy="914400"/>
          </a:xfrm>
        </p:spPr>
        <p:txBody>
          <a:bodyPr/>
          <a:lstStyle/>
          <a:p>
            <a:pPr>
              <a:defRPr/>
            </a:pPr>
            <a:r>
              <a:rPr lang="en-US" dirty="0"/>
              <a:t>Antoinette </a:t>
            </a:r>
            <a:r>
              <a:rPr lang="en-US" dirty="0" smtClean="0"/>
              <a:t>Kraus</a:t>
            </a:r>
            <a:endParaRPr lang="en-US" sz="3200" dirty="0">
              <a:solidFill>
                <a:schemeClr val="tx1"/>
              </a:solidFill>
              <a:latin typeface="+mj-lt"/>
            </a:endParaRPr>
          </a:p>
        </p:txBody>
      </p:sp>
      <p:sp>
        <p:nvSpPr>
          <p:cNvPr id="8" name="Content Placeholder 4"/>
          <p:cNvSpPr txBox="1">
            <a:spLocks/>
          </p:cNvSpPr>
          <p:nvPr/>
        </p:nvSpPr>
        <p:spPr bwMode="auto">
          <a:xfrm>
            <a:off x="4550152" y="5093926"/>
            <a:ext cx="4574254" cy="2164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lvl1pPr marL="342900" indent="-342900" algn="l" rtl="0" eaLnBrk="1" fontAlgn="base" hangingPunct="1">
              <a:spcBef>
                <a:spcPct val="20000"/>
              </a:spcBef>
              <a:spcAft>
                <a:spcPct val="0"/>
              </a:spcAft>
              <a:buChar char="•"/>
              <a:defRPr sz="2000" b="0" i="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1800" b="0" i="0">
                <a:solidFill>
                  <a:schemeClr val="tx1"/>
                </a:solidFill>
                <a:latin typeface="Meta Offc Pro"/>
                <a:cs typeface="Meta Offc Pro"/>
              </a:defRPr>
            </a:lvl2pPr>
            <a:lvl3pPr marL="1143000" indent="-228600" algn="l" rtl="0" eaLnBrk="1" fontAlgn="base" hangingPunct="1">
              <a:spcBef>
                <a:spcPct val="20000"/>
              </a:spcBef>
              <a:spcAft>
                <a:spcPct val="0"/>
              </a:spcAft>
              <a:buChar char="•"/>
              <a:defRPr sz="1600" b="0" i="0">
                <a:solidFill>
                  <a:schemeClr val="tx1"/>
                </a:solidFill>
                <a:latin typeface="Meta Offc Pro"/>
                <a:cs typeface="Meta Offc Pro"/>
              </a:defRPr>
            </a:lvl3pPr>
            <a:lvl4pPr marL="1600200" indent="-228600" algn="l" rtl="0" eaLnBrk="1" fontAlgn="base" hangingPunct="1">
              <a:spcBef>
                <a:spcPct val="20000"/>
              </a:spcBef>
              <a:spcAft>
                <a:spcPct val="0"/>
              </a:spcAft>
              <a:buChar char="–"/>
              <a:defRPr sz="1400" b="0" i="0">
                <a:solidFill>
                  <a:schemeClr val="tx1"/>
                </a:solidFill>
                <a:latin typeface="Meta Offc Pro"/>
                <a:cs typeface="Meta Offc Pro"/>
              </a:defRPr>
            </a:lvl4pPr>
            <a:lvl5pPr marL="2057400" indent="-228600" algn="l" rtl="0" eaLnBrk="1" fontAlgn="base" hangingPunct="1">
              <a:spcBef>
                <a:spcPct val="20000"/>
              </a:spcBef>
              <a:spcAft>
                <a:spcPct val="0"/>
              </a:spcAft>
              <a:buChar char="»"/>
              <a:defRPr sz="1300" b="0" i="0">
                <a:solidFill>
                  <a:schemeClr val="tx1"/>
                </a:solidFill>
                <a:latin typeface="Meta Offc Pro"/>
                <a:cs typeface="Meta Offc Pro"/>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a:buNone/>
              <a:defRPr/>
            </a:pPr>
            <a:r>
              <a:rPr kumimoji="0" lang="en-US" sz="3200" b="0" i="0" u="none" strike="noStrike" kern="1200" cap="none" spc="0" normalizeH="0" baseline="0" noProof="0" dirty="0" smtClean="0">
                <a:ln>
                  <a:noFill/>
                </a:ln>
                <a:solidFill>
                  <a:srgbClr val="000000"/>
                </a:solidFill>
                <a:effectLst/>
                <a:uLnTx/>
                <a:uFillTx/>
                <a:latin typeface="Meta Offc Pro"/>
                <a:ea typeface="+mn-ea"/>
              </a:rPr>
              <a:t>Executive Director</a:t>
            </a:r>
            <a:br>
              <a:rPr kumimoji="0" lang="en-US" sz="3200" b="0" i="0" u="none" strike="noStrike" kern="1200" cap="none" spc="0" normalizeH="0" baseline="0" noProof="0" dirty="0" smtClean="0">
                <a:ln>
                  <a:noFill/>
                </a:ln>
                <a:solidFill>
                  <a:srgbClr val="000000"/>
                </a:solidFill>
                <a:effectLst/>
                <a:uLnTx/>
                <a:uFillTx/>
                <a:latin typeface="Meta Offc Pro"/>
                <a:ea typeface="+mn-ea"/>
              </a:rPr>
            </a:br>
            <a:r>
              <a:rPr lang="en-US" sz="2400" dirty="0"/>
              <a:t>Pennsylvania Health Access Network</a:t>
            </a:r>
            <a:endParaRPr kumimoji="0" lang="en-US" altLang="en-US" sz="3200" b="0" i="0" u="none" strike="noStrike" kern="0" cap="none" spc="0" normalizeH="0" baseline="0" noProof="0" dirty="0">
              <a:ln>
                <a:noFill/>
              </a:ln>
              <a:solidFill>
                <a:srgbClr val="000000"/>
              </a:solidFill>
              <a:effectLst/>
              <a:uLnTx/>
              <a:uFillTx/>
              <a:latin typeface="Calibri"/>
              <a:ea typeface="Calibri"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317" y="1306874"/>
            <a:ext cx="3646126" cy="3646126"/>
          </a:xfrm>
          <a:prstGeom prst="rect">
            <a:avLst/>
          </a:prstGeom>
        </p:spPr>
      </p:pic>
    </p:spTree>
    <p:extLst>
      <p:ext uri="{BB962C8B-B14F-4D97-AF65-F5344CB8AC3E}">
        <p14:creationId xmlns:p14="http://schemas.microsoft.com/office/powerpoint/2010/main" val="2528882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91440" y="1478280"/>
            <a:ext cx="8961120" cy="4846320"/>
          </a:xfrm>
        </p:spPr>
        <p:txBody>
          <a:bodyPr/>
          <a:lstStyle/>
          <a:p>
            <a:pPr>
              <a:spcAft>
                <a:spcPts val="400"/>
              </a:spcAft>
            </a:pPr>
            <a:r>
              <a:rPr lang="en-US" sz="2200" dirty="0" smtClean="0"/>
              <a:t>Debate over Affordable Care Act repeal ended with no legislation enacted</a:t>
            </a:r>
          </a:p>
          <a:p>
            <a:pPr>
              <a:spcAft>
                <a:spcPts val="400"/>
              </a:spcAft>
            </a:pPr>
            <a:r>
              <a:rPr lang="en-US" sz="2200" dirty="0" smtClean="0"/>
              <a:t>2018 Open Enrollment shortened to 6 weeks</a:t>
            </a:r>
          </a:p>
          <a:p>
            <a:pPr>
              <a:spcAft>
                <a:spcPts val="400"/>
              </a:spcAft>
            </a:pPr>
            <a:r>
              <a:rPr lang="en-US" sz="2200" dirty="0" smtClean="0"/>
              <a:t>Resources </a:t>
            </a:r>
            <a:r>
              <a:rPr lang="en-US" sz="2200" dirty="0"/>
              <a:t>for outreach and consumer assistance have been reduced</a:t>
            </a:r>
          </a:p>
          <a:p>
            <a:pPr lvl="1">
              <a:spcAft>
                <a:spcPts val="400"/>
              </a:spcAft>
            </a:pPr>
            <a:r>
              <a:rPr lang="en-US" sz="2000" dirty="0" smtClean="0"/>
              <a:t>90</a:t>
            </a:r>
            <a:r>
              <a:rPr lang="en-US" sz="2000" dirty="0"/>
              <a:t>% reduction in federal funding for advertising</a:t>
            </a:r>
          </a:p>
          <a:p>
            <a:pPr lvl="1">
              <a:spcAft>
                <a:spcPts val="400"/>
              </a:spcAft>
            </a:pPr>
            <a:r>
              <a:rPr lang="en-US" sz="2000" dirty="0" smtClean="0"/>
              <a:t>41</a:t>
            </a:r>
            <a:r>
              <a:rPr lang="en-US" sz="2000" dirty="0"/>
              <a:t>% reduction in federal navigator grants; varying effects by states and </a:t>
            </a:r>
            <a:r>
              <a:rPr lang="en-US" sz="2000" dirty="0" smtClean="0"/>
              <a:t>programs</a:t>
            </a:r>
            <a:r>
              <a:rPr lang="en-US" sz="2000" dirty="0" smtClean="0">
                <a:solidFill>
                  <a:srgbClr val="FF0000"/>
                </a:solidFill>
              </a:rPr>
              <a:t>  </a:t>
            </a:r>
          </a:p>
          <a:p>
            <a:pPr lvl="1">
              <a:spcAft>
                <a:spcPts val="400"/>
              </a:spcAft>
            </a:pPr>
            <a:r>
              <a:rPr lang="en-US" sz="2200" dirty="0" smtClean="0"/>
              <a:t>Cost-sharing reduction (CSR) </a:t>
            </a:r>
            <a:r>
              <a:rPr lang="en-US" sz="2200" dirty="0"/>
              <a:t>payments to insurers have been </a:t>
            </a:r>
            <a:r>
              <a:rPr lang="en-US" sz="2200" dirty="0" smtClean="0"/>
              <a:t>terminated</a:t>
            </a:r>
          </a:p>
          <a:p>
            <a:pPr>
              <a:spcAft>
                <a:spcPts val="400"/>
              </a:spcAft>
            </a:pPr>
            <a:r>
              <a:rPr lang="en-US" sz="2200" dirty="0" smtClean="0"/>
              <a:t>Bipartisan effort underway in Senate to restore CSR payments to insurers and federal funding for marketing and in-person assistance, though prospects are uncertain</a:t>
            </a:r>
            <a:endParaRPr lang="en-US" sz="2200" dirty="0"/>
          </a:p>
        </p:txBody>
      </p:sp>
      <p:sp>
        <p:nvSpPr>
          <p:cNvPr id="7" name="Text Placeholder 6"/>
          <p:cNvSpPr>
            <a:spLocks noGrp="1"/>
          </p:cNvSpPr>
          <p:nvPr>
            <p:ph type="body" sz="quarter" idx="11"/>
          </p:nvPr>
        </p:nvSpPr>
        <p:spPr/>
        <p:txBody>
          <a:bodyPr/>
          <a:lstStyle/>
          <a:p>
            <a:r>
              <a:rPr lang="en-US" dirty="0" smtClean="0"/>
              <a:t> </a:t>
            </a:r>
            <a:endParaRPr lang="en-US" dirty="0"/>
          </a:p>
        </p:txBody>
      </p:sp>
      <p:sp>
        <p:nvSpPr>
          <p:cNvPr id="5" name="Title 4"/>
          <p:cNvSpPr>
            <a:spLocks noGrp="1"/>
          </p:cNvSpPr>
          <p:nvPr>
            <p:ph type="title"/>
          </p:nvPr>
        </p:nvSpPr>
        <p:spPr>
          <a:xfrm>
            <a:off x="91440" y="304800"/>
            <a:ext cx="8961120" cy="975360"/>
          </a:xfrm>
        </p:spPr>
        <p:txBody>
          <a:bodyPr/>
          <a:lstStyle/>
          <a:p>
            <a:r>
              <a:rPr lang="en-US" dirty="0" smtClean="0"/>
              <a:t>Events leading up to open enrollment added to uncertainty for insurers and confusion for consumers.</a:t>
            </a:r>
            <a:endParaRPr lang="en-US" dirty="0"/>
          </a:p>
        </p:txBody>
      </p:sp>
    </p:spTree>
    <p:extLst>
      <p:ext uri="{BB962C8B-B14F-4D97-AF65-F5344CB8AC3E}">
        <p14:creationId xmlns:p14="http://schemas.microsoft.com/office/powerpoint/2010/main" val="2463643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524" y="276263"/>
            <a:ext cx="9052560" cy="914400"/>
          </a:xfrm>
        </p:spPr>
        <p:txBody>
          <a:bodyPr anchor="ctr"/>
          <a:lstStyle/>
          <a:p>
            <a:r>
              <a:rPr lang="en-US" sz="2600" dirty="0" smtClean="0">
                <a:solidFill>
                  <a:schemeClr val="tx1"/>
                </a:solidFill>
              </a:rPr>
              <a:t>Most are aware the individual mandate </a:t>
            </a:r>
            <a:r>
              <a:rPr lang="en-US" sz="2600" dirty="0">
                <a:solidFill>
                  <a:schemeClr val="tx1"/>
                </a:solidFill>
              </a:rPr>
              <a:t>i</a:t>
            </a:r>
            <a:r>
              <a:rPr lang="en-US" sz="2600" dirty="0" smtClean="0">
                <a:solidFill>
                  <a:schemeClr val="tx1"/>
                </a:solidFill>
              </a:rPr>
              <a:t>s </a:t>
            </a:r>
            <a:r>
              <a:rPr lang="en-US" sz="2600" dirty="0">
                <a:solidFill>
                  <a:schemeClr val="tx1"/>
                </a:solidFill>
              </a:rPr>
              <a:t>s</a:t>
            </a:r>
            <a:r>
              <a:rPr lang="en-US" sz="2600" dirty="0" smtClean="0">
                <a:solidFill>
                  <a:schemeClr val="tx1"/>
                </a:solidFill>
              </a:rPr>
              <a:t>till in effect, but four in ten uninsured are unaware or unsure.</a:t>
            </a:r>
            <a:endParaRPr lang="en-US" sz="1600" dirty="0">
              <a:solidFill>
                <a:srgbClr val="FF0000"/>
              </a:solidFill>
            </a:endParaRPr>
          </a:p>
        </p:txBody>
      </p:sp>
      <p:graphicFrame>
        <p:nvGraphicFramePr>
          <p:cNvPr id="9" name="Content Placeholder 5"/>
          <p:cNvGraphicFramePr>
            <a:graphicFrameLocks noGrp="1"/>
          </p:cNvGraphicFramePr>
          <p:nvPr>
            <p:ph idx="4294967295"/>
            <p:extLst/>
          </p:nvPr>
        </p:nvGraphicFramePr>
        <p:xfrm>
          <a:off x="-609600" y="1661272"/>
          <a:ext cx="9220200" cy="4556648"/>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 Placeholder 2"/>
          <p:cNvSpPr txBox="1">
            <a:spLocks/>
          </p:cNvSpPr>
          <p:nvPr/>
        </p:nvSpPr>
        <p:spPr>
          <a:xfrm>
            <a:off x="106680" y="1112632"/>
            <a:ext cx="8321040" cy="738664"/>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As you may know, the health care law passed in 2010—known as the Affordable Care Act or Obamacare—required nearly all Americans to have health insurance, or else pay a fine. As far as you know, is this requirement still in effect, or not? </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Text Placeholder 3"/>
          <p:cNvSpPr>
            <a:spLocks noGrp="1"/>
          </p:cNvSpPr>
          <p:nvPr>
            <p:ph type="body" sz="quarter" idx="11"/>
          </p:nvPr>
        </p:nvSpPr>
        <p:spPr>
          <a:xfrm>
            <a:off x="91440" y="6217920"/>
            <a:ext cx="8321040" cy="548640"/>
          </a:xfrm>
        </p:spPr>
        <p:txBody>
          <a:bodyPr/>
          <a:lstStyle/>
          <a:p>
            <a:r>
              <a:rPr lang="en-US" sz="1100" dirty="0" smtClean="0"/>
              <a:t>NOTE: Refused responses not shown.</a:t>
            </a:r>
            <a:r>
              <a:rPr lang="en-US" sz="1100" dirty="0"/>
              <a:t/>
            </a:r>
            <a:br>
              <a:rPr lang="en-US" sz="1100" dirty="0"/>
            </a:br>
            <a:r>
              <a:rPr lang="en-US" sz="1100" dirty="0"/>
              <a:t>SOURCE</a:t>
            </a:r>
            <a:r>
              <a:rPr lang="en-US" sz="1100" dirty="0" smtClean="0"/>
              <a:t>: </a:t>
            </a:r>
            <a:r>
              <a:rPr lang="en-US" sz="1100" dirty="0"/>
              <a:t>Kaiser Family Foundation Health Tracking Polls (pooled interviews from September and October 2017)</a:t>
            </a:r>
            <a:endParaRPr lang="en-US" sz="1100" dirty="0">
              <a:solidFill>
                <a:srgbClr val="FF0000"/>
              </a:solidFill>
            </a:endParaRPr>
          </a:p>
        </p:txBody>
      </p:sp>
      <p:sp>
        <p:nvSpPr>
          <p:cNvPr id="6" name="TextBox 5"/>
          <p:cNvSpPr txBox="1"/>
          <p:nvPr/>
        </p:nvSpPr>
        <p:spPr>
          <a:xfrm>
            <a:off x="350808" y="4421471"/>
            <a:ext cx="138667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eta Offc Pro"/>
              </a:rPr>
              <a:t>All non-group enrollees ages 18-64</a:t>
            </a:r>
          </a:p>
        </p:txBody>
      </p:sp>
      <p:sp>
        <p:nvSpPr>
          <p:cNvPr id="7" name="TextBox 6"/>
          <p:cNvSpPr txBox="1"/>
          <p:nvPr/>
        </p:nvSpPr>
        <p:spPr>
          <a:xfrm>
            <a:off x="350808" y="5384244"/>
            <a:ext cx="138667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eta Offc Pro"/>
              </a:rPr>
              <a:t>Marketplace enrollees ages 18-64</a:t>
            </a:r>
          </a:p>
        </p:txBody>
      </p:sp>
      <p:sp>
        <p:nvSpPr>
          <p:cNvPr id="8" name="TextBox 7"/>
          <p:cNvSpPr txBox="1"/>
          <p:nvPr/>
        </p:nvSpPr>
        <p:spPr>
          <a:xfrm>
            <a:off x="350808" y="3579129"/>
            <a:ext cx="13866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eta Offc Pro"/>
              </a:rPr>
              <a:t>Uninsured ages 18-64</a:t>
            </a:r>
          </a:p>
        </p:txBody>
      </p:sp>
      <p:sp>
        <p:nvSpPr>
          <p:cNvPr id="11" name="TextBox 10"/>
          <p:cNvSpPr txBox="1"/>
          <p:nvPr/>
        </p:nvSpPr>
        <p:spPr>
          <a:xfrm>
            <a:off x="350808" y="2722712"/>
            <a:ext cx="138667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eta Offc Pro"/>
              </a:rPr>
              <a:t>Total public</a:t>
            </a:r>
          </a:p>
        </p:txBody>
      </p:sp>
      <p:cxnSp>
        <p:nvCxnSpPr>
          <p:cNvPr id="3" name="Straight Connector 2"/>
          <p:cNvCxnSpPr/>
          <p:nvPr/>
        </p:nvCxnSpPr>
        <p:spPr>
          <a:xfrm>
            <a:off x="91440" y="3352800"/>
            <a:ext cx="8900160" cy="0"/>
          </a:xfrm>
          <a:prstGeom prst="line">
            <a:avLst/>
          </a:prstGeom>
          <a:ln w="28575" cmpd="sng">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346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 y="990600"/>
            <a:ext cx="8961120" cy="5135880"/>
          </a:xfrm>
        </p:spPr>
        <p:txBody>
          <a:bodyPr/>
          <a:lstStyle/>
          <a:p>
            <a:r>
              <a:rPr lang="en-US" dirty="0" smtClean="0"/>
              <a:t>The law has not been repealed or replaced</a:t>
            </a:r>
          </a:p>
          <a:p>
            <a:r>
              <a:rPr lang="en-US" dirty="0" smtClean="0"/>
              <a:t>Individuals must have health insurance in 2018 or risk paying a tax penalty</a:t>
            </a:r>
          </a:p>
          <a:p>
            <a:pPr lvl="1"/>
            <a:r>
              <a:rPr lang="en-US" dirty="0" smtClean="0"/>
              <a:t>Penalty in 2018 is greater of:</a:t>
            </a:r>
          </a:p>
          <a:p>
            <a:pPr lvl="2"/>
            <a:r>
              <a:rPr lang="en-US" dirty="0" smtClean="0"/>
              <a:t>$695/adult ($347.50/child), up to $2,085/family; or</a:t>
            </a:r>
          </a:p>
          <a:p>
            <a:pPr lvl="2"/>
            <a:r>
              <a:rPr lang="en-US" dirty="0" smtClean="0"/>
              <a:t>2.5% of household income above the tax filing threshold, capped at the cost of national average bronze plan premium</a:t>
            </a:r>
          </a:p>
          <a:p>
            <a:pPr lvl="1"/>
            <a:r>
              <a:rPr lang="en-US" dirty="0" smtClean="0"/>
              <a:t>Exemptions for affordability (if lowest cost marketplace premium is more than 8.05% of income in 2018), poor adults in states not expanding Medicaid, hardship, others</a:t>
            </a:r>
          </a:p>
          <a:p>
            <a:r>
              <a:rPr lang="en-US" dirty="0" smtClean="0"/>
              <a:t>To satisfy the individual mandate: </a:t>
            </a:r>
          </a:p>
          <a:p>
            <a:pPr lvl="1"/>
            <a:r>
              <a:rPr lang="en-US" dirty="0" smtClean="0"/>
              <a:t>Sign up for health coverage offered at work</a:t>
            </a:r>
          </a:p>
          <a:p>
            <a:pPr lvl="1"/>
            <a:r>
              <a:rPr lang="en-US" dirty="0" smtClean="0"/>
              <a:t>Apply for Medicaid/CHIP</a:t>
            </a:r>
          </a:p>
          <a:p>
            <a:pPr lvl="2"/>
            <a:r>
              <a:rPr lang="en-US" dirty="0" smtClean="0"/>
              <a:t>Over 690,000 in IN, OH, </a:t>
            </a:r>
            <a:r>
              <a:rPr lang="en-US" dirty="0"/>
              <a:t>and </a:t>
            </a:r>
            <a:r>
              <a:rPr lang="en-US" dirty="0" smtClean="0"/>
              <a:t>PA are eligible for Medicaid but not enrolled</a:t>
            </a:r>
          </a:p>
          <a:p>
            <a:pPr lvl="1"/>
            <a:r>
              <a:rPr lang="en-US" dirty="0" smtClean="0"/>
              <a:t>Apply for private, non-group health insurance on or off Marketplace</a:t>
            </a:r>
          </a:p>
          <a:p>
            <a:pPr lvl="2"/>
            <a:r>
              <a:rPr lang="en-US" dirty="0" smtClean="0"/>
              <a:t>Premium subsidies available in Marketplace for people with income 100%-400% FPL</a:t>
            </a:r>
          </a:p>
          <a:p>
            <a:r>
              <a:rPr lang="en-US" dirty="0" smtClean="0"/>
              <a:t>Private non-group health insurance can only be purchased during open </a:t>
            </a:r>
            <a:r>
              <a:rPr lang="en-US" dirty="0"/>
              <a:t>e</a:t>
            </a:r>
            <a:r>
              <a:rPr lang="en-US" dirty="0" smtClean="0"/>
              <a:t>nrollment or special enrollment periods (SEP) following life change events</a:t>
            </a:r>
          </a:p>
        </p:txBody>
      </p:sp>
      <p:sp>
        <p:nvSpPr>
          <p:cNvPr id="5" name="Text Placeholder 4"/>
          <p:cNvSpPr>
            <a:spLocks noGrp="1"/>
          </p:cNvSpPr>
          <p:nvPr>
            <p:ph type="body" sz="quarter" idx="11"/>
          </p:nvPr>
        </p:nvSpPr>
        <p:spPr/>
        <p:txBody>
          <a:bodyPr/>
          <a:lstStyle/>
          <a:p>
            <a:endParaRPr lang="en-US"/>
          </a:p>
        </p:txBody>
      </p:sp>
      <p:sp>
        <p:nvSpPr>
          <p:cNvPr id="4" name="Title 3"/>
          <p:cNvSpPr>
            <a:spLocks noGrp="1"/>
          </p:cNvSpPr>
          <p:nvPr>
            <p:ph type="title"/>
          </p:nvPr>
        </p:nvSpPr>
        <p:spPr>
          <a:xfrm>
            <a:off x="91440" y="381000"/>
            <a:ext cx="8961120" cy="685800"/>
          </a:xfrm>
        </p:spPr>
        <p:txBody>
          <a:bodyPr/>
          <a:lstStyle/>
          <a:p>
            <a:r>
              <a:rPr lang="en-US" dirty="0" smtClean="0"/>
              <a:t>The Affordable Care Act is still the law.</a:t>
            </a:r>
            <a:endParaRPr lang="en-US" dirty="0"/>
          </a:p>
        </p:txBody>
      </p:sp>
    </p:spTree>
    <p:extLst>
      <p:ext uri="{BB962C8B-B14F-4D97-AF65-F5344CB8AC3E}">
        <p14:creationId xmlns:p14="http://schemas.microsoft.com/office/powerpoint/2010/main" val="1620262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5"/>
          <p:cNvGraphicFramePr>
            <a:graphicFrameLocks/>
          </p:cNvGraphicFramePr>
          <p:nvPr>
            <p:extLst/>
          </p:nvPr>
        </p:nvGraphicFramePr>
        <p:xfrm>
          <a:off x="-76200" y="751563"/>
          <a:ext cx="9645081" cy="54566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ontent Placeholder 5"/>
          <p:cNvGraphicFramePr>
            <a:graphicFrameLocks/>
          </p:cNvGraphicFramePr>
          <p:nvPr>
            <p:extLst/>
          </p:nvPr>
        </p:nvGraphicFramePr>
        <p:xfrm>
          <a:off x="4438636" y="838200"/>
          <a:ext cx="7933074" cy="5456654"/>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a:xfrm>
            <a:off x="118000" y="314413"/>
            <a:ext cx="9144000" cy="914400"/>
          </a:xfrm>
        </p:spPr>
        <p:txBody>
          <a:bodyPr anchor="ctr"/>
          <a:lstStyle/>
          <a:p>
            <a:r>
              <a:rPr lang="en-US" sz="2600" dirty="0">
                <a:solidFill>
                  <a:schemeClr val="tx1"/>
                </a:solidFill>
              </a:rPr>
              <a:t>Most uninsured and large shares of non-group enrollees are unaware of the timing of open enrollment.</a:t>
            </a:r>
            <a:endParaRPr lang="en-US" sz="2600" dirty="0">
              <a:solidFill>
                <a:srgbClr val="FF0000"/>
              </a:solidFill>
              <a:latin typeface="+mj-lt"/>
            </a:endParaRPr>
          </a:p>
        </p:txBody>
      </p:sp>
      <p:sp>
        <p:nvSpPr>
          <p:cNvPr id="19" name="Text Placeholder 1"/>
          <p:cNvSpPr>
            <a:spLocks noGrp="1"/>
          </p:cNvSpPr>
          <p:nvPr>
            <p:ph type="body" sz="quarter" idx="11"/>
          </p:nvPr>
        </p:nvSpPr>
        <p:spPr>
          <a:xfrm>
            <a:off x="84133" y="6208217"/>
            <a:ext cx="8321040" cy="548640"/>
          </a:xfrm>
        </p:spPr>
        <p:txBody>
          <a:bodyPr/>
          <a:lstStyle/>
          <a:p>
            <a:r>
              <a:rPr lang="en-US" sz="1100" dirty="0" smtClean="0"/>
              <a:t>NOTE: Refused responses not shown. </a:t>
            </a:r>
          </a:p>
          <a:p>
            <a:r>
              <a:rPr lang="en-US" sz="1100" dirty="0" smtClean="0"/>
              <a:t>SOURCE</a:t>
            </a:r>
            <a:r>
              <a:rPr lang="en-US" sz="1100" dirty="0"/>
              <a:t>: Kaiser Family Foundation Health Tracking Polls (pooled interviews from September and October 2017)</a:t>
            </a:r>
            <a:endParaRPr lang="en-US" sz="1100" dirty="0">
              <a:solidFill>
                <a:srgbClr val="FF0000"/>
              </a:solidFill>
            </a:endParaRPr>
          </a:p>
        </p:txBody>
      </p:sp>
      <p:sp>
        <p:nvSpPr>
          <p:cNvPr id="12" name="TextBox 11"/>
          <p:cNvSpPr txBox="1"/>
          <p:nvPr/>
        </p:nvSpPr>
        <p:spPr>
          <a:xfrm>
            <a:off x="-152401" y="4205476"/>
            <a:ext cx="1407693"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All non-group enrollees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ages 18-64</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 name="TextBox 12"/>
          <p:cNvSpPr txBox="1"/>
          <p:nvPr/>
        </p:nvSpPr>
        <p:spPr>
          <a:xfrm>
            <a:off x="-152401" y="5230399"/>
            <a:ext cx="1407694"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Marketplace enrollees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ages 18-64</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TextBox 15"/>
          <p:cNvSpPr txBox="1"/>
          <p:nvPr/>
        </p:nvSpPr>
        <p:spPr>
          <a:xfrm>
            <a:off x="124553" y="1143076"/>
            <a:ext cx="8240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As you may know, under the health care law there are specific open enrollment periods each year when individuals can sign up for new insurance or change their current health insurance plans. </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 name="TextBox 17"/>
          <p:cNvSpPr txBox="1"/>
          <p:nvPr/>
        </p:nvSpPr>
        <p:spPr>
          <a:xfrm>
            <a:off x="-533400" y="3126813"/>
            <a:ext cx="173736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Uninsured</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ages 18-64</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 name="TextBox 19"/>
          <p:cNvSpPr txBox="1"/>
          <p:nvPr/>
        </p:nvSpPr>
        <p:spPr>
          <a:xfrm>
            <a:off x="5152862" y="1654390"/>
            <a:ext cx="39049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 you happen to know when the next open enrollment period </a:t>
            </a:r>
            <a:r>
              <a:rPr kumimoji="0" lang="en-US" sz="1400" b="1"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ends</a:t>
            </a: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 name="TextBox 10"/>
          <p:cNvSpPr txBox="1"/>
          <p:nvPr/>
        </p:nvSpPr>
        <p:spPr>
          <a:xfrm>
            <a:off x="1255292" y="1654390"/>
            <a:ext cx="337539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Do you happen to know when the next open enrollment period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begins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38752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 y="1143000"/>
            <a:ext cx="8961120" cy="4983480"/>
          </a:xfrm>
        </p:spPr>
        <p:txBody>
          <a:bodyPr/>
          <a:lstStyle/>
          <a:p>
            <a:r>
              <a:rPr lang="en-US" dirty="0" smtClean="0"/>
              <a:t>November 1 – December 15, 2017 in </a:t>
            </a:r>
            <a:r>
              <a:rPr lang="en-US" dirty="0"/>
              <a:t>Healthcare.gov </a:t>
            </a:r>
            <a:r>
              <a:rPr lang="en-US" dirty="0" smtClean="0"/>
              <a:t>states</a:t>
            </a:r>
          </a:p>
          <a:p>
            <a:pPr lvl="1"/>
            <a:r>
              <a:rPr lang="en-US" dirty="0" smtClean="0"/>
              <a:t>Open enrollment period will be 6 weeks, compared to 12 weeks in prior years</a:t>
            </a:r>
          </a:p>
          <a:p>
            <a:r>
              <a:rPr lang="en-US" dirty="0"/>
              <a:t>State run marketplaces have option to extend dates, and many have</a:t>
            </a:r>
            <a:endParaRPr lang="en-US" dirty="0" smtClean="0"/>
          </a:p>
        </p:txBody>
      </p:sp>
      <p:sp>
        <p:nvSpPr>
          <p:cNvPr id="2" name="Text Placeholder 1"/>
          <p:cNvSpPr>
            <a:spLocks noGrp="1"/>
          </p:cNvSpPr>
          <p:nvPr>
            <p:ph type="body" sz="quarter" idx="11"/>
          </p:nvPr>
        </p:nvSpPr>
        <p:spPr/>
        <p:txBody>
          <a:bodyPr/>
          <a:lstStyle/>
          <a:p>
            <a:endParaRPr lang="en-US"/>
          </a:p>
        </p:txBody>
      </p:sp>
      <p:sp>
        <p:nvSpPr>
          <p:cNvPr id="6" name="Title 5"/>
          <p:cNvSpPr>
            <a:spLocks noGrp="1"/>
          </p:cNvSpPr>
          <p:nvPr>
            <p:ph type="title"/>
          </p:nvPr>
        </p:nvSpPr>
        <p:spPr/>
        <p:txBody>
          <a:bodyPr/>
          <a:lstStyle/>
          <a:p>
            <a:r>
              <a:rPr lang="en-US" dirty="0" smtClean="0"/>
              <a:t>Open enrollment for 2018 will </a:t>
            </a:r>
            <a:r>
              <a:rPr lang="en-US" dirty="0"/>
              <a:t>b</a:t>
            </a:r>
            <a:r>
              <a:rPr lang="en-US" dirty="0" smtClean="0"/>
              <a:t>e shorter in </a:t>
            </a:r>
            <a:r>
              <a:rPr lang="en-US" dirty="0"/>
              <a:t>m</a:t>
            </a:r>
            <a:r>
              <a:rPr lang="en-US" dirty="0" smtClean="0"/>
              <a:t>ost states.</a:t>
            </a:r>
            <a:endParaRPr lang="en-US" dirty="0"/>
          </a:p>
        </p:txBody>
      </p:sp>
      <p:grpSp>
        <p:nvGrpSpPr>
          <p:cNvPr id="136" name="Group 135"/>
          <p:cNvGrpSpPr/>
          <p:nvPr/>
        </p:nvGrpSpPr>
        <p:grpSpPr>
          <a:xfrm>
            <a:off x="4810178" y="5811822"/>
            <a:ext cx="3455650" cy="596885"/>
            <a:chOff x="6321043" y="5418285"/>
            <a:chExt cx="3455650" cy="596885"/>
          </a:xfrm>
        </p:grpSpPr>
        <p:grpSp>
          <p:nvGrpSpPr>
            <p:cNvPr id="137" name="Group 136"/>
            <p:cNvGrpSpPr/>
            <p:nvPr/>
          </p:nvGrpSpPr>
          <p:grpSpPr>
            <a:xfrm>
              <a:off x="6327023" y="5498420"/>
              <a:ext cx="3449670" cy="516750"/>
              <a:chOff x="4325032" y="5655583"/>
              <a:chExt cx="5238267" cy="516750"/>
            </a:xfrm>
          </p:grpSpPr>
          <p:sp>
            <p:nvSpPr>
              <p:cNvPr id="140" name="Rectangle 139"/>
              <p:cNvSpPr>
                <a:spLocks noChangeArrowheads="1"/>
              </p:cNvSpPr>
              <p:nvPr/>
            </p:nvSpPr>
            <p:spPr bwMode="auto">
              <a:xfrm>
                <a:off x="4325032" y="5655583"/>
                <a:ext cx="227736" cy="152791"/>
              </a:xfrm>
              <a:prstGeom prst="rect">
                <a:avLst/>
              </a:prstGeom>
              <a:solidFill>
                <a:schemeClr val="tx2"/>
              </a:solidFill>
              <a:ln w="19050">
                <a:solidFill>
                  <a:srgbClr val="000000"/>
                </a:solidFill>
                <a:miter lim="800000"/>
                <a:headEnd/>
                <a:tailEnd/>
              </a:ln>
              <a:effectLst/>
            </p:spPr>
            <p:txBody>
              <a:bodyPr wrap="none" anchor="ctr"/>
              <a:lstStyle/>
              <a:p>
                <a:endParaRPr lang="en-US" sz="1100" b="1" dirty="0">
                  <a:solidFill>
                    <a:srgbClr val="000000"/>
                  </a:solidFill>
                  <a:cs typeface="Calibri" pitchFamily="34" charset="0"/>
                </a:endParaRPr>
              </a:p>
            </p:txBody>
          </p:sp>
          <p:sp>
            <p:nvSpPr>
              <p:cNvPr id="141" name="Text Box 135"/>
              <p:cNvSpPr txBox="1">
                <a:spLocks noChangeArrowheads="1"/>
              </p:cNvSpPr>
              <p:nvPr/>
            </p:nvSpPr>
            <p:spPr bwMode="auto">
              <a:xfrm>
                <a:off x="4517339" y="5895334"/>
                <a:ext cx="5045960" cy="276999"/>
              </a:xfrm>
              <a:prstGeom prst="rect">
                <a:avLst/>
              </a:prstGeom>
              <a:noFill/>
              <a:ln w="9525">
                <a:noFill/>
                <a:miter lim="800000"/>
                <a:headEnd/>
                <a:tailEnd/>
              </a:ln>
              <a:effectLst/>
            </p:spPr>
            <p:txBody>
              <a:bodyPr wrap="none">
                <a:spAutoFit/>
              </a:bodyPr>
              <a:lstStyle/>
              <a:p>
                <a:r>
                  <a:rPr lang="en-US" sz="1200" b="1" dirty="0" smtClean="0">
                    <a:solidFill>
                      <a:srgbClr val="000000"/>
                    </a:solidFill>
                    <a:cs typeface="Calibri" pitchFamily="34" charset="0"/>
                  </a:rPr>
                  <a:t>State-Based Marketplace (12 States including DC)</a:t>
                </a:r>
                <a:endParaRPr lang="en-US" sz="1200" b="1" dirty="0">
                  <a:solidFill>
                    <a:srgbClr val="000000"/>
                  </a:solidFill>
                  <a:cs typeface="Calibri" pitchFamily="34" charset="0"/>
                </a:endParaRPr>
              </a:p>
            </p:txBody>
          </p:sp>
        </p:grpSp>
        <p:sp>
          <p:nvSpPr>
            <p:cNvPr id="138" name="Rectangle 137"/>
            <p:cNvSpPr>
              <a:spLocks noChangeArrowheads="1"/>
            </p:cNvSpPr>
            <p:nvPr/>
          </p:nvSpPr>
          <p:spPr bwMode="auto">
            <a:xfrm>
              <a:off x="6321043" y="5799901"/>
              <a:ext cx="152400" cy="159236"/>
            </a:xfrm>
            <a:prstGeom prst="rect">
              <a:avLst/>
            </a:prstGeom>
            <a:solidFill>
              <a:schemeClr val="accent2"/>
            </a:solidFill>
            <a:ln w="19050">
              <a:solidFill>
                <a:schemeClr val="tx1"/>
              </a:solidFill>
              <a:miter lim="800000"/>
              <a:headEnd/>
              <a:tailEnd/>
            </a:ln>
            <a:effectLst/>
          </p:spPr>
          <p:txBody>
            <a:bodyPr wrap="none" anchor="ctr"/>
            <a:lstStyle/>
            <a:p>
              <a:endParaRPr lang="en-US" b="1" dirty="0">
                <a:solidFill>
                  <a:srgbClr val="000000"/>
                </a:solidFill>
                <a:cs typeface="Calibri" pitchFamily="34" charset="0"/>
              </a:endParaRPr>
            </a:p>
          </p:txBody>
        </p:sp>
        <p:sp>
          <p:nvSpPr>
            <p:cNvPr id="139" name="Text Box 135"/>
            <p:cNvSpPr txBox="1">
              <a:spLocks noChangeArrowheads="1"/>
            </p:cNvSpPr>
            <p:nvPr/>
          </p:nvSpPr>
          <p:spPr bwMode="auto">
            <a:xfrm>
              <a:off x="6451053" y="5418285"/>
              <a:ext cx="2219518" cy="276999"/>
            </a:xfrm>
            <a:prstGeom prst="rect">
              <a:avLst/>
            </a:prstGeom>
            <a:noFill/>
            <a:ln w="9525">
              <a:noFill/>
              <a:miter lim="800000"/>
              <a:headEnd/>
              <a:tailEnd/>
            </a:ln>
            <a:effectLst/>
          </p:spPr>
          <p:txBody>
            <a:bodyPr wrap="none">
              <a:spAutoFit/>
            </a:bodyPr>
            <a:lstStyle/>
            <a:p>
              <a:r>
                <a:rPr lang="en-US" sz="1200" b="1" dirty="0" smtClean="0">
                  <a:solidFill>
                    <a:srgbClr val="000000"/>
                  </a:solidFill>
                  <a:cs typeface="Calibri" pitchFamily="34" charset="0"/>
                </a:rPr>
                <a:t>Healthcare.gov State (39 States)</a:t>
              </a:r>
              <a:endParaRPr lang="en-US" sz="1200" b="1" dirty="0">
                <a:solidFill>
                  <a:srgbClr val="000000"/>
                </a:solidFill>
                <a:cs typeface="Calibri" pitchFamily="34" charset="0"/>
              </a:endParaRPr>
            </a:p>
          </p:txBody>
        </p:sp>
      </p:grpSp>
      <p:grpSp>
        <p:nvGrpSpPr>
          <p:cNvPr id="149" name="Group 148"/>
          <p:cNvGrpSpPr>
            <a:grpSpLocks noChangeAspect="1"/>
          </p:cNvGrpSpPr>
          <p:nvPr/>
        </p:nvGrpSpPr>
        <p:grpSpPr>
          <a:xfrm>
            <a:off x="1295400" y="2448633"/>
            <a:ext cx="6238023" cy="3451426"/>
            <a:chOff x="928895" y="973956"/>
            <a:chExt cx="7807118" cy="4319588"/>
          </a:xfrm>
        </p:grpSpPr>
        <p:sp>
          <p:nvSpPr>
            <p:cNvPr id="150" name="Shape - Wyoming"/>
            <p:cNvSpPr>
              <a:spLocks noChangeAspect="1"/>
            </p:cNvSpPr>
            <p:nvPr/>
          </p:nvSpPr>
          <p:spPr bwMode="auto">
            <a:xfrm>
              <a:off x="2787648" y="1847081"/>
              <a:ext cx="896939"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1" name="Shape - Wisconsin"/>
            <p:cNvSpPr>
              <a:spLocks noChangeAspect="1"/>
            </p:cNvSpPr>
            <p:nvPr/>
          </p:nvSpPr>
          <p:spPr bwMode="auto">
            <a:xfrm>
              <a:off x="4975223" y="1535931"/>
              <a:ext cx="654051"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152" name="Shape - West Virginia"/>
            <p:cNvSpPr>
              <a:spLocks noChangeAspect="1"/>
            </p:cNvSpPr>
            <p:nvPr/>
          </p:nvSpPr>
          <p:spPr bwMode="auto">
            <a:xfrm>
              <a:off x="6345237" y="2388418"/>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3" name="Shape - Washington"/>
            <p:cNvSpPr>
              <a:spLocks noChangeAspect="1"/>
            </p:cNvSpPr>
            <p:nvPr/>
          </p:nvSpPr>
          <p:spPr bwMode="auto">
            <a:xfrm>
              <a:off x="1463675" y="996181"/>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nvGrpSpPr>
            <p:cNvPr id="154" name="Shape - Virginia"/>
            <p:cNvGrpSpPr>
              <a:grpSpLocks/>
            </p:cNvGrpSpPr>
            <p:nvPr/>
          </p:nvGrpSpPr>
          <p:grpSpPr bwMode="auto">
            <a:xfrm>
              <a:off x="6276972" y="2507480"/>
              <a:ext cx="1009651" cy="596900"/>
              <a:chOff x="3911" y="1540"/>
              <a:chExt cx="636" cy="376"/>
            </a:xfrm>
            <a:solidFill>
              <a:srgbClr val="0072C0"/>
            </a:solidFill>
          </p:grpSpPr>
          <p:sp>
            <p:nvSpPr>
              <p:cNvPr id="274"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75"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sp>
          <p:nvSpPr>
            <p:cNvPr id="155" name="Shape - Vermont"/>
            <p:cNvSpPr>
              <a:spLocks noChangeAspect="1"/>
            </p:cNvSpPr>
            <p:nvPr/>
          </p:nvSpPr>
          <p:spPr bwMode="auto">
            <a:xfrm>
              <a:off x="7172325" y="1442268"/>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156" name="Shape - Utah"/>
            <p:cNvSpPr>
              <a:spLocks noChangeAspect="1"/>
            </p:cNvSpPr>
            <p:nvPr/>
          </p:nvSpPr>
          <p:spPr bwMode="auto">
            <a:xfrm>
              <a:off x="2351088" y="2280468"/>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7" name="Shape - Texas"/>
            <p:cNvSpPr>
              <a:spLocks noChangeAspect="1"/>
            </p:cNvSpPr>
            <p:nvPr/>
          </p:nvSpPr>
          <p:spPr bwMode="auto">
            <a:xfrm>
              <a:off x="3225798" y="3286942"/>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tx2"/>
            </a:solidFill>
            <a:ln w="19050">
              <a:solidFill>
                <a:schemeClr val="tx1"/>
              </a:solidFill>
              <a:prstDash val="solid"/>
              <a:round/>
              <a:headEnd/>
              <a:tailEnd/>
            </a:ln>
          </p:spPr>
          <p:txBody>
            <a:bodyPr/>
            <a:lstStyle/>
            <a:p>
              <a:endParaRPr lang="en-US" sz="1100" b="1">
                <a:solidFill>
                  <a:srgbClr val="000000"/>
                </a:solidFill>
                <a:cs typeface="Calibri" pitchFamily="34" charset="0"/>
              </a:endParaRPr>
            </a:p>
          </p:txBody>
        </p:sp>
        <p:sp>
          <p:nvSpPr>
            <p:cNvPr id="158" name="Shape - Tennessee"/>
            <p:cNvSpPr>
              <a:spLocks noChangeAspect="1"/>
            </p:cNvSpPr>
            <p:nvPr/>
          </p:nvSpPr>
          <p:spPr bwMode="auto">
            <a:xfrm>
              <a:off x="5418137" y="3056756"/>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9" name="Shape - South Dakota"/>
            <p:cNvSpPr>
              <a:spLocks noChangeAspect="1"/>
            </p:cNvSpPr>
            <p:nvPr/>
          </p:nvSpPr>
          <p:spPr bwMode="auto">
            <a:xfrm>
              <a:off x="3656012" y="1751831"/>
              <a:ext cx="920751"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60" name="Shape - South Carolina"/>
            <p:cNvSpPr>
              <a:spLocks noChangeAspect="1"/>
            </p:cNvSpPr>
            <p:nvPr/>
          </p:nvSpPr>
          <p:spPr bwMode="auto">
            <a:xfrm>
              <a:off x="6359524" y="3248842"/>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61" name="Shape - Rhode Island"/>
            <p:cNvSpPr>
              <a:spLocks noChangeAspect="1"/>
            </p:cNvSpPr>
            <p:nvPr/>
          </p:nvSpPr>
          <p:spPr bwMode="auto">
            <a:xfrm>
              <a:off x="7483472" y="1894706"/>
              <a:ext cx="120651"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62" name="Shape - Pennsylvania"/>
            <p:cNvSpPr>
              <a:spLocks noChangeAspect="1"/>
            </p:cNvSpPr>
            <p:nvPr/>
          </p:nvSpPr>
          <p:spPr bwMode="auto">
            <a:xfrm>
              <a:off x="6467474" y="2024881"/>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163" name="Shape - Oregon"/>
            <p:cNvSpPr>
              <a:spLocks noChangeAspect="1"/>
            </p:cNvSpPr>
            <p:nvPr/>
          </p:nvSpPr>
          <p:spPr bwMode="auto">
            <a:xfrm>
              <a:off x="1263649" y="1432743"/>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64" name="Shape - Oklahoma"/>
            <p:cNvSpPr>
              <a:spLocks noChangeAspect="1"/>
            </p:cNvSpPr>
            <p:nvPr/>
          </p:nvSpPr>
          <p:spPr bwMode="auto">
            <a:xfrm>
              <a:off x="3752848" y="3191692"/>
              <a:ext cx="1125539"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65" name="Shape - Ohio"/>
            <p:cNvSpPr>
              <a:spLocks noChangeAspect="1"/>
            </p:cNvSpPr>
            <p:nvPr/>
          </p:nvSpPr>
          <p:spPr bwMode="auto">
            <a:xfrm>
              <a:off x="5962648" y="2158230"/>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66" name="Shape - North Dakota"/>
            <p:cNvSpPr>
              <a:spLocks noChangeAspect="1"/>
            </p:cNvSpPr>
            <p:nvPr/>
          </p:nvSpPr>
          <p:spPr bwMode="auto">
            <a:xfrm>
              <a:off x="3686174" y="1266055"/>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167" name="Shape - North Carolina"/>
            <p:cNvSpPr>
              <a:spLocks noChangeAspect="1"/>
            </p:cNvSpPr>
            <p:nvPr/>
          </p:nvSpPr>
          <p:spPr bwMode="auto">
            <a:xfrm>
              <a:off x="6230937" y="2902768"/>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nvGrpSpPr>
            <p:cNvPr id="168" name="Shape - New York"/>
            <p:cNvGrpSpPr>
              <a:grpSpLocks/>
            </p:cNvGrpSpPr>
            <p:nvPr/>
          </p:nvGrpSpPr>
          <p:grpSpPr bwMode="auto">
            <a:xfrm>
              <a:off x="6530974" y="1478781"/>
              <a:ext cx="1044575" cy="700087"/>
              <a:chOff x="4071" y="893"/>
              <a:chExt cx="658" cy="440"/>
            </a:xfrm>
            <a:solidFill>
              <a:schemeClr val="accent6"/>
            </a:solidFill>
          </p:grpSpPr>
          <p:sp>
            <p:nvSpPr>
              <p:cNvPr id="272"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273"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grpSp>
        <p:sp>
          <p:nvSpPr>
            <p:cNvPr id="169" name="Shape - New Mexico"/>
            <p:cNvSpPr>
              <a:spLocks noChangeAspect="1"/>
            </p:cNvSpPr>
            <p:nvPr/>
          </p:nvSpPr>
          <p:spPr bwMode="auto">
            <a:xfrm>
              <a:off x="2868611" y="3158355"/>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0" name="Shape - New Jersey"/>
            <p:cNvSpPr>
              <a:spLocks noChangeAspect="1"/>
            </p:cNvSpPr>
            <p:nvPr/>
          </p:nvSpPr>
          <p:spPr bwMode="auto">
            <a:xfrm>
              <a:off x="7143748" y="2080443"/>
              <a:ext cx="196851"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1" name="Shape - New Hampshire"/>
            <p:cNvSpPr>
              <a:spLocks noChangeAspect="1"/>
            </p:cNvSpPr>
            <p:nvPr/>
          </p:nvSpPr>
          <p:spPr bwMode="auto">
            <a:xfrm>
              <a:off x="7334249" y="1366068"/>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172" name="Shape - Nevada"/>
            <p:cNvSpPr>
              <a:spLocks noChangeAspect="1"/>
            </p:cNvSpPr>
            <p:nvPr/>
          </p:nvSpPr>
          <p:spPr bwMode="auto">
            <a:xfrm>
              <a:off x="1660523" y="2143942"/>
              <a:ext cx="831851"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3" name="Shape - Nebraska"/>
            <p:cNvSpPr>
              <a:spLocks noChangeAspect="1"/>
            </p:cNvSpPr>
            <p:nvPr/>
          </p:nvSpPr>
          <p:spPr bwMode="auto">
            <a:xfrm>
              <a:off x="3648074" y="2245543"/>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4" name="Shape - Montana"/>
            <p:cNvSpPr>
              <a:spLocks noChangeAspect="1"/>
            </p:cNvSpPr>
            <p:nvPr/>
          </p:nvSpPr>
          <p:spPr bwMode="auto">
            <a:xfrm>
              <a:off x="2373958" y="1139056"/>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5" name="Shape - Missouri"/>
            <p:cNvSpPr>
              <a:spLocks noChangeAspect="1"/>
            </p:cNvSpPr>
            <p:nvPr/>
          </p:nvSpPr>
          <p:spPr bwMode="auto">
            <a:xfrm>
              <a:off x="4687886" y="2596381"/>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76" name="Shape - Mississippi"/>
            <p:cNvSpPr>
              <a:spLocks noChangeAspect="1"/>
            </p:cNvSpPr>
            <p:nvPr/>
          </p:nvSpPr>
          <p:spPr bwMode="auto">
            <a:xfrm>
              <a:off x="5303835" y="3429817"/>
              <a:ext cx="450851"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77" name="Shape - Minnesota"/>
            <p:cNvSpPr>
              <a:spLocks noChangeAspect="1"/>
            </p:cNvSpPr>
            <p:nvPr/>
          </p:nvSpPr>
          <p:spPr bwMode="auto">
            <a:xfrm>
              <a:off x="4419598" y="1204143"/>
              <a:ext cx="857251"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178" name="Shape - Massachusetts"/>
            <p:cNvSpPr>
              <a:spLocks noChangeAspect="1"/>
            </p:cNvSpPr>
            <p:nvPr/>
          </p:nvSpPr>
          <p:spPr bwMode="auto">
            <a:xfrm>
              <a:off x="7278686" y="1751831"/>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grpSp>
          <p:nvGrpSpPr>
            <p:cNvPr id="179" name="Shape - Michigan"/>
            <p:cNvGrpSpPr>
              <a:grpSpLocks/>
            </p:cNvGrpSpPr>
            <p:nvPr/>
          </p:nvGrpSpPr>
          <p:grpSpPr bwMode="auto">
            <a:xfrm>
              <a:off x="5232398" y="1427981"/>
              <a:ext cx="990600" cy="882650"/>
              <a:chOff x="3254" y="860"/>
              <a:chExt cx="623" cy="557"/>
            </a:xfrm>
            <a:solidFill>
              <a:srgbClr val="0072C0"/>
            </a:solidFill>
          </p:grpSpPr>
          <p:sp>
            <p:nvSpPr>
              <p:cNvPr id="270"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71"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sp>
          <p:nvSpPr>
            <p:cNvPr id="180" name="Shape - Maryland"/>
            <p:cNvSpPr>
              <a:spLocks noChangeAspect="1"/>
            </p:cNvSpPr>
            <p:nvPr/>
          </p:nvSpPr>
          <p:spPr bwMode="auto">
            <a:xfrm>
              <a:off x="6651623" y="2409055"/>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81" name="Shape - Maine"/>
            <p:cNvSpPr>
              <a:spLocks noChangeAspect="1"/>
            </p:cNvSpPr>
            <p:nvPr/>
          </p:nvSpPr>
          <p:spPr bwMode="auto">
            <a:xfrm>
              <a:off x="7388223" y="973956"/>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182" name="Shape - Louisiana"/>
            <p:cNvSpPr>
              <a:spLocks noChangeAspect="1"/>
            </p:cNvSpPr>
            <p:nvPr/>
          </p:nvSpPr>
          <p:spPr bwMode="auto">
            <a:xfrm>
              <a:off x="4946649" y="3780655"/>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83" name="Shape - Kentucky"/>
            <p:cNvSpPr>
              <a:spLocks noChangeAspect="1"/>
            </p:cNvSpPr>
            <p:nvPr/>
          </p:nvSpPr>
          <p:spPr bwMode="auto">
            <a:xfrm>
              <a:off x="5480049" y="2717030"/>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84" name="Shape - Kansas"/>
            <p:cNvSpPr>
              <a:spLocks noChangeAspect="1"/>
            </p:cNvSpPr>
            <p:nvPr/>
          </p:nvSpPr>
          <p:spPr bwMode="auto">
            <a:xfrm>
              <a:off x="3879849" y="2718618"/>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85" name="Shape - Iowa"/>
            <p:cNvSpPr>
              <a:spLocks noChangeAspect="1"/>
            </p:cNvSpPr>
            <p:nvPr/>
          </p:nvSpPr>
          <p:spPr bwMode="auto">
            <a:xfrm>
              <a:off x="4562474" y="2132830"/>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186" name="Shape - Indiana"/>
            <p:cNvSpPr>
              <a:spLocks noChangeAspect="1"/>
            </p:cNvSpPr>
            <p:nvPr/>
          </p:nvSpPr>
          <p:spPr bwMode="auto">
            <a:xfrm>
              <a:off x="5635624" y="2297931"/>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87" name="Shape - Illinois"/>
            <p:cNvSpPr>
              <a:spLocks noChangeAspect="1"/>
            </p:cNvSpPr>
            <p:nvPr/>
          </p:nvSpPr>
          <p:spPr bwMode="auto">
            <a:xfrm>
              <a:off x="5173132" y="2236018"/>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88" name="Shape - Idaho"/>
            <p:cNvSpPr>
              <a:spLocks noChangeAspect="1"/>
            </p:cNvSpPr>
            <p:nvPr/>
          </p:nvSpPr>
          <p:spPr bwMode="auto">
            <a:xfrm>
              <a:off x="2117723" y="1127943"/>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nvGrpSpPr>
            <p:cNvPr id="189" name="Shape - Hawaii"/>
            <p:cNvGrpSpPr/>
            <p:nvPr/>
          </p:nvGrpSpPr>
          <p:grpSpPr>
            <a:xfrm>
              <a:off x="2157414" y="4101330"/>
              <a:ext cx="622300" cy="477838"/>
              <a:chOff x="2184402" y="4672013"/>
              <a:chExt cx="622300" cy="477838"/>
            </a:xfrm>
            <a:solidFill>
              <a:srgbClr val="7BC7ED"/>
            </a:solidFill>
          </p:grpSpPr>
          <p:sp>
            <p:nvSpPr>
              <p:cNvPr id="262" name="Freeform 4"/>
              <p:cNvSpPr>
                <a:spLocks noChangeAspect="1"/>
              </p:cNvSpPr>
              <p:nvPr/>
            </p:nvSpPr>
            <p:spPr bwMode="auto">
              <a:xfrm>
                <a:off x="2184402" y="4731923"/>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3" name="Freeform 5"/>
              <p:cNvSpPr>
                <a:spLocks noChangeAspect="1"/>
              </p:cNvSpPr>
              <p:nvPr/>
            </p:nvSpPr>
            <p:spPr bwMode="auto">
              <a:xfrm>
                <a:off x="2252421" y="4672013"/>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4" name="Freeform 6"/>
              <p:cNvSpPr>
                <a:spLocks noChangeAspect="1"/>
              </p:cNvSpPr>
              <p:nvPr/>
            </p:nvSpPr>
            <p:spPr bwMode="auto">
              <a:xfrm>
                <a:off x="2336359" y="4731923"/>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5" name="Freeform 7"/>
              <p:cNvSpPr>
                <a:spLocks noChangeAspect="1"/>
              </p:cNvSpPr>
              <p:nvPr/>
            </p:nvSpPr>
            <p:spPr bwMode="auto">
              <a:xfrm>
                <a:off x="2473844" y="4806270"/>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6" name="Freeform 8"/>
              <p:cNvSpPr>
                <a:spLocks noChangeAspect="1"/>
              </p:cNvSpPr>
              <p:nvPr/>
            </p:nvSpPr>
            <p:spPr bwMode="auto">
              <a:xfrm>
                <a:off x="2504959" y="4879894"/>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7" name="Freeform 9"/>
              <p:cNvSpPr>
                <a:spLocks noChangeAspect="1"/>
              </p:cNvSpPr>
              <p:nvPr/>
            </p:nvSpPr>
            <p:spPr bwMode="auto">
              <a:xfrm>
                <a:off x="2551993" y="4920316"/>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bg1"/>
              </a:solidFill>
              <a:ln w="19050">
                <a:solidFill>
                  <a:schemeClr val="tx1"/>
                </a:solidFill>
                <a:prstDash val="solid"/>
                <a:round/>
                <a:headEnd/>
                <a:tailEnd/>
              </a:ln>
            </p:spPr>
            <p:txBody>
              <a:bodyPr/>
              <a:lstStyle/>
              <a:p>
                <a:endParaRPr lang="en-US" sz="1200" b="1">
                  <a:solidFill>
                    <a:srgbClr val="000000"/>
                  </a:solidFill>
                </a:endParaRPr>
              </a:p>
            </p:txBody>
          </p:sp>
          <p:sp>
            <p:nvSpPr>
              <p:cNvPr id="268" name="Freeform"/>
              <p:cNvSpPr>
                <a:spLocks noChangeAspect="1"/>
              </p:cNvSpPr>
              <p:nvPr/>
            </p:nvSpPr>
            <p:spPr bwMode="auto">
              <a:xfrm>
                <a:off x="2626524" y="4937639"/>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69" name="Freeform"/>
              <p:cNvSpPr>
                <a:spLocks noChangeAspect="1"/>
              </p:cNvSpPr>
              <p:nvPr/>
            </p:nvSpPr>
            <p:spPr bwMode="auto">
              <a:xfrm>
                <a:off x="2562847" y="4838751"/>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sp>
          <p:nvSpPr>
            <p:cNvPr id="190" name="Shape - Georgia"/>
            <p:cNvSpPr>
              <a:spLocks noChangeAspect="1"/>
            </p:cNvSpPr>
            <p:nvPr/>
          </p:nvSpPr>
          <p:spPr bwMode="auto">
            <a:xfrm>
              <a:off x="6061075" y="3347268"/>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91" name="Shape - Florida"/>
            <p:cNvSpPr>
              <a:spLocks noChangeAspect="1"/>
            </p:cNvSpPr>
            <p:nvPr/>
          </p:nvSpPr>
          <p:spPr bwMode="auto">
            <a:xfrm>
              <a:off x="5900737" y="3966393"/>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92" name="Shape - Connecticut"/>
            <p:cNvSpPr>
              <a:spLocks noChangeAspect="1"/>
            </p:cNvSpPr>
            <p:nvPr/>
          </p:nvSpPr>
          <p:spPr bwMode="auto">
            <a:xfrm>
              <a:off x="7294562" y="1908992"/>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193" name="Shape - Delaware"/>
            <p:cNvSpPr>
              <a:spLocks noChangeAspect="1"/>
            </p:cNvSpPr>
            <p:nvPr/>
          </p:nvSpPr>
          <p:spPr bwMode="auto">
            <a:xfrm>
              <a:off x="7129462" y="2396355"/>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94" name="Shape - Colorado"/>
            <p:cNvSpPr>
              <a:spLocks noChangeAspect="1"/>
            </p:cNvSpPr>
            <p:nvPr/>
          </p:nvSpPr>
          <p:spPr bwMode="auto">
            <a:xfrm>
              <a:off x="2971798" y="2520181"/>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95" name="Shape - California"/>
            <p:cNvSpPr>
              <a:spLocks noChangeAspect="1"/>
            </p:cNvSpPr>
            <p:nvPr/>
          </p:nvSpPr>
          <p:spPr bwMode="auto">
            <a:xfrm>
              <a:off x="1181098" y="2042343"/>
              <a:ext cx="1098551"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96" name="Shape - Arkansas"/>
            <p:cNvSpPr>
              <a:spLocks noChangeAspect="1"/>
            </p:cNvSpPr>
            <p:nvPr/>
          </p:nvSpPr>
          <p:spPr bwMode="auto">
            <a:xfrm>
              <a:off x="4854574" y="3218680"/>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97" name="Shape - Arizona"/>
            <p:cNvSpPr>
              <a:spLocks noChangeAspect="1"/>
            </p:cNvSpPr>
            <p:nvPr/>
          </p:nvSpPr>
          <p:spPr bwMode="auto">
            <a:xfrm>
              <a:off x="2142272" y="3092679"/>
              <a:ext cx="844551"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98" name="Shape - Alaska"/>
            <p:cNvSpPr>
              <a:spLocks noChangeAspect="1"/>
            </p:cNvSpPr>
            <p:nvPr/>
          </p:nvSpPr>
          <p:spPr bwMode="auto">
            <a:xfrm>
              <a:off x="928895" y="3717156"/>
              <a:ext cx="1617663"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tx2"/>
            </a:solidFill>
            <a:ln w="19050">
              <a:solidFill>
                <a:schemeClr val="tx1"/>
              </a:solidFill>
              <a:prstDash val="solid"/>
              <a:round/>
              <a:headEnd/>
              <a:tailEnd/>
            </a:ln>
          </p:spPr>
          <p:txBody>
            <a:bodyPr/>
            <a:lstStyle/>
            <a:p>
              <a:endParaRPr lang="en-US" b="1">
                <a:solidFill>
                  <a:srgbClr val="000000"/>
                </a:solidFill>
              </a:endParaRPr>
            </a:p>
          </p:txBody>
        </p:sp>
        <p:sp>
          <p:nvSpPr>
            <p:cNvPr id="199" name="Shape - Alabama"/>
            <p:cNvSpPr>
              <a:spLocks noChangeAspect="1"/>
            </p:cNvSpPr>
            <p:nvPr/>
          </p:nvSpPr>
          <p:spPr bwMode="auto">
            <a:xfrm>
              <a:off x="5732462" y="3383781"/>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00" name="Shape - District of Columbia (star)"/>
            <p:cNvSpPr>
              <a:spLocks noChangeArrowheads="1"/>
            </p:cNvSpPr>
            <p:nvPr/>
          </p:nvSpPr>
          <p:spPr bwMode="auto">
            <a:xfrm>
              <a:off x="6859586" y="2478905"/>
              <a:ext cx="207963" cy="201612"/>
            </a:xfrm>
            <a:prstGeom prst="star5">
              <a:avLst/>
            </a:prstGeom>
            <a:solidFill>
              <a:schemeClr val="accent2"/>
            </a:solidFill>
            <a:ln w="19050">
              <a:solidFill>
                <a:schemeClr val="tx1"/>
              </a:solidFill>
              <a:miter lim="800000"/>
              <a:headEnd/>
              <a:tailEnd/>
            </a:ln>
            <a:effectLst/>
          </p:spPr>
          <p:txBody>
            <a:bodyPr wrap="none" anchor="ctr"/>
            <a:lstStyle/>
            <a:p>
              <a:pPr>
                <a:defRPr/>
              </a:pPr>
              <a:endParaRPr lang="en-US" sz="1200" b="1">
                <a:solidFill>
                  <a:srgbClr val="000000"/>
                </a:solidFill>
              </a:endParaRPr>
            </a:p>
          </p:txBody>
        </p:sp>
        <p:sp>
          <p:nvSpPr>
            <p:cNvPr id="201" name="Text - Wyoming"/>
            <p:cNvSpPr txBox="1">
              <a:spLocks noChangeArrowheads="1"/>
            </p:cNvSpPr>
            <p:nvPr/>
          </p:nvSpPr>
          <p:spPr bwMode="auto">
            <a:xfrm>
              <a:off x="2909886" y="20693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WY</a:t>
              </a:r>
              <a:endParaRPr lang="en-US" sz="1200" b="1" dirty="0">
                <a:solidFill>
                  <a:srgbClr val="000000"/>
                </a:solidFill>
                <a:cs typeface="Times New Roman" charset="0"/>
              </a:endParaRPr>
            </a:p>
          </p:txBody>
        </p:sp>
        <p:sp>
          <p:nvSpPr>
            <p:cNvPr id="202" name="Text - Wisconsin"/>
            <p:cNvSpPr txBox="1">
              <a:spLocks noChangeArrowheads="1"/>
            </p:cNvSpPr>
            <p:nvPr/>
          </p:nvSpPr>
          <p:spPr bwMode="auto">
            <a:xfrm>
              <a:off x="4951412" y="1783581"/>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WI</a:t>
              </a:r>
              <a:endParaRPr lang="en-US" sz="1200" b="1" dirty="0">
                <a:solidFill>
                  <a:srgbClr val="000000"/>
                </a:solidFill>
                <a:cs typeface="Times New Roman" charset="0"/>
              </a:endParaRPr>
            </a:p>
          </p:txBody>
        </p:sp>
        <p:sp>
          <p:nvSpPr>
            <p:cNvPr id="203" name="Text - West Virginia"/>
            <p:cNvSpPr txBox="1">
              <a:spLocks noChangeArrowheads="1"/>
            </p:cNvSpPr>
            <p:nvPr/>
          </p:nvSpPr>
          <p:spPr bwMode="auto">
            <a:xfrm>
              <a:off x="6186488" y="2664643"/>
              <a:ext cx="693737"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cs typeface="Times New Roman" charset="0"/>
                </a:rPr>
                <a:t>WV</a:t>
              </a:r>
              <a:endParaRPr lang="en-US" sz="1200" b="1" dirty="0">
                <a:cs typeface="Times New Roman" charset="0"/>
              </a:endParaRPr>
            </a:p>
          </p:txBody>
        </p:sp>
        <p:sp>
          <p:nvSpPr>
            <p:cNvPr id="204" name="Text - Washington"/>
            <p:cNvSpPr txBox="1">
              <a:spLocks noChangeArrowheads="1"/>
            </p:cNvSpPr>
            <p:nvPr/>
          </p:nvSpPr>
          <p:spPr bwMode="auto">
            <a:xfrm>
              <a:off x="1609724" y="11660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WA</a:t>
              </a:r>
              <a:endParaRPr lang="en-US" sz="1200" b="1" dirty="0">
                <a:solidFill>
                  <a:srgbClr val="FFFFFF"/>
                </a:solidFill>
                <a:cs typeface="Times New Roman" charset="0"/>
              </a:endParaRPr>
            </a:p>
          </p:txBody>
        </p:sp>
        <p:sp>
          <p:nvSpPr>
            <p:cNvPr id="205" name="Text - Virginia"/>
            <p:cNvSpPr txBox="1">
              <a:spLocks noChangeArrowheads="1"/>
            </p:cNvSpPr>
            <p:nvPr/>
          </p:nvSpPr>
          <p:spPr bwMode="auto">
            <a:xfrm>
              <a:off x="6589712" y="27075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cs typeface="Times New Roman" charset="0"/>
                </a:rPr>
                <a:t>VA</a:t>
              </a:r>
              <a:endParaRPr lang="en-US" sz="1200" b="1" dirty="0">
                <a:cs typeface="Times New Roman" charset="0"/>
              </a:endParaRPr>
            </a:p>
          </p:txBody>
        </p:sp>
        <p:sp>
          <p:nvSpPr>
            <p:cNvPr id="206" name="Text - Vermont"/>
            <p:cNvSpPr txBox="1">
              <a:spLocks noChangeArrowheads="1"/>
            </p:cNvSpPr>
            <p:nvPr/>
          </p:nvSpPr>
          <p:spPr bwMode="auto">
            <a:xfrm>
              <a:off x="6540500" y="11485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VT</a:t>
              </a:r>
              <a:endParaRPr lang="en-US" sz="1200" b="1" dirty="0">
                <a:solidFill>
                  <a:srgbClr val="000000"/>
                </a:solidFill>
                <a:cs typeface="Times New Roman" charset="0"/>
              </a:endParaRPr>
            </a:p>
          </p:txBody>
        </p:sp>
        <p:sp>
          <p:nvSpPr>
            <p:cNvPr id="207" name="Text - Utah"/>
            <p:cNvSpPr txBox="1">
              <a:spLocks noChangeArrowheads="1"/>
            </p:cNvSpPr>
            <p:nvPr/>
          </p:nvSpPr>
          <p:spPr bwMode="auto">
            <a:xfrm>
              <a:off x="2347912" y="26503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UT</a:t>
              </a:r>
              <a:endParaRPr lang="en-US" sz="1200" b="1" dirty="0">
                <a:solidFill>
                  <a:srgbClr val="000000"/>
                </a:solidFill>
                <a:cs typeface="Times New Roman" charset="0"/>
              </a:endParaRPr>
            </a:p>
          </p:txBody>
        </p:sp>
        <p:sp>
          <p:nvSpPr>
            <p:cNvPr id="208" name="Text - Texas"/>
            <p:cNvSpPr txBox="1">
              <a:spLocks noChangeArrowheads="1"/>
            </p:cNvSpPr>
            <p:nvPr/>
          </p:nvSpPr>
          <p:spPr bwMode="auto">
            <a:xfrm>
              <a:off x="3952873" y="39346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TX</a:t>
              </a:r>
              <a:endParaRPr lang="en-US" sz="1200" b="1" dirty="0">
                <a:solidFill>
                  <a:srgbClr val="000000"/>
                </a:solidFill>
                <a:cs typeface="Times New Roman" charset="0"/>
              </a:endParaRPr>
            </a:p>
          </p:txBody>
        </p:sp>
        <p:sp>
          <p:nvSpPr>
            <p:cNvPr id="209" name="Text - Tennessee"/>
            <p:cNvSpPr txBox="1">
              <a:spLocks noChangeArrowheads="1"/>
            </p:cNvSpPr>
            <p:nvPr/>
          </p:nvSpPr>
          <p:spPr bwMode="auto">
            <a:xfrm>
              <a:off x="5572124" y="31615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TN</a:t>
              </a:r>
              <a:endParaRPr lang="en-US" sz="1200" b="1" dirty="0">
                <a:solidFill>
                  <a:srgbClr val="000000"/>
                </a:solidFill>
                <a:cs typeface="Times New Roman" charset="0"/>
              </a:endParaRPr>
            </a:p>
          </p:txBody>
        </p:sp>
        <p:sp>
          <p:nvSpPr>
            <p:cNvPr id="210" name="Text - South Dakota"/>
            <p:cNvSpPr txBox="1">
              <a:spLocks noChangeArrowheads="1"/>
            </p:cNvSpPr>
            <p:nvPr/>
          </p:nvSpPr>
          <p:spPr bwMode="auto">
            <a:xfrm>
              <a:off x="3775073" y="188359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cs typeface="Times New Roman" charset="0"/>
                </a:rPr>
                <a:t>SD</a:t>
              </a:r>
              <a:endParaRPr lang="en-US" sz="1200" b="1" dirty="0">
                <a:cs typeface="Times New Roman" charset="0"/>
              </a:endParaRPr>
            </a:p>
          </p:txBody>
        </p:sp>
        <p:sp>
          <p:nvSpPr>
            <p:cNvPr id="211" name="Text - South Carolina"/>
            <p:cNvSpPr txBox="1">
              <a:spLocks noChangeArrowheads="1"/>
            </p:cNvSpPr>
            <p:nvPr/>
          </p:nvSpPr>
          <p:spPr bwMode="auto">
            <a:xfrm>
              <a:off x="6386512" y="33044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SC</a:t>
              </a:r>
              <a:endParaRPr lang="en-US" sz="1200" b="1" dirty="0">
                <a:solidFill>
                  <a:srgbClr val="000000"/>
                </a:solidFill>
                <a:cs typeface="Times New Roman" charset="0"/>
              </a:endParaRPr>
            </a:p>
          </p:txBody>
        </p:sp>
        <p:sp>
          <p:nvSpPr>
            <p:cNvPr id="212" name="Text - Rhode Island"/>
            <p:cNvSpPr txBox="1">
              <a:spLocks noChangeArrowheads="1"/>
            </p:cNvSpPr>
            <p:nvPr/>
          </p:nvSpPr>
          <p:spPr bwMode="auto">
            <a:xfrm>
              <a:off x="7799388" y="1940744"/>
              <a:ext cx="936625" cy="249287"/>
            </a:xfrm>
            <a:prstGeom prst="rect">
              <a:avLst/>
            </a:prstGeom>
            <a:noFill/>
            <a:ln w="9525">
              <a:noFill/>
              <a:miter lim="800000"/>
              <a:headEnd/>
              <a:tailEnd/>
            </a:ln>
          </p:spPr>
          <p:txBody>
            <a:bodyPr lIns="91429" tIns="45714" rIns="91429" bIns="45714">
              <a:spAutoFit/>
            </a:bodyPr>
            <a:lstStyle/>
            <a:p>
              <a:pPr eaLnBrk="0" hangingPunct="0">
                <a:lnSpc>
                  <a:spcPct val="85000"/>
                </a:lnSpc>
                <a:spcBef>
                  <a:spcPct val="50000"/>
                </a:spcBef>
              </a:pPr>
              <a:r>
                <a:rPr lang="en-US" sz="1200" b="1" dirty="0" smtClean="0">
                  <a:solidFill>
                    <a:srgbClr val="000000"/>
                  </a:solidFill>
                  <a:cs typeface="Times New Roman" charset="0"/>
                </a:rPr>
                <a:t>RI</a:t>
              </a:r>
              <a:endParaRPr lang="en-US" sz="1200" b="1" dirty="0">
                <a:solidFill>
                  <a:srgbClr val="000000"/>
                </a:solidFill>
                <a:cs typeface="Times New Roman" charset="0"/>
              </a:endParaRPr>
            </a:p>
          </p:txBody>
        </p:sp>
        <p:sp>
          <p:nvSpPr>
            <p:cNvPr id="213" name="Text - Pennsylvania"/>
            <p:cNvSpPr txBox="1">
              <a:spLocks noChangeArrowheads="1"/>
            </p:cNvSpPr>
            <p:nvPr/>
          </p:nvSpPr>
          <p:spPr bwMode="auto">
            <a:xfrm>
              <a:off x="6412580" y="2127249"/>
              <a:ext cx="835025"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PA</a:t>
              </a:r>
              <a:endParaRPr lang="en-US" sz="1200" b="1" baseline="30000" dirty="0">
                <a:cs typeface="Times New Roman" charset="0"/>
              </a:endParaRPr>
            </a:p>
          </p:txBody>
        </p:sp>
        <p:sp>
          <p:nvSpPr>
            <p:cNvPr id="214" name="Text - Oregon"/>
            <p:cNvSpPr txBox="1">
              <a:spLocks noChangeArrowheads="1"/>
            </p:cNvSpPr>
            <p:nvPr/>
          </p:nvSpPr>
          <p:spPr bwMode="auto">
            <a:xfrm>
              <a:off x="1168398" y="1610544"/>
              <a:ext cx="1219200" cy="461679"/>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cs typeface="Times New Roman" charset="0"/>
                </a:rPr>
                <a:t>OR</a:t>
              </a:r>
              <a:endParaRPr lang="en-US" sz="1200" b="1" dirty="0">
                <a:cs typeface="Times New Roman" charset="0"/>
              </a:endParaRPr>
            </a:p>
          </p:txBody>
        </p:sp>
        <p:sp>
          <p:nvSpPr>
            <p:cNvPr id="215" name="Text - Oklahoma"/>
            <p:cNvSpPr txBox="1">
              <a:spLocks noChangeArrowheads="1"/>
            </p:cNvSpPr>
            <p:nvPr/>
          </p:nvSpPr>
          <p:spPr bwMode="auto">
            <a:xfrm>
              <a:off x="4133848" y="33155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OK</a:t>
              </a:r>
              <a:endParaRPr lang="en-US" sz="1200" b="1" dirty="0">
                <a:solidFill>
                  <a:srgbClr val="000000"/>
                </a:solidFill>
                <a:cs typeface="Times New Roman" charset="0"/>
              </a:endParaRPr>
            </a:p>
          </p:txBody>
        </p:sp>
        <p:sp>
          <p:nvSpPr>
            <p:cNvPr id="216" name="Text - Ohio"/>
            <p:cNvSpPr txBox="1">
              <a:spLocks noChangeArrowheads="1"/>
            </p:cNvSpPr>
            <p:nvPr/>
          </p:nvSpPr>
          <p:spPr bwMode="auto">
            <a:xfrm>
              <a:off x="5870573" y="2361431"/>
              <a:ext cx="692151" cy="28231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cs typeface="Times New Roman" charset="0"/>
                </a:rPr>
                <a:t> </a:t>
              </a:r>
              <a:r>
                <a:rPr lang="en-US" sz="1200" b="1" dirty="0" smtClean="0">
                  <a:cs typeface="Times New Roman" charset="0"/>
                </a:rPr>
                <a:t>OH</a:t>
              </a:r>
              <a:endParaRPr lang="en-US" sz="1200" b="1" baseline="30000" dirty="0">
                <a:cs typeface="Times New Roman" charset="0"/>
              </a:endParaRPr>
            </a:p>
          </p:txBody>
        </p:sp>
        <p:sp>
          <p:nvSpPr>
            <p:cNvPr id="217" name="Text - North Dakota"/>
            <p:cNvSpPr txBox="1">
              <a:spLocks noChangeArrowheads="1"/>
            </p:cNvSpPr>
            <p:nvPr/>
          </p:nvSpPr>
          <p:spPr bwMode="auto">
            <a:xfrm>
              <a:off x="3752849" y="1386706"/>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ND</a:t>
              </a:r>
              <a:endParaRPr lang="en-US" sz="1200" b="1" dirty="0">
                <a:cs typeface="Times New Roman" charset="0"/>
              </a:endParaRPr>
            </a:p>
          </p:txBody>
        </p:sp>
        <p:sp>
          <p:nvSpPr>
            <p:cNvPr id="218" name="Text - North Carolina"/>
            <p:cNvSpPr txBox="1">
              <a:spLocks noChangeArrowheads="1"/>
            </p:cNvSpPr>
            <p:nvPr/>
          </p:nvSpPr>
          <p:spPr bwMode="auto">
            <a:xfrm>
              <a:off x="6550023" y="30107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NC</a:t>
              </a:r>
              <a:endParaRPr lang="en-US" sz="1200" b="1" dirty="0">
                <a:solidFill>
                  <a:srgbClr val="000000"/>
                </a:solidFill>
                <a:cs typeface="Times New Roman" charset="0"/>
              </a:endParaRPr>
            </a:p>
          </p:txBody>
        </p:sp>
        <p:sp>
          <p:nvSpPr>
            <p:cNvPr id="219" name="Text - New York"/>
            <p:cNvSpPr txBox="1">
              <a:spLocks noChangeArrowheads="1"/>
            </p:cNvSpPr>
            <p:nvPr/>
          </p:nvSpPr>
          <p:spPr bwMode="auto">
            <a:xfrm>
              <a:off x="6686549" y="17597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NY</a:t>
              </a:r>
              <a:endParaRPr lang="en-US" sz="1200" b="1" dirty="0">
                <a:solidFill>
                  <a:srgbClr val="FFFFFF"/>
                </a:solidFill>
                <a:cs typeface="Times New Roman" charset="0"/>
              </a:endParaRPr>
            </a:p>
          </p:txBody>
        </p:sp>
        <p:sp>
          <p:nvSpPr>
            <p:cNvPr id="220" name="Text - New Mexico"/>
            <p:cNvSpPr txBox="1">
              <a:spLocks noChangeArrowheads="1"/>
            </p:cNvSpPr>
            <p:nvPr/>
          </p:nvSpPr>
          <p:spPr bwMode="auto">
            <a:xfrm>
              <a:off x="2982912" y="3425056"/>
              <a:ext cx="692151" cy="28231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cs typeface="Times New Roman" charset="0"/>
                </a:rPr>
                <a:t> </a:t>
              </a:r>
              <a:r>
                <a:rPr lang="en-US" sz="1200" b="1" dirty="0" smtClean="0">
                  <a:cs typeface="Times New Roman" charset="0"/>
                </a:rPr>
                <a:t>NM</a:t>
              </a:r>
              <a:endParaRPr lang="en-US" sz="1200" b="1" dirty="0">
                <a:cs typeface="Times New Roman" charset="0"/>
              </a:endParaRPr>
            </a:p>
          </p:txBody>
        </p:sp>
        <p:sp>
          <p:nvSpPr>
            <p:cNvPr id="221" name="Text - New Jersey"/>
            <p:cNvSpPr txBox="1">
              <a:spLocks noChangeArrowheads="1"/>
            </p:cNvSpPr>
            <p:nvPr/>
          </p:nvSpPr>
          <p:spPr bwMode="auto">
            <a:xfrm>
              <a:off x="7365999" y="2206073"/>
              <a:ext cx="77787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NJ</a:t>
              </a:r>
              <a:endParaRPr lang="en-US" sz="1200" b="1" dirty="0">
                <a:solidFill>
                  <a:srgbClr val="000000"/>
                </a:solidFill>
                <a:cs typeface="Times New Roman" charset="0"/>
              </a:endParaRPr>
            </a:p>
          </p:txBody>
        </p:sp>
        <p:sp>
          <p:nvSpPr>
            <p:cNvPr id="222" name="Text - New Hampshire"/>
            <p:cNvSpPr txBox="1">
              <a:spLocks noChangeArrowheads="1"/>
            </p:cNvSpPr>
            <p:nvPr/>
          </p:nvSpPr>
          <p:spPr bwMode="auto">
            <a:xfrm>
              <a:off x="7494587" y="1300981"/>
              <a:ext cx="936625" cy="461679"/>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NH</a:t>
              </a:r>
              <a:endParaRPr lang="en-US" sz="1200" b="1" baseline="30000" dirty="0">
                <a:solidFill>
                  <a:srgbClr val="000000"/>
                </a:solidFill>
                <a:cs typeface="Times New Roman" charset="0"/>
              </a:endParaRPr>
            </a:p>
          </p:txBody>
        </p:sp>
        <p:sp>
          <p:nvSpPr>
            <p:cNvPr id="223" name="Text - Nevada"/>
            <p:cNvSpPr txBox="1">
              <a:spLocks noChangeArrowheads="1"/>
            </p:cNvSpPr>
            <p:nvPr/>
          </p:nvSpPr>
          <p:spPr bwMode="auto">
            <a:xfrm>
              <a:off x="1476374" y="2519751"/>
              <a:ext cx="1219200"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cs typeface="Times New Roman" charset="0"/>
                </a:rPr>
                <a:t>NV</a:t>
              </a:r>
              <a:endParaRPr lang="en-US" sz="1200" b="1" dirty="0">
                <a:cs typeface="Times New Roman" charset="0"/>
              </a:endParaRPr>
            </a:p>
          </p:txBody>
        </p:sp>
        <p:sp>
          <p:nvSpPr>
            <p:cNvPr id="224" name="Text - Nebraska"/>
            <p:cNvSpPr txBox="1">
              <a:spLocks noChangeArrowheads="1"/>
            </p:cNvSpPr>
            <p:nvPr/>
          </p:nvSpPr>
          <p:spPr bwMode="auto">
            <a:xfrm>
              <a:off x="3827461" y="23455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NE</a:t>
              </a:r>
              <a:endParaRPr lang="en-US" sz="1200" b="1" dirty="0">
                <a:solidFill>
                  <a:srgbClr val="000000"/>
                </a:solidFill>
                <a:cs typeface="Times New Roman" charset="0"/>
              </a:endParaRPr>
            </a:p>
          </p:txBody>
        </p:sp>
        <p:sp>
          <p:nvSpPr>
            <p:cNvPr id="225" name="Text - Montana"/>
            <p:cNvSpPr txBox="1">
              <a:spLocks noChangeArrowheads="1"/>
            </p:cNvSpPr>
            <p:nvPr/>
          </p:nvSpPr>
          <p:spPr bwMode="auto">
            <a:xfrm>
              <a:off x="2763837" y="1358131"/>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cs typeface="Times New Roman" charset="0"/>
                </a:rPr>
                <a:t>MT</a:t>
              </a:r>
              <a:endParaRPr lang="en-US" sz="1200" b="1" dirty="0">
                <a:cs typeface="Times New Roman" charset="0"/>
              </a:endParaRPr>
            </a:p>
          </p:txBody>
        </p:sp>
        <p:sp>
          <p:nvSpPr>
            <p:cNvPr id="226" name="Text - Missouri"/>
            <p:cNvSpPr txBox="1">
              <a:spLocks noChangeArrowheads="1"/>
            </p:cNvSpPr>
            <p:nvPr/>
          </p:nvSpPr>
          <p:spPr bwMode="auto">
            <a:xfrm>
              <a:off x="4781548" y="28583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MO</a:t>
              </a:r>
              <a:endParaRPr lang="en-US" sz="1200" b="1" dirty="0">
                <a:solidFill>
                  <a:srgbClr val="000000"/>
                </a:solidFill>
                <a:cs typeface="Times New Roman" charset="0"/>
              </a:endParaRPr>
            </a:p>
          </p:txBody>
        </p:sp>
        <p:sp>
          <p:nvSpPr>
            <p:cNvPr id="227" name="Text - Mississippi"/>
            <p:cNvSpPr txBox="1">
              <a:spLocks noChangeArrowheads="1"/>
            </p:cNvSpPr>
            <p:nvPr/>
          </p:nvSpPr>
          <p:spPr bwMode="auto">
            <a:xfrm>
              <a:off x="5156198" y="36346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MS</a:t>
              </a:r>
              <a:endParaRPr lang="en-US" sz="1200" b="1" dirty="0">
                <a:solidFill>
                  <a:srgbClr val="000000"/>
                </a:solidFill>
                <a:cs typeface="Times New Roman" charset="0"/>
              </a:endParaRPr>
            </a:p>
          </p:txBody>
        </p:sp>
        <p:sp>
          <p:nvSpPr>
            <p:cNvPr id="228" name="Text - Minnesota"/>
            <p:cNvSpPr txBox="1">
              <a:spLocks noChangeArrowheads="1"/>
            </p:cNvSpPr>
            <p:nvPr/>
          </p:nvSpPr>
          <p:spPr bwMode="auto">
            <a:xfrm>
              <a:off x="4173536" y="14343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MN</a:t>
              </a:r>
              <a:endParaRPr lang="en-US" sz="1200" b="1" dirty="0">
                <a:solidFill>
                  <a:srgbClr val="FFFFFF"/>
                </a:solidFill>
                <a:cs typeface="Times New Roman" charset="0"/>
              </a:endParaRPr>
            </a:p>
          </p:txBody>
        </p:sp>
        <p:sp>
          <p:nvSpPr>
            <p:cNvPr id="229" name="Text - Michigan"/>
            <p:cNvSpPr txBox="1">
              <a:spLocks noChangeArrowheads="1"/>
            </p:cNvSpPr>
            <p:nvPr/>
          </p:nvSpPr>
          <p:spPr bwMode="auto">
            <a:xfrm>
              <a:off x="5614988" y="1934393"/>
              <a:ext cx="693737"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MI</a:t>
              </a:r>
              <a:endParaRPr lang="en-US" sz="1200" b="1" dirty="0">
                <a:cs typeface="Times New Roman" charset="0"/>
              </a:endParaRPr>
            </a:p>
          </p:txBody>
        </p:sp>
        <p:sp>
          <p:nvSpPr>
            <p:cNvPr id="230" name="Text - Massachusetts"/>
            <p:cNvSpPr txBox="1">
              <a:spLocks noChangeArrowheads="1"/>
            </p:cNvSpPr>
            <p:nvPr/>
          </p:nvSpPr>
          <p:spPr bwMode="auto">
            <a:xfrm>
              <a:off x="7669212" y="171214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MA</a:t>
              </a:r>
              <a:endParaRPr lang="en-US" sz="1200" b="1" dirty="0">
                <a:solidFill>
                  <a:srgbClr val="000000"/>
                </a:solidFill>
                <a:cs typeface="Times New Roman" charset="0"/>
              </a:endParaRPr>
            </a:p>
          </p:txBody>
        </p:sp>
        <p:sp>
          <p:nvSpPr>
            <p:cNvPr id="231" name="Text - Maryland"/>
            <p:cNvSpPr txBox="1">
              <a:spLocks noChangeArrowheads="1"/>
            </p:cNvSpPr>
            <p:nvPr/>
          </p:nvSpPr>
          <p:spPr bwMode="auto">
            <a:xfrm>
              <a:off x="7372349" y="2520181"/>
              <a:ext cx="671513"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MD</a:t>
              </a:r>
              <a:endParaRPr lang="en-US" sz="1200" b="1" dirty="0">
                <a:solidFill>
                  <a:srgbClr val="000000"/>
                </a:solidFill>
                <a:cs typeface="Times New Roman" charset="0"/>
              </a:endParaRPr>
            </a:p>
          </p:txBody>
        </p:sp>
        <p:sp>
          <p:nvSpPr>
            <p:cNvPr id="232" name="Text - Maine"/>
            <p:cNvSpPr txBox="1">
              <a:spLocks noChangeArrowheads="1"/>
            </p:cNvSpPr>
            <p:nvPr/>
          </p:nvSpPr>
          <p:spPr bwMode="auto">
            <a:xfrm>
              <a:off x="7135809" y="1051460"/>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ME</a:t>
              </a:r>
              <a:endParaRPr lang="en-US" sz="1200" b="1" dirty="0">
                <a:solidFill>
                  <a:srgbClr val="000000"/>
                </a:solidFill>
                <a:cs typeface="Times New Roman" charset="0"/>
              </a:endParaRPr>
            </a:p>
          </p:txBody>
        </p:sp>
        <p:sp>
          <p:nvSpPr>
            <p:cNvPr id="233" name="Text - Louisiana"/>
            <p:cNvSpPr txBox="1">
              <a:spLocks noChangeArrowheads="1"/>
            </p:cNvSpPr>
            <p:nvPr/>
          </p:nvSpPr>
          <p:spPr bwMode="auto">
            <a:xfrm>
              <a:off x="4843461" y="3901257"/>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cs typeface="Times New Roman" charset="0"/>
                </a:rPr>
                <a:t>LA</a:t>
              </a:r>
              <a:endParaRPr lang="en-US" sz="1200" b="1" dirty="0">
                <a:cs typeface="Times New Roman" charset="0"/>
              </a:endParaRPr>
            </a:p>
          </p:txBody>
        </p:sp>
        <p:sp>
          <p:nvSpPr>
            <p:cNvPr id="234" name="Text - Kentucky"/>
            <p:cNvSpPr txBox="1">
              <a:spLocks noChangeArrowheads="1"/>
            </p:cNvSpPr>
            <p:nvPr/>
          </p:nvSpPr>
          <p:spPr bwMode="auto">
            <a:xfrm>
              <a:off x="5749923" y="2871018"/>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KY</a:t>
              </a:r>
              <a:endParaRPr lang="en-US" sz="1200" b="1" dirty="0">
                <a:cs typeface="Times New Roman" charset="0"/>
              </a:endParaRPr>
            </a:p>
          </p:txBody>
        </p:sp>
        <p:sp>
          <p:nvSpPr>
            <p:cNvPr id="235" name="Text - Kansas"/>
            <p:cNvSpPr txBox="1">
              <a:spLocks noChangeArrowheads="1"/>
            </p:cNvSpPr>
            <p:nvPr/>
          </p:nvSpPr>
          <p:spPr bwMode="auto">
            <a:xfrm>
              <a:off x="3995737" y="283768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KS</a:t>
              </a:r>
              <a:endParaRPr lang="en-US" sz="1200" b="1" dirty="0">
                <a:solidFill>
                  <a:srgbClr val="000000"/>
                </a:solidFill>
                <a:cs typeface="Times New Roman" charset="0"/>
              </a:endParaRPr>
            </a:p>
          </p:txBody>
        </p:sp>
        <p:sp>
          <p:nvSpPr>
            <p:cNvPr id="236" name="Text - Iowa"/>
            <p:cNvSpPr txBox="1">
              <a:spLocks noChangeArrowheads="1"/>
            </p:cNvSpPr>
            <p:nvPr/>
          </p:nvSpPr>
          <p:spPr bwMode="auto">
            <a:xfrm>
              <a:off x="4567236" y="2245543"/>
              <a:ext cx="693737"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IA</a:t>
              </a:r>
              <a:endParaRPr lang="en-US" sz="1200" b="1" dirty="0">
                <a:cs typeface="Times New Roman" charset="0"/>
              </a:endParaRPr>
            </a:p>
          </p:txBody>
        </p:sp>
        <p:sp>
          <p:nvSpPr>
            <p:cNvPr id="237" name="Text - Indiana"/>
            <p:cNvSpPr txBox="1">
              <a:spLocks noChangeArrowheads="1"/>
            </p:cNvSpPr>
            <p:nvPr/>
          </p:nvSpPr>
          <p:spPr bwMode="auto">
            <a:xfrm>
              <a:off x="5491162" y="2488431"/>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cs typeface="Times New Roman" charset="0"/>
                </a:rPr>
                <a:t>IN</a:t>
              </a:r>
              <a:endParaRPr lang="en-US" sz="1200" b="1" dirty="0">
                <a:cs typeface="Times New Roman" charset="0"/>
              </a:endParaRPr>
            </a:p>
          </p:txBody>
        </p:sp>
        <p:sp>
          <p:nvSpPr>
            <p:cNvPr id="238" name="Text - Illinois"/>
            <p:cNvSpPr txBox="1">
              <a:spLocks noChangeArrowheads="1"/>
            </p:cNvSpPr>
            <p:nvPr/>
          </p:nvSpPr>
          <p:spPr bwMode="auto">
            <a:xfrm>
              <a:off x="5091112" y="2501131"/>
              <a:ext cx="693737"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IL</a:t>
              </a:r>
              <a:endParaRPr lang="en-US" sz="1200" b="1" dirty="0">
                <a:cs typeface="Times New Roman" charset="0"/>
              </a:endParaRPr>
            </a:p>
          </p:txBody>
        </p:sp>
        <p:sp>
          <p:nvSpPr>
            <p:cNvPr id="239" name="Text - Idaho"/>
            <p:cNvSpPr txBox="1">
              <a:spLocks noChangeArrowheads="1"/>
            </p:cNvSpPr>
            <p:nvPr/>
          </p:nvSpPr>
          <p:spPr bwMode="auto">
            <a:xfrm>
              <a:off x="2168523" y="1905818"/>
              <a:ext cx="693739" cy="28231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ID</a:t>
              </a:r>
              <a:endParaRPr lang="en-US" sz="1200" b="1" dirty="0">
                <a:solidFill>
                  <a:schemeClr val="bg1"/>
                </a:solidFill>
                <a:cs typeface="Times New Roman" charset="0"/>
              </a:endParaRPr>
            </a:p>
          </p:txBody>
        </p:sp>
        <p:sp>
          <p:nvSpPr>
            <p:cNvPr id="240" name="Text - Hawaii"/>
            <p:cNvSpPr txBox="1">
              <a:spLocks noChangeArrowheads="1"/>
            </p:cNvSpPr>
            <p:nvPr/>
          </p:nvSpPr>
          <p:spPr bwMode="auto">
            <a:xfrm>
              <a:off x="2654302" y="4399782"/>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HI</a:t>
              </a:r>
              <a:endParaRPr lang="en-US" sz="1200" b="1" dirty="0">
                <a:solidFill>
                  <a:srgbClr val="000000"/>
                </a:solidFill>
                <a:cs typeface="Times New Roman" charset="0"/>
              </a:endParaRPr>
            </a:p>
          </p:txBody>
        </p:sp>
        <p:sp>
          <p:nvSpPr>
            <p:cNvPr id="241" name="Text - Georgia"/>
            <p:cNvSpPr txBox="1">
              <a:spLocks noChangeArrowheads="1"/>
            </p:cNvSpPr>
            <p:nvPr/>
          </p:nvSpPr>
          <p:spPr bwMode="auto">
            <a:xfrm>
              <a:off x="6091237" y="3609206"/>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GA</a:t>
              </a:r>
              <a:endParaRPr lang="en-US" sz="1200" b="1" dirty="0">
                <a:solidFill>
                  <a:srgbClr val="000000"/>
                </a:solidFill>
                <a:cs typeface="Times New Roman" charset="0"/>
              </a:endParaRPr>
            </a:p>
          </p:txBody>
        </p:sp>
        <p:sp>
          <p:nvSpPr>
            <p:cNvPr id="242" name="Text - Florida"/>
            <p:cNvSpPr txBox="1">
              <a:spLocks noChangeArrowheads="1"/>
            </p:cNvSpPr>
            <p:nvPr/>
          </p:nvSpPr>
          <p:spPr bwMode="auto">
            <a:xfrm>
              <a:off x="6450012" y="41981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FL</a:t>
              </a:r>
              <a:endParaRPr lang="en-US" sz="1200" b="1" dirty="0">
                <a:solidFill>
                  <a:srgbClr val="000000"/>
                </a:solidFill>
                <a:cs typeface="Times New Roman" charset="0"/>
              </a:endParaRPr>
            </a:p>
          </p:txBody>
        </p:sp>
        <p:sp>
          <p:nvSpPr>
            <p:cNvPr id="243" name="Text - District of Columbia"/>
            <p:cNvSpPr txBox="1">
              <a:spLocks noChangeArrowheads="1"/>
            </p:cNvSpPr>
            <p:nvPr/>
          </p:nvSpPr>
          <p:spPr bwMode="auto">
            <a:xfrm>
              <a:off x="7334249" y="2779769"/>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solidFill>
                    <a:srgbClr val="000000"/>
                  </a:solidFill>
                  <a:cs typeface="Times New Roman" charset="0"/>
                </a:rPr>
                <a:t>  DC  </a:t>
              </a:r>
              <a:endParaRPr lang="en-US" sz="1200" b="1" dirty="0">
                <a:solidFill>
                  <a:srgbClr val="000000"/>
                </a:solidFill>
                <a:cs typeface="Times New Roman" charset="0"/>
              </a:endParaRPr>
            </a:p>
          </p:txBody>
        </p:sp>
        <p:sp>
          <p:nvSpPr>
            <p:cNvPr id="244" name="Text - Delaware"/>
            <p:cNvSpPr txBox="1">
              <a:spLocks noChangeArrowheads="1"/>
            </p:cNvSpPr>
            <p:nvPr/>
          </p:nvSpPr>
          <p:spPr bwMode="auto">
            <a:xfrm>
              <a:off x="7229475" y="23677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DE</a:t>
              </a:r>
              <a:endParaRPr lang="en-US" sz="1200" b="1" dirty="0">
                <a:solidFill>
                  <a:srgbClr val="000000"/>
                </a:solidFill>
                <a:cs typeface="Times New Roman" charset="0"/>
              </a:endParaRPr>
            </a:p>
          </p:txBody>
        </p:sp>
        <p:sp>
          <p:nvSpPr>
            <p:cNvPr id="245" name="Text - Connecticut"/>
            <p:cNvSpPr txBox="1">
              <a:spLocks noChangeArrowheads="1"/>
            </p:cNvSpPr>
            <p:nvPr/>
          </p:nvSpPr>
          <p:spPr bwMode="auto">
            <a:xfrm>
              <a:off x="7380287" y="2007418"/>
              <a:ext cx="7461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CT</a:t>
              </a:r>
              <a:endParaRPr lang="en-US" sz="1200" b="1" dirty="0">
                <a:solidFill>
                  <a:srgbClr val="000000"/>
                </a:solidFill>
                <a:cs typeface="Times New Roman" charset="0"/>
              </a:endParaRPr>
            </a:p>
          </p:txBody>
        </p:sp>
        <p:sp>
          <p:nvSpPr>
            <p:cNvPr id="246" name="Text - Colorado"/>
            <p:cNvSpPr txBox="1">
              <a:spLocks noChangeArrowheads="1"/>
            </p:cNvSpPr>
            <p:nvPr/>
          </p:nvSpPr>
          <p:spPr bwMode="auto">
            <a:xfrm>
              <a:off x="2825680" y="2722169"/>
              <a:ext cx="1219200" cy="311992"/>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CO</a:t>
              </a:r>
              <a:endParaRPr lang="en-US" sz="1200" b="1" dirty="0">
                <a:solidFill>
                  <a:srgbClr val="FFFFFF"/>
                </a:solidFill>
                <a:cs typeface="Times New Roman" charset="0"/>
              </a:endParaRPr>
            </a:p>
          </p:txBody>
        </p:sp>
        <p:sp>
          <p:nvSpPr>
            <p:cNvPr id="247" name="Text - California"/>
            <p:cNvSpPr txBox="1">
              <a:spLocks noChangeArrowheads="1"/>
            </p:cNvSpPr>
            <p:nvPr/>
          </p:nvSpPr>
          <p:spPr bwMode="auto">
            <a:xfrm>
              <a:off x="1031874" y="275830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CA</a:t>
              </a:r>
              <a:endParaRPr lang="en-US" sz="1200" b="1" dirty="0">
                <a:solidFill>
                  <a:srgbClr val="FFFFFF"/>
                </a:solidFill>
                <a:cs typeface="Times New Roman" charset="0"/>
              </a:endParaRPr>
            </a:p>
          </p:txBody>
        </p:sp>
        <p:sp>
          <p:nvSpPr>
            <p:cNvPr id="248" name="Text - Arkansas"/>
            <p:cNvSpPr txBox="1">
              <a:spLocks noChangeArrowheads="1"/>
            </p:cNvSpPr>
            <p:nvPr/>
          </p:nvSpPr>
          <p:spPr bwMode="auto">
            <a:xfrm>
              <a:off x="4785167" y="3355108"/>
              <a:ext cx="692151" cy="283915"/>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cs typeface="Times New Roman" charset="0"/>
                </a:rPr>
                <a:t>AR</a:t>
              </a:r>
              <a:endParaRPr lang="en-US" sz="1200" b="1" baseline="30000" dirty="0">
                <a:cs typeface="Times New Roman" charset="0"/>
              </a:endParaRPr>
            </a:p>
          </p:txBody>
        </p:sp>
        <p:sp>
          <p:nvSpPr>
            <p:cNvPr id="249" name="Text - Arizona"/>
            <p:cNvSpPr txBox="1">
              <a:spLocks noChangeArrowheads="1"/>
            </p:cNvSpPr>
            <p:nvPr/>
          </p:nvSpPr>
          <p:spPr bwMode="auto">
            <a:xfrm>
              <a:off x="1990337" y="3317228"/>
              <a:ext cx="1219200" cy="388482"/>
            </a:xfrm>
            <a:prstGeom prst="rect">
              <a:avLst/>
            </a:prstGeom>
            <a:noFill/>
            <a:ln w="9525">
              <a:noFill/>
              <a:miter lim="800000"/>
              <a:headEnd/>
              <a:tailEnd/>
            </a:ln>
          </p:spPr>
          <p:txBody>
            <a:bodyPr lIns="91429" tIns="45714" rIns="91429" bIns="45714">
              <a:spAutoFit/>
            </a:bodyPr>
            <a:lstStyle/>
            <a:p>
              <a:pPr algn="ctr" eaLnBrk="0" hangingPunct="0">
                <a:lnSpc>
                  <a:spcPct val="6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smtClean="0">
                  <a:cs typeface="Times New Roman" charset="0"/>
                </a:rPr>
                <a:t>AZ</a:t>
              </a:r>
            </a:p>
          </p:txBody>
        </p:sp>
        <p:sp>
          <p:nvSpPr>
            <p:cNvPr id="250" name="Text - Alaska"/>
            <p:cNvSpPr txBox="1">
              <a:spLocks noChangeArrowheads="1"/>
            </p:cNvSpPr>
            <p:nvPr/>
          </p:nvSpPr>
          <p:spPr bwMode="auto">
            <a:xfrm>
              <a:off x="1215707" y="4022569"/>
              <a:ext cx="889939" cy="460081"/>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r>
              <a:br>
                <a:rPr lang="en-US" sz="1200" b="1" dirty="0">
                  <a:solidFill>
                    <a:schemeClr val="bg1"/>
                  </a:solidFill>
                  <a:cs typeface="Times New Roman" charset="0"/>
                </a:rPr>
              </a:br>
              <a:r>
                <a:rPr lang="en-US" sz="1200" b="1" dirty="0" smtClean="0">
                  <a:cs typeface="Times New Roman" charset="0"/>
                </a:rPr>
                <a:t>AK</a:t>
              </a:r>
              <a:endParaRPr lang="en-US" sz="1200" b="1" dirty="0">
                <a:cs typeface="Times New Roman" charset="0"/>
              </a:endParaRPr>
            </a:p>
          </p:txBody>
        </p:sp>
        <p:sp>
          <p:nvSpPr>
            <p:cNvPr id="251" name="Text - Alabama"/>
            <p:cNvSpPr txBox="1">
              <a:spLocks noChangeArrowheads="1"/>
            </p:cNvSpPr>
            <p:nvPr/>
          </p:nvSpPr>
          <p:spPr bwMode="auto">
            <a:xfrm>
              <a:off x="5572124" y="36219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AL</a:t>
              </a:r>
              <a:endParaRPr lang="en-US" sz="1200" b="1" dirty="0">
                <a:solidFill>
                  <a:srgbClr val="000000"/>
                </a:solidFill>
                <a:cs typeface="Times New Roman" charset="0"/>
              </a:endParaRPr>
            </a:p>
          </p:txBody>
        </p:sp>
        <p:sp>
          <p:nvSpPr>
            <p:cNvPr id="252" name="Line - Vermont"/>
            <p:cNvSpPr>
              <a:spLocks noChangeShapeType="1"/>
            </p:cNvSpPr>
            <p:nvPr/>
          </p:nvSpPr>
          <p:spPr bwMode="auto">
            <a:xfrm>
              <a:off x="7043736" y="1356542"/>
              <a:ext cx="207963" cy="1333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3" name="Line - Rhode Island"/>
            <p:cNvSpPr>
              <a:spLocks noChangeShapeType="1"/>
            </p:cNvSpPr>
            <p:nvPr/>
          </p:nvSpPr>
          <p:spPr bwMode="auto">
            <a:xfrm>
              <a:off x="7582708" y="1989957"/>
              <a:ext cx="266700" cy="5080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4" name="Line - New Jersey"/>
            <p:cNvSpPr>
              <a:spLocks noChangeShapeType="1"/>
            </p:cNvSpPr>
            <p:nvPr/>
          </p:nvSpPr>
          <p:spPr bwMode="auto">
            <a:xfrm flipV="1">
              <a:off x="7269162" y="22915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5" name="Line - New Hampshire"/>
            <p:cNvSpPr>
              <a:spLocks noChangeShapeType="1"/>
            </p:cNvSpPr>
            <p:nvPr/>
          </p:nvSpPr>
          <p:spPr bwMode="auto">
            <a:xfrm flipV="1">
              <a:off x="7416799" y="1628006"/>
              <a:ext cx="360363"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6" name="Line - Massachusetts"/>
            <p:cNvSpPr>
              <a:spLocks noChangeShapeType="1"/>
            </p:cNvSpPr>
            <p:nvPr/>
          </p:nvSpPr>
          <p:spPr bwMode="auto">
            <a:xfrm flipV="1">
              <a:off x="7554911" y="1834380"/>
              <a:ext cx="4159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7" name="Line - Maryland"/>
            <p:cNvSpPr>
              <a:spLocks noChangeShapeType="1"/>
            </p:cNvSpPr>
            <p:nvPr/>
          </p:nvSpPr>
          <p:spPr bwMode="auto">
            <a:xfrm flipV="1">
              <a:off x="7227887" y="2624955"/>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8" name="Line - Hawaii"/>
            <p:cNvSpPr>
              <a:spLocks noChangeShapeType="1"/>
            </p:cNvSpPr>
            <p:nvPr/>
          </p:nvSpPr>
          <p:spPr bwMode="auto">
            <a:xfrm flipH="1" flipV="1">
              <a:off x="2690813" y="4455344"/>
              <a:ext cx="268288"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59" name="Line - District of Columbia"/>
            <p:cNvSpPr>
              <a:spLocks noChangeShapeType="1"/>
            </p:cNvSpPr>
            <p:nvPr/>
          </p:nvSpPr>
          <p:spPr bwMode="auto">
            <a:xfrm flipH="1" flipV="1">
              <a:off x="7000077" y="2605904"/>
              <a:ext cx="440535" cy="2476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60" name="Line - Delaware"/>
            <p:cNvSpPr>
              <a:spLocks noChangeShapeType="1"/>
            </p:cNvSpPr>
            <p:nvPr/>
          </p:nvSpPr>
          <p:spPr bwMode="auto">
            <a:xfrm flipV="1">
              <a:off x="7221537" y="25201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261" name="Line - Connecticut"/>
            <p:cNvSpPr>
              <a:spLocks noChangeShapeType="1"/>
            </p:cNvSpPr>
            <p:nvPr/>
          </p:nvSpPr>
          <p:spPr bwMode="auto">
            <a:xfrm>
              <a:off x="7407274" y="2002655"/>
              <a:ext cx="217488" cy="95250"/>
            </a:xfrm>
            <a:prstGeom prst="line">
              <a:avLst/>
            </a:prstGeom>
            <a:noFill/>
            <a:ln w="9525">
              <a:solidFill>
                <a:schemeClr val="tx1"/>
              </a:solidFill>
              <a:round/>
              <a:headEnd/>
              <a:tailEnd/>
            </a:ln>
          </p:spPr>
          <p:txBody>
            <a:bodyPr/>
            <a:lstStyle/>
            <a:p>
              <a:endParaRPr lang="en-US" sz="1200" b="1">
                <a:solidFill>
                  <a:srgbClr val="000000"/>
                </a:solidFill>
              </a:endParaRPr>
            </a:p>
          </p:txBody>
        </p:sp>
      </p:grpSp>
    </p:spTree>
    <p:extLst>
      <p:ext uri="{BB962C8B-B14F-4D97-AF65-F5344CB8AC3E}">
        <p14:creationId xmlns:p14="http://schemas.microsoft.com/office/powerpoint/2010/main" val="2410459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92075" y="1371600"/>
          <a:ext cx="4433888"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a:xfrm>
            <a:off x="91440" y="6492240"/>
            <a:ext cx="8321040" cy="274320"/>
          </a:xfrm>
        </p:spPr>
        <p:txBody>
          <a:bodyPr/>
          <a:lstStyle/>
          <a:p>
            <a:endParaRPr lang="en-US" dirty="0"/>
          </a:p>
        </p:txBody>
      </p:sp>
      <p:sp>
        <p:nvSpPr>
          <p:cNvPr id="4" name="Content Placeholder 3"/>
          <p:cNvSpPr>
            <a:spLocks noGrp="1"/>
          </p:cNvSpPr>
          <p:nvPr>
            <p:ph idx="12"/>
          </p:nvPr>
        </p:nvSpPr>
        <p:spPr>
          <a:xfrm>
            <a:off x="4617720" y="1371600"/>
            <a:ext cx="4434840" cy="5029200"/>
          </a:xfrm>
        </p:spPr>
        <p:txBody>
          <a:bodyPr/>
          <a:lstStyle/>
          <a:p>
            <a:r>
              <a:rPr lang="en-US" sz="1800" dirty="0"/>
              <a:t>Auto-renewal will still be an option in 2018, but active shopping is strongly recommended</a:t>
            </a:r>
            <a:endParaRPr lang="en-US" sz="1800" dirty="0" smtClean="0"/>
          </a:p>
          <a:p>
            <a:r>
              <a:rPr lang="en-US" sz="1800" dirty="0" smtClean="0"/>
              <a:t>Issuer </a:t>
            </a:r>
            <a:r>
              <a:rPr lang="en-US" sz="1800" dirty="0"/>
              <a:t>exits means auto-renewal could </a:t>
            </a:r>
            <a:r>
              <a:rPr lang="en-US" sz="1800" dirty="0" smtClean="0"/>
              <a:t>assign consumers to </a:t>
            </a:r>
            <a:r>
              <a:rPr lang="en-US" sz="1800" dirty="0"/>
              <a:t>new </a:t>
            </a:r>
            <a:r>
              <a:rPr lang="en-US" sz="1800" dirty="0" smtClean="0"/>
              <a:t>insurer with </a:t>
            </a:r>
            <a:r>
              <a:rPr lang="en-US" sz="1800" dirty="0"/>
              <a:t>new provider network</a:t>
            </a:r>
          </a:p>
          <a:p>
            <a:r>
              <a:rPr lang="en-US" sz="1800" dirty="0" smtClean="0"/>
              <a:t>Unlike prior years, consumers will not have the opportunity to change plans in January </a:t>
            </a:r>
            <a:r>
              <a:rPr lang="en-US" sz="1800" dirty="0"/>
              <a:t>if </a:t>
            </a:r>
            <a:r>
              <a:rPr lang="en-US" sz="1800" dirty="0" smtClean="0"/>
              <a:t>they do not </a:t>
            </a:r>
            <a:r>
              <a:rPr lang="en-US" sz="1800" dirty="0"/>
              <a:t>like </a:t>
            </a:r>
            <a:r>
              <a:rPr lang="en-US" sz="1800" dirty="0" smtClean="0"/>
              <a:t>the auto-renewal results</a:t>
            </a:r>
          </a:p>
          <a:p>
            <a:pPr lvl="1"/>
            <a:r>
              <a:rPr lang="en-US" sz="1600" dirty="0"/>
              <a:t>If 2017 plan is discontinued, consumers will be eligible for loss-of-coverage SEP</a:t>
            </a:r>
          </a:p>
          <a:p>
            <a:r>
              <a:rPr lang="en-US" sz="1800" dirty="0" smtClean="0"/>
              <a:t>With </a:t>
            </a:r>
            <a:r>
              <a:rPr lang="en-US" sz="1800" dirty="0"/>
              <a:t>2018 premium changes, subsidy amounts could change substantially</a:t>
            </a:r>
          </a:p>
          <a:p>
            <a:r>
              <a:rPr lang="en-US" sz="1800" dirty="0" smtClean="0"/>
              <a:t>Renewal notices with 2018 premium amounts that typically arrive </a:t>
            </a:r>
            <a:r>
              <a:rPr lang="en-US" sz="1800" dirty="0"/>
              <a:t>in </a:t>
            </a:r>
            <a:r>
              <a:rPr lang="en-US" sz="1800" dirty="0" smtClean="0"/>
              <a:t>October </a:t>
            </a:r>
            <a:r>
              <a:rPr lang="en-US" sz="1800" dirty="0"/>
              <a:t>will be late for many consumers</a:t>
            </a:r>
          </a:p>
        </p:txBody>
      </p:sp>
      <p:sp>
        <p:nvSpPr>
          <p:cNvPr id="5" name="Title 4"/>
          <p:cNvSpPr>
            <a:spLocks noGrp="1"/>
          </p:cNvSpPr>
          <p:nvPr>
            <p:ph type="title"/>
          </p:nvPr>
        </p:nvSpPr>
        <p:spPr/>
        <p:txBody>
          <a:bodyPr/>
          <a:lstStyle/>
          <a:p>
            <a:r>
              <a:rPr lang="en-US" dirty="0" smtClean="0">
                <a:solidFill>
                  <a:schemeClr val="tx1"/>
                </a:solidFill>
              </a:rPr>
              <a:t>Nearly one-quarter of Marketplace enrollees auto-renewed in 2017.</a:t>
            </a:r>
            <a:endParaRPr lang="en-US" dirty="0">
              <a:solidFill>
                <a:schemeClr val="tx1"/>
              </a:solidFill>
            </a:endParaRPr>
          </a:p>
        </p:txBody>
      </p:sp>
    </p:spTree>
    <p:extLst>
      <p:ext uri="{BB962C8B-B14F-4D97-AF65-F5344CB8AC3E}">
        <p14:creationId xmlns:p14="http://schemas.microsoft.com/office/powerpoint/2010/main" val="1928590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91440" y="1371599"/>
          <a:ext cx="8959850" cy="5504841"/>
        </p:xfrm>
        <a:graphic>
          <a:graphicData uri="http://schemas.openxmlformats.org/drawingml/2006/table">
            <a:tbl>
              <a:tblPr firstRow="1" bandRow="1">
                <a:tableStyleId>{5C22544A-7EE6-4342-B048-85BDC9FD1C3A}</a:tableStyleId>
              </a:tblPr>
              <a:tblGrid>
                <a:gridCol w="1432560">
                  <a:extLst>
                    <a:ext uri="{9D8B030D-6E8A-4147-A177-3AD203B41FA5}">
                      <a16:colId xmlns:a16="http://schemas.microsoft.com/office/drawing/2014/main" val="3467306364"/>
                    </a:ext>
                  </a:extLst>
                </a:gridCol>
                <a:gridCol w="990600">
                  <a:extLst>
                    <a:ext uri="{9D8B030D-6E8A-4147-A177-3AD203B41FA5}">
                      <a16:colId xmlns:a16="http://schemas.microsoft.com/office/drawing/2014/main" val="372666122"/>
                    </a:ext>
                  </a:extLst>
                </a:gridCol>
                <a:gridCol w="1219200">
                  <a:extLst>
                    <a:ext uri="{9D8B030D-6E8A-4147-A177-3AD203B41FA5}">
                      <a16:colId xmlns:a16="http://schemas.microsoft.com/office/drawing/2014/main" val="1188654259"/>
                    </a:ext>
                  </a:extLst>
                </a:gridCol>
                <a:gridCol w="5317490">
                  <a:extLst>
                    <a:ext uri="{9D8B030D-6E8A-4147-A177-3AD203B41FA5}">
                      <a16:colId xmlns:a16="http://schemas.microsoft.com/office/drawing/2014/main" val="3718332284"/>
                    </a:ext>
                  </a:extLst>
                </a:gridCol>
              </a:tblGrid>
              <a:tr h="573041">
                <a:tc rowSpan="2">
                  <a:txBody>
                    <a:bodyPr/>
                    <a:lstStyle/>
                    <a:p>
                      <a:pPr algn="ctr"/>
                      <a:r>
                        <a:rPr lang="en-US" sz="1700" dirty="0" smtClean="0"/>
                        <a:t>State</a:t>
                      </a:r>
                      <a:endParaRPr lang="en-US" sz="1700" dirty="0"/>
                    </a:p>
                  </a:txBody>
                  <a:tcPr anchor="ctr">
                    <a:lnR w="12700" cap="flat" cmpd="sng" algn="ctr">
                      <a:solidFill>
                        <a:schemeClr val="bg1"/>
                      </a:solidFill>
                      <a:prstDash val="solid"/>
                      <a:round/>
                      <a:headEnd type="none" w="med" len="med"/>
                      <a:tailEnd type="none" w="med" len="med"/>
                    </a:lnR>
                  </a:tcPr>
                </a:tc>
                <a:tc gridSpan="2">
                  <a:txBody>
                    <a:bodyPr/>
                    <a:lstStyle/>
                    <a:p>
                      <a:pPr algn="ctr"/>
                      <a:r>
                        <a:rPr lang="en-US" sz="1700" dirty="0" smtClean="0"/>
                        <a:t>Number of Marketplace</a:t>
                      </a:r>
                      <a:r>
                        <a:rPr lang="en-US" sz="1700" baseline="0" dirty="0" smtClean="0"/>
                        <a:t> Insurers</a:t>
                      </a:r>
                      <a:endParaRPr lang="en-US" sz="1700" dirty="0"/>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endParaRPr lang="en-US" dirty="0"/>
                    </a:p>
                  </a:txBody>
                  <a:tcPr/>
                </a:tc>
                <a:tc rowSpan="2">
                  <a:txBody>
                    <a:bodyPr/>
                    <a:lstStyle/>
                    <a:p>
                      <a:pPr algn="ctr"/>
                      <a:r>
                        <a:rPr lang="en-US" sz="1700" dirty="0" smtClean="0"/>
                        <a:t>Detail</a:t>
                      </a:r>
                      <a:endParaRPr lang="en-US" sz="1700" dirty="0"/>
                    </a:p>
                  </a:txBody>
                  <a:tcPr anchor="ctr"/>
                </a:tc>
                <a:extLst>
                  <a:ext uri="{0D108BD9-81ED-4DB2-BD59-A6C34878D82A}">
                    <a16:rowId xmlns:a16="http://schemas.microsoft.com/office/drawing/2014/main" val="3184000293"/>
                  </a:ext>
                </a:extLst>
              </a:tr>
              <a:tr h="316706">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baseline="0" dirty="0" smtClean="0">
                          <a:solidFill>
                            <a:schemeClr val="bg1"/>
                          </a:solidFill>
                        </a:rPr>
                        <a:t>2017</a:t>
                      </a:r>
                      <a:endParaRPr lang="en-US" sz="1700" b="1" dirty="0" smtClean="0">
                        <a:solidFill>
                          <a:schemeClr val="bg1"/>
                        </a:solidFill>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smtClean="0">
                          <a:solidFill>
                            <a:schemeClr val="bg1"/>
                          </a:solidFill>
                        </a:rPr>
                        <a:t>2018</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extLst>
                  <a:ext uri="{0D108BD9-81ED-4DB2-BD59-A6C34878D82A}">
                    <a16:rowId xmlns:a16="http://schemas.microsoft.com/office/drawing/2014/main" val="2212623360"/>
                  </a:ext>
                </a:extLst>
              </a:tr>
              <a:tr h="963889">
                <a:tc>
                  <a:txBody>
                    <a:bodyPr/>
                    <a:lstStyle/>
                    <a:p>
                      <a:r>
                        <a:rPr lang="en-US" dirty="0" smtClean="0"/>
                        <a:t>Indiana</a:t>
                      </a:r>
                      <a:endParaRPr lang="en-US" dirty="0"/>
                    </a:p>
                  </a:txBody>
                  <a:tcPr anchor="ctr"/>
                </a:tc>
                <a:tc>
                  <a:txBody>
                    <a:bodyPr/>
                    <a:lstStyle/>
                    <a:p>
                      <a:pPr algn="ctr"/>
                      <a:r>
                        <a:rPr lang="en-US" dirty="0" smtClean="0"/>
                        <a:t>4</a:t>
                      </a:r>
                      <a:endParaRPr lang="en-US" dirty="0"/>
                    </a:p>
                  </a:txBody>
                  <a:tcPr anchor="ctr">
                    <a:lnT w="38100" cap="flat" cmpd="sng" algn="ctr">
                      <a:solidFill>
                        <a:schemeClr val="bg1"/>
                      </a:solidFill>
                      <a:prstDash val="solid"/>
                      <a:round/>
                      <a:headEnd type="none" w="med" len="med"/>
                      <a:tailEnd type="none" w="med" len="med"/>
                    </a:lnT>
                  </a:tcPr>
                </a:tc>
                <a:tc>
                  <a:txBody>
                    <a:bodyPr/>
                    <a:lstStyle/>
                    <a:p>
                      <a:pPr algn="ctr"/>
                      <a:r>
                        <a:rPr lang="en-US" dirty="0" smtClean="0"/>
                        <a:t>2</a:t>
                      </a:r>
                      <a:endParaRPr lang="en-US" dirty="0"/>
                    </a:p>
                  </a:txBody>
                  <a:tcPr anchor="ctr">
                    <a:lnT w="38100" cap="flat" cmpd="sng" algn="ctr">
                      <a:solidFill>
                        <a:schemeClr val="bg1"/>
                      </a:solidFill>
                      <a:prstDash val="solid"/>
                      <a:round/>
                      <a:headEnd type="none" w="med" len="med"/>
                      <a:tailEnd type="none" w="med" len="med"/>
                    </a:lnT>
                  </a:tcPr>
                </a:tc>
                <a:tc>
                  <a:txBody>
                    <a:bodyPr/>
                    <a:lstStyle/>
                    <a:p>
                      <a:pPr marL="285750" indent="-285750">
                        <a:buFont typeface="Arial" panose="020B0604020202020204" pitchFamily="34" charset="0"/>
                        <a:buChar char="•"/>
                      </a:pPr>
                      <a:r>
                        <a:rPr lang="en-US" sz="1600" dirty="0" smtClean="0"/>
                        <a:t>Anthem left Marketplace statewide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err="1" smtClean="0"/>
                        <a:t>MDwise</a:t>
                      </a:r>
                      <a:r>
                        <a:rPr lang="en-US" sz="1600" dirty="0" smtClean="0"/>
                        <a:t> left Marketplace statewide</a:t>
                      </a:r>
                      <a:endParaRPr lang="en-US" sz="1600" baseline="0"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err="1" smtClean="0"/>
                        <a:t>Caresource</a:t>
                      </a:r>
                      <a:r>
                        <a:rPr lang="en-US" sz="1600" baseline="0" dirty="0" smtClean="0"/>
                        <a:t>, no change</a:t>
                      </a:r>
                    </a:p>
                    <a:p>
                      <a:pPr marL="285750" indent="-285750">
                        <a:buFont typeface="Arial" panose="020B0604020202020204" pitchFamily="34" charset="0"/>
                        <a:buChar char="•"/>
                      </a:pPr>
                      <a:r>
                        <a:rPr lang="en-US" sz="1600" baseline="0" dirty="0" err="1" smtClean="0"/>
                        <a:t>Centene</a:t>
                      </a:r>
                      <a:r>
                        <a:rPr lang="en-US" sz="1600" baseline="0" dirty="0" smtClean="0"/>
                        <a:t> no change</a:t>
                      </a:r>
                      <a:endParaRPr lang="en-US" sz="1600" dirty="0"/>
                    </a:p>
                  </a:txBody>
                  <a:tcPr/>
                </a:tc>
                <a:extLst>
                  <a:ext uri="{0D108BD9-81ED-4DB2-BD59-A6C34878D82A}">
                    <a16:rowId xmlns:a16="http://schemas.microsoft.com/office/drawing/2014/main" val="4242211165"/>
                  </a:ext>
                </a:extLst>
              </a:tr>
              <a:tr h="1404524">
                <a:tc>
                  <a:txBody>
                    <a:bodyPr/>
                    <a:lstStyle/>
                    <a:p>
                      <a:r>
                        <a:rPr lang="en-US" dirty="0" smtClean="0"/>
                        <a:t>Ohio</a:t>
                      </a:r>
                      <a:endParaRPr lang="en-US" dirty="0"/>
                    </a:p>
                  </a:txBody>
                  <a:tcPr anchor="ctr"/>
                </a:tc>
                <a:tc>
                  <a:txBody>
                    <a:bodyPr/>
                    <a:lstStyle/>
                    <a:p>
                      <a:pPr algn="ctr"/>
                      <a:r>
                        <a:rPr lang="en-US" dirty="0" smtClean="0"/>
                        <a:t>10</a:t>
                      </a:r>
                      <a:endParaRPr lang="en-US" dirty="0"/>
                    </a:p>
                  </a:txBody>
                  <a:tcPr anchor="ctr"/>
                </a:tc>
                <a:tc>
                  <a:txBody>
                    <a:bodyPr/>
                    <a:lstStyle/>
                    <a:p>
                      <a:pPr algn="ctr"/>
                      <a:r>
                        <a:rPr lang="en-US" dirty="0" smtClean="0"/>
                        <a:t>9</a:t>
                      </a:r>
                      <a:endParaRPr lang="en-US" dirty="0"/>
                    </a:p>
                  </a:txBody>
                  <a:tcPr anchor="ctr"/>
                </a:tc>
                <a:tc>
                  <a:txBody>
                    <a:bodyPr/>
                    <a:lstStyle/>
                    <a:p>
                      <a:pPr marL="285750" indent="-285750">
                        <a:buFont typeface="Arial" panose="020B0604020202020204" pitchFamily="34" charset="0"/>
                        <a:buChar char="•"/>
                      </a:pPr>
                      <a:r>
                        <a:rPr lang="en-US" sz="1600" dirty="0" smtClean="0"/>
                        <a:t>Anthem left Marketplace statewide</a:t>
                      </a:r>
                    </a:p>
                    <a:p>
                      <a:pPr marL="285750" indent="-285750">
                        <a:buFont typeface="Arial" panose="020B0604020202020204" pitchFamily="34" charset="0"/>
                        <a:buChar char="•"/>
                      </a:pPr>
                      <a:r>
                        <a:rPr lang="en-US" sz="1600" dirty="0" smtClean="0"/>
                        <a:t>Humana left Marketplace statewide</a:t>
                      </a:r>
                    </a:p>
                    <a:p>
                      <a:pPr marL="285750" indent="-285750">
                        <a:buFont typeface="Arial" panose="020B0604020202020204" pitchFamily="34" charset="0"/>
                        <a:buChar char="•"/>
                      </a:pPr>
                      <a:r>
                        <a:rPr lang="en-US" sz="1600" dirty="0" err="1" smtClean="0"/>
                        <a:t>Centene</a:t>
                      </a:r>
                      <a:r>
                        <a:rPr lang="en-US" sz="1600" dirty="0" smtClean="0"/>
                        <a:t> expanded</a:t>
                      </a:r>
                    </a:p>
                    <a:p>
                      <a:pPr marL="285750" indent="-285750">
                        <a:buFont typeface="Arial" panose="020B0604020202020204" pitchFamily="34" charset="0"/>
                        <a:buChar char="•"/>
                      </a:pPr>
                      <a:r>
                        <a:rPr lang="en-US" sz="1600" baseline="0" dirty="0" smtClean="0"/>
                        <a:t>Oscar entered Marketplace (Cleveland area)</a:t>
                      </a:r>
                    </a:p>
                    <a:p>
                      <a:pPr marL="285750" indent="-285750">
                        <a:buFont typeface="Arial" panose="020B0604020202020204" pitchFamily="34" charset="0"/>
                        <a:buChar char="•"/>
                      </a:pPr>
                      <a:r>
                        <a:rPr lang="en-US" sz="1600" dirty="0" err="1" smtClean="0"/>
                        <a:t>Aultcare</a:t>
                      </a:r>
                      <a:r>
                        <a:rPr lang="en-US" sz="1600" dirty="0" smtClean="0"/>
                        <a:t>, </a:t>
                      </a:r>
                      <a:r>
                        <a:rPr lang="en-US" sz="1600" dirty="0" err="1" smtClean="0"/>
                        <a:t>Caresource</a:t>
                      </a:r>
                      <a:r>
                        <a:rPr lang="en-US" sz="1600" dirty="0" smtClean="0"/>
                        <a:t>, Medical Mutual, Molina, Paramount, Premier, Summa Health: no change</a:t>
                      </a:r>
                    </a:p>
                  </a:txBody>
                  <a:tcPr/>
                </a:tc>
                <a:extLst>
                  <a:ext uri="{0D108BD9-81ED-4DB2-BD59-A6C34878D82A}">
                    <a16:rowId xmlns:a16="http://schemas.microsoft.com/office/drawing/2014/main" val="2871396296"/>
                  </a:ext>
                </a:extLst>
              </a:tr>
              <a:tr h="1923441">
                <a:tc>
                  <a:txBody>
                    <a:bodyPr/>
                    <a:lstStyle/>
                    <a:p>
                      <a:r>
                        <a:rPr lang="en-US" dirty="0" smtClean="0"/>
                        <a:t>Pennsylvania</a:t>
                      </a:r>
                      <a:endParaRPr lang="en-US" dirty="0"/>
                    </a:p>
                  </a:txBody>
                  <a:tcPr anchor="ctr"/>
                </a:tc>
                <a:tc>
                  <a:txBody>
                    <a:bodyPr/>
                    <a:lstStyle/>
                    <a:p>
                      <a:pPr algn="ctr"/>
                      <a:r>
                        <a:rPr lang="en-US" dirty="0" smtClean="0"/>
                        <a:t>5</a:t>
                      </a:r>
                      <a:endParaRPr lang="en-US" dirty="0"/>
                    </a:p>
                  </a:txBody>
                  <a:tcPr anchor="ctr"/>
                </a:tc>
                <a:tc>
                  <a:txBody>
                    <a:bodyPr/>
                    <a:lstStyle/>
                    <a:p>
                      <a:pPr algn="ctr"/>
                      <a:r>
                        <a:rPr lang="en-US" dirty="0" smtClean="0"/>
                        <a:t>5</a:t>
                      </a:r>
                      <a:endParaRPr lang="en-US" dirty="0"/>
                    </a:p>
                  </a:txBody>
                  <a:tcPr anchor="ctr"/>
                </a:tc>
                <a:tc>
                  <a:txBody>
                    <a:bodyPr/>
                    <a:lstStyle/>
                    <a:p>
                      <a:pPr marL="285750" indent="-285750">
                        <a:buFont typeface="Arial" panose="020B0604020202020204" pitchFamily="34" charset="0"/>
                        <a:buChar char="•"/>
                      </a:pPr>
                      <a:r>
                        <a:rPr lang="en-US" sz="1600" baseline="0" dirty="0" smtClean="0"/>
                        <a:t>Capital BCBS no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err="1" smtClean="0"/>
                        <a:t>Geisinger</a:t>
                      </a:r>
                      <a:r>
                        <a:rPr lang="en-US" sz="1600" baseline="0" dirty="0" smtClean="0"/>
                        <a:t> Health Plan no change</a:t>
                      </a:r>
                    </a:p>
                    <a:p>
                      <a:pPr marL="285750" indent="-285750">
                        <a:buFont typeface="Arial" panose="020B0604020202020204" pitchFamily="34" charset="0"/>
                        <a:buChar char="•"/>
                      </a:pPr>
                      <a:r>
                        <a:rPr lang="en-US" sz="1600" baseline="0" dirty="0" smtClean="0"/>
                        <a:t>Highmark BCBS no change</a:t>
                      </a:r>
                    </a:p>
                    <a:p>
                      <a:pPr marL="285750" indent="-285750">
                        <a:buFont typeface="Arial" panose="020B0604020202020204" pitchFamily="34" charset="0"/>
                        <a:buChar char="•"/>
                      </a:pPr>
                      <a:r>
                        <a:rPr lang="en-US" sz="1600" baseline="0" dirty="0" smtClean="0"/>
                        <a:t>Independence BCBS no change</a:t>
                      </a:r>
                    </a:p>
                    <a:p>
                      <a:pPr marL="285750" indent="-285750">
                        <a:buFont typeface="Arial" panose="020B0604020202020204" pitchFamily="34" charset="0"/>
                        <a:buChar char="•"/>
                      </a:pPr>
                      <a:r>
                        <a:rPr lang="en-US" sz="1600" baseline="0" dirty="0" smtClean="0"/>
                        <a:t>UPMC no change</a:t>
                      </a:r>
                      <a:endParaRPr lang="en-US" sz="1600" dirty="0"/>
                    </a:p>
                  </a:txBody>
                  <a:tcPr/>
                </a:tc>
                <a:extLst>
                  <a:ext uri="{0D108BD9-81ED-4DB2-BD59-A6C34878D82A}">
                    <a16:rowId xmlns:a16="http://schemas.microsoft.com/office/drawing/2014/main" val="3713723752"/>
                  </a:ext>
                </a:extLst>
              </a:tr>
            </a:tbl>
          </a:graphicData>
        </a:graphic>
      </p:graphicFrame>
      <p:sp>
        <p:nvSpPr>
          <p:cNvPr id="3" name="Text Placeholder 2"/>
          <p:cNvSpPr>
            <a:spLocks noGrp="1"/>
          </p:cNvSpPr>
          <p:nvPr>
            <p:ph type="body" sz="quarter" idx="11"/>
          </p:nvPr>
        </p:nvSpPr>
        <p:spPr>
          <a:xfrm>
            <a:off x="91440" y="7071360"/>
            <a:ext cx="8321040" cy="548640"/>
          </a:xfrm>
        </p:spPr>
        <p:txBody>
          <a:bodyPr/>
          <a:lstStyle/>
          <a:p>
            <a:endParaRPr lang="en-US" dirty="0"/>
          </a:p>
        </p:txBody>
      </p:sp>
      <p:sp>
        <p:nvSpPr>
          <p:cNvPr id="4" name="Title 3"/>
          <p:cNvSpPr>
            <a:spLocks noGrp="1"/>
          </p:cNvSpPr>
          <p:nvPr>
            <p:ph type="title"/>
          </p:nvPr>
        </p:nvSpPr>
        <p:spPr/>
        <p:txBody>
          <a:bodyPr/>
          <a:lstStyle/>
          <a:p>
            <a:r>
              <a:rPr lang="en-US" dirty="0" smtClean="0"/>
              <a:t>2018 Insurer participation changed in Indiana and Ohio, not in Pennsylvania.</a:t>
            </a:r>
            <a:endParaRPr lang="en-US" dirty="0"/>
          </a:p>
        </p:txBody>
      </p:sp>
    </p:spTree>
    <p:extLst>
      <p:ext uri="{BB962C8B-B14F-4D97-AF65-F5344CB8AC3E}">
        <p14:creationId xmlns:p14="http://schemas.microsoft.com/office/powerpoint/2010/main" val="2119230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 y="366664"/>
            <a:ext cx="9052560" cy="914400"/>
          </a:xfrm>
        </p:spPr>
        <p:txBody>
          <a:bodyPr anchor="ctr"/>
          <a:lstStyle/>
          <a:p>
            <a:r>
              <a:rPr lang="en-US" sz="2600" dirty="0" smtClean="0">
                <a:solidFill>
                  <a:schemeClr val="tx1"/>
                </a:solidFill>
              </a:rPr>
              <a:t>Most Marketplace enrollees worry rising deductibles, premiums will make their coverage unaffordable.  </a:t>
            </a:r>
            <a:endParaRPr lang="en-US" sz="1600" dirty="0">
              <a:solidFill>
                <a:srgbClr val="FF0000"/>
              </a:solidFill>
            </a:endParaRPr>
          </a:p>
        </p:txBody>
      </p:sp>
      <p:sp>
        <p:nvSpPr>
          <p:cNvPr id="35" name="Text Placeholder 2"/>
          <p:cNvSpPr txBox="1">
            <a:spLocks/>
          </p:cNvSpPr>
          <p:nvPr/>
        </p:nvSpPr>
        <p:spPr>
          <a:xfrm>
            <a:off x="91440" y="1324744"/>
            <a:ext cx="8942388" cy="307777"/>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Percent who say they are “</a:t>
            </a:r>
            <a:r>
              <a:rPr lang="en-US" sz="1400" dirty="0" smtClean="0">
                <a:solidFill>
                  <a:srgbClr val="000000"/>
                </a:solidFill>
                <a:latin typeface="Calibri"/>
              </a:rPr>
              <a:t>very” or “somewhat” worried</a:t>
            </a:r>
            <a:r>
              <a:rPr kumimoji="0" lang="en-US" sz="1400" b="0" i="0" u="none" strike="noStrike" kern="1200" cap="none" spc="0" normalizeH="0" noProof="0" dirty="0" smtClean="0">
                <a:ln>
                  <a:noFill/>
                </a:ln>
                <a:solidFill>
                  <a:srgbClr val="000000"/>
                </a:solidFill>
                <a:effectLst/>
                <a:uLnTx/>
                <a:uFillTx/>
                <a:latin typeface="Calibri"/>
                <a:ea typeface="+mn-ea"/>
                <a:cs typeface="+mn-cs"/>
              </a:rPr>
              <a:t> </a:t>
            </a:r>
            <a:r>
              <a:rPr lang="en-US" sz="1400" dirty="0" smtClean="0">
                <a:solidFill>
                  <a:srgbClr val="000000"/>
                </a:solidFill>
                <a:latin typeface="Calibri"/>
              </a:rPr>
              <a:t>that their…</a:t>
            </a:r>
            <a:r>
              <a:rPr kumimoji="0" lang="en-US" sz="1400" b="0" i="0" u="none" strike="noStrike" kern="1200" cap="none" spc="0" normalizeH="0" noProof="0" dirty="0" smtClean="0">
                <a:ln>
                  <a:noFill/>
                </a:ln>
                <a:solidFill>
                  <a:srgbClr val="000000"/>
                </a:solidFill>
                <a:effectLst/>
                <a:uLnTx/>
                <a:uFillTx/>
                <a:latin typeface="Calibri"/>
                <a:ea typeface="+mn-ea"/>
                <a:cs typeface="+mn-cs"/>
              </a:rPr>
              <a:t> </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p:txBody>
      </p:sp>
      <p:graphicFrame>
        <p:nvGraphicFramePr>
          <p:cNvPr id="27" name="Chart 26"/>
          <p:cNvGraphicFramePr/>
          <p:nvPr>
            <p:extLst/>
          </p:nvPr>
        </p:nvGraphicFramePr>
        <p:xfrm>
          <a:off x="685800" y="1224139"/>
          <a:ext cx="8195628" cy="5733141"/>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2"/>
          <p:cNvSpPr txBox="1">
            <a:spLocks/>
          </p:cNvSpPr>
          <p:nvPr/>
        </p:nvSpPr>
        <p:spPr>
          <a:xfrm>
            <a:off x="304800" y="4288618"/>
            <a:ext cx="2766060" cy="954107"/>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1400" dirty="0" smtClean="0">
                <a:solidFill>
                  <a:srgbClr val="000000"/>
                </a:solidFill>
                <a:latin typeface="Calibri"/>
              </a:rPr>
              <a:t>…h</a:t>
            </a:r>
            <a:r>
              <a:rPr kumimoji="0" lang="en-US" sz="1400" b="0" i="0" u="none" strike="noStrike" kern="1200" cap="none" spc="0" normalizeH="0" baseline="0" noProof="0" dirty="0" err="1" smtClean="0">
                <a:ln>
                  <a:noFill/>
                </a:ln>
                <a:solidFill>
                  <a:srgbClr val="000000"/>
                </a:solidFill>
                <a:effectLst/>
                <a:uLnTx/>
                <a:uFillTx/>
                <a:latin typeface="Calibri"/>
              </a:rPr>
              <a:t>ealth</a:t>
            </a:r>
            <a:r>
              <a:rPr kumimoji="0" lang="en-US" sz="1400" b="0" i="0" u="none" strike="noStrike" kern="1200" cap="none" spc="0" normalizeH="0" baseline="0" noProof="0" dirty="0" smtClean="0">
                <a:ln>
                  <a:noFill/>
                </a:ln>
                <a:solidFill>
                  <a:srgbClr val="000000"/>
                </a:solidFill>
                <a:effectLst/>
                <a:uLnTx/>
                <a:uFillTx/>
                <a:latin typeface="Calibri"/>
              </a:rPr>
              <a:t> insurance premiums</a:t>
            </a:r>
            <a:r>
              <a:rPr kumimoji="0" lang="en-US" sz="1400" b="0" i="0" u="none" strike="noStrike" kern="1200" cap="none" spc="0" normalizeH="0" noProof="0" dirty="0" smtClean="0">
                <a:ln>
                  <a:noFill/>
                </a:ln>
                <a:solidFill>
                  <a:srgbClr val="000000"/>
                </a:solidFill>
                <a:effectLst/>
                <a:uLnTx/>
                <a:uFillTx/>
                <a:latin typeface="Calibri"/>
              </a:rPr>
              <a:t> will increase so much that they won’t be able to afford </a:t>
            </a:r>
            <a:r>
              <a:rPr lang="en-US" sz="1400" dirty="0" smtClean="0">
                <a:solidFill>
                  <a:srgbClr val="000000"/>
                </a:solidFill>
                <a:latin typeface="Calibri"/>
              </a:rPr>
              <a:t>the plan they have now</a:t>
            </a:r>
            <a:endParaRPr kumimoji="0" lang="en-US" sz="1400" b="0" i="0" u="none" strike="noStrike" kern="1200" cap="none" spc="0" normalizeH="0" baseline="0" noProof="0" dirty="0">
              <a:ln>
                <a:noFill/>
              </a:ln>
              <a:solidFill>
                <a:srgbClr val="000000"/>
              </a:solidFill>
              <a:effectLst/>
              <a:uLnTx/>
              <a:uFillTx/>
              <a:latin typeface="Calibri"/>
            </a:endParaRPr>
          </a:p>
        </p:txBody>
      </p:sp>
      <p:sp>
        <p:nvSpPr>
          <p:cNvPr id="12" name="Text Placeholder 2"/>
          <p:cNvSpPr txBox="1">
            <a:spLocks/>
          </p:cNvSpPr>
          <p:nvPr/>
        </p:nvSpPr>
        <p:spPr>
          <a:xfrm>
            <a:off x="304800" y="2359316"/>
            <a:ext cx="2651760" cy="954107"/>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1400" dirty="0" smtClean="0">
                <a:solidFill>
                  <a:srgbClr val="000000"/>
                </a:solidFill>
                <a:latin typeface="Calibri"/>
              </a:rPr>
              <a:t>…c</a:t>
            </a:r>
            <a:r>
              <a:rPr kumimoji="0" lang="en-US" sz="1400" b="0" i="0" u="none" strike="noStrike" kern="1200" cap="none" spc="0" normalizeH="0" baseline="0" noProof="0" dirty="0" smtClean="0">
                <a:ln>
                  <a:noFill/>
                </a:ln>
                <a:solidFill>
                  <a:srgbClr val="000000"/>
                </a:solidFill>
                <a:effectLst/>
                <a:uLnTx/>
                <a:uFillTx/>
                <a:latin typeface="Calibri"/>
              </a:rPr>
              <a:t>o-pays and deductibles will become so high that they won’t</a:t>
            </a:r>
            <a:r>
              <a:rPr kumimoji="0" lang="en-US" sz="1400" b="0" i="0" u="none" strike="noStrike" kern="1200" cap="none" spc="0" normalizeH="0" noProof="0" dirty="0" smtClean="0">
                <a:ln>
                  <a:noFill/>
                </a:ln>
                <a:solidFill>
                  <a:srgbClr val="000000"/>
                </a:solidFill>
                <a:effectLst/>
                <a:uLnTx/>
                <a:uFillTx/>
                <a:latin typeface="Calibri"/>
              </a:rPr>
              <a:t> be able to afford to get the health care they need</a:t>
            </a:r>
            <a:endParaRPr kumimoji="0" lang="en-US" sz="1400" b="0" i="0" u="none" strike="noStrike" kern="1200" cap="none" spc="0" normalizeH="0" baseline="0" noProof="0" dirty="0">
              <a:ln>
                <a:noFill/>
              </a:ln>
              <a:solidFill>
                <a:srgbClr val="000000"/>
              </a:solidFill>
              <a:effectLst/>
              <a:uLnTx/>
              <a:uFillTx/>
              <a:latin typeface="Calibri"/>
            </a:endParaRPr>
          </a:p>
        </p:txBody>
      </p:sp>
      <p:sp>
        <p:nvSpPr>
          <p:cNvPr id="8" name="Text Placeholder 2"/>
          <p:cNvSpPr>
            <a:spLocks noGrp="1"/>
          </p:cNvSpPr>
          <p:nvPr>
            <p:ph type="body" sz="quarter" idx="11"/>
          </p:nvPr>
        </p:nvSpPr>
        <p:spPr>
          <a:xfrm>
            <a:off x="91440" y="6217920"/>
            <a:ext cx="8321040" cy="548640"/>
          </a:xfrm>
        </p:spPr>
        <p:txBody>
          <a:bodyPr/>
          <a:lstStyle/>
          <a:p>
            <a:r>
              <a:rPr lang="en-US" sz="1100" dirty="0" smtClean="0"/>
              <a:t>SOURCE: </a:t>
            </a:r>
            <a:r>
              <a:rPr lang="en-US" sz="1100" dirty="0"/>
              <a:t>Kaiser Family Foundation Health Tracking Polls (pooled interviews from September and October 2017)</a:t>
            </a:r>
            <a:endParaRPr lang="en-US" sz="1100" dirty="0">
              <a:solidFill>
                <a:srgbClr val="FF0000"/>
              </a:solidFill>
            </a:endParaRPr>
          </a:p>
        </p:txBody>
      </p:sp>
    </p:spTree>
    <p:extLst>
      <p:ext uri="{BB962C8B-B14F-4D97-AF65-F5344CB8AC3E}">
        <p14:creationId xmlns:p14="http://schemas.microsoft.com/office/powerpoint/2010/main" val="33848611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smtClean="0"/>
              <a:t>Average medical deductibles in cost sharing reduction plans are much lower than in traditional Silver plans.</a:t>
            </a:r>
            <a:endParaRPr lang="en-US" sz="2600" dirty="0"/>
          </a:p>
        </p:txBody>
      </p:sp>
      <p:graphicFrame>
        <p:nvGraphicFramePr>
          <p:cNvPr id="4" name="Content Placeholder 3"/>
          <p:cNvGraphicFramePr>
            <a:graphicFrameLocks noGrp="1"/>
          </p:cNvGraphicFramePr>
          <p:nvPr>
            <p:ph idx="1"/>
            <p:extLst/>
          </p:nvPr>
        </p:nvGraphicFramePr>
        <p:xfrm>
          <a:off x="67377" y="1219200"/>
          <a:ext cx="8959755"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txBox="1">
            <a:spLocks/>
          </p:cNvSpPr>
          <p:nvPr/>
        </p:nvSpPr>
        <p:spPr>
          <a:xfrm>
            <a:off x="91440" y="6172200"/>
            <a:ext cx="8321040" cy="594360"/>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1100" kern="0" dirty="0" smtClean="0"/>
              <a:t>Source: Kaiser Family Foundation analysis of Marketplace plans in the 39 states with Federally Facilitated or Partnership exchanges in 2017 (including Arkansas, Kentucky, New Mexico, Nevada, and Oregon). Data are from Healthcare.gov health plan information for individuals and families available here: https://www.healthcare.gov/health-plan-information-2017/</a:t>
            </a:r>
            <a:endParaRPr lang="en-US" sz="1100" kern="0" dirty="0"/>
          </a:p>
        </p:txBody>
      </p:sp>
      <p:sp>
        <p:nvSpPr>
          <p:cNvPr id="3" name="TextBox 2"/>
          <p:cNvSpPr txBox="1"/>
          <p:nvPr/>
        </p:nvSpPr>
        <p:spPr>
          <a:xfrm>
            <a:off x="3031193" y="5774323"/>
            <a:ext cx="1455847" cy="307777"/>
          </a:xfrm>
          <a:prstGeom prst="rect">
            <a:avLst/>
          </a:prstGeom>
          <a:noFill/>
        </p:spPr>
        <p:txBody>
          <a:bodyPr wrap="none" rtlCol="0">
            <a:spAutoFit/>
          </a:bodyPr>
          <a:lstStyle/>
          <a:p>
            <a:pPr algn="ctr"/>
            <a:r>
              <a:rPr lang="en-US" sz="1400" b="1" dirty="0" smtClean="0">
                <a:latin typeface="Calibri" pitchFamily="34" charset="0"/>
                <a:cs typeface="Meta Offc Pro"/>
              </a:rPr>
              <a:t>(200%-250% FPL)</a:t>
            </a:r>
          </a:p>
        </p:txBody>
      </p:sp>
      <p:sp>
        <p:nvSpPr>
          <p:cNvPr id="6" name="TextBox 5"/>
          <p:cNvSpPr txBox="1"/>
          <p:nvPr/>
        </p:nvSpPr>
        <p:spPr>
          <a:xfrm>
            <a:off x="5073818" y="5774323"/>
            <a:ext cx="1455848" cy="307777"/>
          </a:xfrm>
          <a:prstGeom prst="rect">
            <a:avLst/>
          </a:prstGeom>
          <a:noFill/>
        </p:spPr>
        <p:txBody>
          <a:bodyPr wrap="none" rtlCol="0">
            <a:spAutoFit/>
          </a:bodyPr>
          <a:lstStyle/>
          <a:p>
            <a:pPr algn="ctr"/>
            <a:r>
              <a:rPr lang="en-US" sz="1400" b="1" dirty="0" smtClean="0">
                <a:latin typeface="Calibri" pitchFamily="34" charset="0"/>
                <a:cs typeface="Meta Offc Pro"/>
              </a:rPr>
              <a:t>(150%-200% FPL)</a:t>
            </a:r>
          </a:p>
        </p:txBody>
      </p:sp>
      <p:sp>
        <p:nvSpPr>
          <p:cNvPr id="7" name="TextBox 6"/>
          <p:cNvSpPr txBox="1"/>
          <p:nvPr/>
        </p:nvSpPr>
        <p:spPr>
          <a:xfrm>
            <a:off x="7095359" y="5757446"/>
            <a:ext cx="1455848" cy="307777"/>
          </a:xfrm>
          <a:prstGeom prst="rect">
            <a:avLst/>
          </a:prstGeom>
          <a:noFill/>
        </p:spPr>
        <p:txBody>
          <a:bodyPr wrap="none" rtlCol="0">
            <a:spAutoFit/>
          </a:bodyPr>
          <a:lstStyle/>
          <a:p>
            <a:pPr algn="ctr"/>
            <a:r>
              <a:rPr lang="en-US" sz="1400" b="1" dirty="0" smtClean="0">
                <a:latin typeface="Calibri" pitchFamily="34" charset="0"/>
                <a:cs typeface="Meta Offc Pro"/>
              </a:rPr>
              <a:t>(100%-150% FPL)</a:t>
            </a:r>
          </a:p>
        </p:txBody>
      </p:sp>
    </p:spTree>
    <p:extLst>
      <p:ext uri="{BB962C8B-B14F-4D97-AF65-F5344CB8AC3E}">
        <p14:creationId xmlns:p14="http://schemas.microsoft.com/office/powerpoint/2010/main" val="1607243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 y="1264920"/>
            <a:ext cx="8961120" cy="4754880"/>
          </a:xfrm>
        </p:spPr>
        <p:txBody>
          <a:bodyPr>
            <a:normAutofit fontScale="85000" lnSpcReduction="10000"/>
          </a:bodyPr>
          <a:lstStyle/>
          <a:p>
            <a:pPr>
              <a:lnSpc>
                <a:spcPct val="122000"/>
              </a:lnSpc>
            </a:pPr>
            <a:r>
              <a:rPr lang="en-US" dirty="0" smtClean="0"/>
              <a:t>Cost sharing reductions (CSR) are available to eligible individuals in the Marketplace with income 100%-250% FPL</a:t>
            </a:r>
          </a:p>
          <a:p>
            <a:pPr lvl="1">
              <a:lnSpc>
                <a:spcPct val="122000"/>
              </a:lnSpc>
            </a:pPr>
            <a:r>
              <a:rPr lang="en-US" dirty="0" smtClean="0"/>
              <a:t>$12,060-$30,150 for individual in 2018</a:t>
            </a:r>
          </a:p>
          <a:p>
            <a:pPr lvl="1">
              <a:lnSpc>
                <a:spcPct val="122000"/>
              </a:lnSpc>
            </a:pPr>
            <a:r>
              <a:rPr lang="en-US" dirty="0" smtClean="0"/>
              <a:t>$24,600 to $61,500 for family of four in 2018</a:t>
            </a:r>
          </a:p>
          <a:p>
            <a:pPr>
              <a:lnSpc>
                <a:spcPct val="122000"/>
              </a:lnSpc>
            </a:pPr>
            <a:r>
              <a:rPr lang="en-US" dirty="0" smtClean="0"/>
              <a:t>Nationwide, 57% of marketplace enrollees were eligible for CSR in 2017</a:t>
            </a:r>
          </a:p>
          <a:p>
            <a:pPr lvl="1">
              <a:lnSpc>
                <a:spcPct val="122000"/>
              </a:lnSpc>
            </a:pPr>
            <a:r>
              <a:rPr lang="en-US" dirty="0" smtClean="0"/>
              <a:t>47% in Indiana; 45% in Ohio; and 57% in Pennsylvania</a:t>
            </a:r>
          </a:p>
          <a:p>
            <a:pPr>
              <a:lnSpc>
                <a:spcPct val="122000"/>
              </a:lnSpc>
            </a:pPr>
            <a:r>
              <a:rPr lang="en-US" dirty="0" smtClean="0"/>
              <a:t>CSR subsidies are delivered only through modified Silver plans.  </a:t>
            </a:r>
          </a:p>
          <a:p>
            <a:pPr lvl="1">
              <a:lnSpc>
                <a:spcPct val="122000"/>
              </a:lnSpc>
            </a:pPr>
            <a:r>
              <a:rPr lang="en-US" dirty="0" smtClean="0"/>
              <a:t>Silver plan deductibles, co-pays, and other cost sharing amounts are reduced; federal government reimburses insurers monthly for the value of added coverage</a:t>
            </a:r>
          </a:p>
          <a:p>
            <a:pPr>
              <a:lnSpc>
                <a:spcPct val="122000"/>
              </a:lnSpc>
            </a:pPr>
            <a:r>
              <a:rPr lang="en-US" dirty="0" smtClean="0"/>
              <a:t>President </a:t>
            </a:r>
            <a:r>
              <a:rPr lang="en-US" dirty="0"/>
              <a:t>Trump’s </a:t>
            </a:r>
            <a:r>
              <a:rPr lang="en-US" dirty="0" smtClean="0"/>
              <a:t>recent announcement ended </a:t>
            </a:r>
            <a:r>
              <a:rPr lang="en-US" dirty="0"/>
              <a:t>CSR reimbursement to health insurers, but insurers are still required to offer CSR to eligible individuals </a:t>
            </a:r>
            <a:endParaRPr lang="en-US" dirty="0" smtClean="0"/>
          </a:p>
          <a:p>
            <a:pPr lvl="1">
              <a:lnSpc>
                <a:spcPct val="122000"/>
              </a:lnSpc>
            </a:pPr>
            <a:r>
              <a:rPr lang="en-US" dirty="0"/>
              <a:t>Most important takeaway for consumers: Insurers are still required to provide reduced deductibles and copays for low-income marketplace enrollees</a:t>
            </a:r>
          </a:p>
          <a:p>
            <a:pPr lvl="1">
              <a:lnSpc>
                <a:spcPct val="122000"/>
              </a:lnSpc>
            </a:pPr>
            <a:r>
              <a:rPr lang="en-US" dirty="0"/>
              <a:t>Second most important takeaway for consumers: While insurers are increasing premiums to offset the loss of payments from the federal government, consumers will mostly be held </a:t>
            </a:r>
            <a:r>
              <a:rPr lang="en-US" dirty="0" smtClean="0"/>
              <a:t>harmless</a:t>
            </a:r>
          </a:p>
        </p:txBody>
      </p:sp>
      <p:sp>
        <p:nvSpPr>
          <p:cNvPr id="2" name="Text Placeholder 1"/>
          <p:cNvSpPr>
            <a:spLocks noGrp="1"/>
          </p:cNvSpPr>
          <p:nvPr>
            <p:ph type="body" sz="quarter" idx="11"/>
          </p:nvPr>
        </p:nvSpPr>
        <p:spPr/>
        <p:txBody>
          <a:bodyPr/>
          <a:lstStyle/>
          <a:p>
            <a:endParaRPr lang="en-US" dirty="0"/>
          </a:p>
        </p:txBody>
      </p:sp>
      <p:sp>
        <p:nvSpPr>
          <p:cNvPr id="6" name="Title 5"/>
          <p:cNvSpPr>
            <a:spLocks noGrp="1"/>
          </p:cNvSpPr>
          <p:nvPr>
            <p:ph type="title"/>
          </p:nvPr>
        </p:nvSpPr>
        <p:spPr/>
        <p:txBody>
          <a:bodyPr/>
          <a:lstStyle/>
          <a:p>
            <a:r>
              <a:rPr lang="en-US" dirty="0" smtClean="0"/>
              <a:t>Though the President stopped reimbursement to insurers, insurers must still provide CSR to consumers.</a:t>
            </a:r>
            <a:endParaRPr lang="en-US" dirty="0"/>
          </a:p>
        </p:txBody>
      </p:sp>
    </p:spTree>
    <p:extLst>
      <p:ext uri="{BB962C8B-B14F-4D97-AF65-F5344CB8AC3E}">
        <p14:creationId xmlns:p14="http://schemas.microsoft.com/office/powerpoint/2010/main" val="204736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gn="ctr">
              <a:spcAft>
                <a:spcPts val="400"/>
              </a:spcAft>
              <a:buNone/>
            </a:pPr>
            <a:r>
              <a:rPr lang="en-US" sz="1600" b="1" u="sng" dirty="0" smtClean="0"/>
              <a:t>Ohio and Pennsylvania</a:t>
            </a:r>
          </a:p>
          <a:p>
            <a:pPr>
              <a:spcAft>
                <a:spcPts val="400"/>
              </a:spcAft>
            </a:pPr>
            <a:r>
              <a:rPr lang="en-US" sz="1600" dirty="0" smtClean="0"/>
              <a:t>Insurers </a:t>
            </a:r>
            <a:r>
              <a:rPr lang="en-US" sz="1600" dirty="0"/>
              <a:t>applied an extra premium increase just to silver Marketplace </a:t>
            </a:r>
            <a:r>
              <a:rPr lang="en-US" sz="1600" dirty="0" smtClean="0"/>
              <a:t>plans to offset loss of CSR reimbursement from the federal government</a:t>
            </a:r>
            <a:endParaRPr lang="en-US" sz="1600" dirty="0"/>
          </a:p>
          <a:p>
            <a:pPr>
              <a:spcAft>
                <a:spcPts val="400"/>
              </a:spcAft>
            </a:pPr>
            <a:r>
              <a:rPr lang="en-US" sz="1600" dirty="0" smtClean="0"/>
              <a:t>As </a:t>
            </a:r>
            <a:r>
              <a:rPr lang="en-US" sz="1600" dirty="0"/>
              <a:t>a result, the premium for silver plans in most areas will increase much more than will premiums for bronze or gold plans</a:t>
            </a:r>
          </a:p>
          <a:p>
            <a:pPr>
              <a:spcAft>
                <a:spcPts val="400"/>
              </a:spcAft>
            </a:pPr>
            <a:r>
              <a:rPr lang="en-US" sz="1600" dirty="0"/>
              <a:t>That means the dollar value of premium tax credits will also increase substantially in </a:t>
            </a:r>
            <a:r>
              <a:rPr lang="en-US" sz="1600" dirty="0" smtClean="0"/>
              <a:t>2018</a:t>
            </a:r>
          </a:p>
          <a:p>
            <a:pPr>
              <a:lnSpc>
                <a:spcPct val="110000"/>
              </a:lnSpc>
            </a:pPr>
            <a:r>
              <a:rPr lang="en-US" sz="1600" dirty="0"/>
              <a:t>Important for consumers to review plan prices during OE</a:t>
            </a:r>
          </a:p>
          <a:p>
            <a:pPr lvl="1">
              <a:lnSpc>
                <a:spcPct val="110000"/>
              </a:lnSpc>
            </a:pPr>
            <a:r>
              <a:rPr lang="en-US" sz="1300" dirty="0"/>
              <a:t>If eligible for both PTC and CSR, can avoid premium increase</a:t>
            </a:r>
          </a:p>
          <a:p>
            <a:pPr lvl="1">
              <a:lnSpc>
                <a:spcPct val="110000"/>
              </a:lnSpc>
            </a:pPr>
            <a:r>
              <a:rPr lang="en-US" sz="1300" dirty="0"/>
              <a:t>If eligible for PTC only, can avoid premium increase, possibly find other good deals</a:t>
            </a:r>
          </a:p>
          <a:p>
            <a:pPr lvl="1">
              <a:lnSpc>
                <a:spcPct val="110000"/>
              </a:lnSpc>
            </a:pPr>
            <a:r>
              <a:rPr lang="en-US" sz="1300" dirty="0"/>
              <a:t>If not eligible for PTC, can avoid premium increase</a:t>
            </a:r>
          </a:p>
          <a:p>
            <a:pPr marL="0" indent="0">
              <a:lnSpc>
                <a:spcPct val="110000"/>
              </a:lnSpc>
              <a:buNone/>
            </a:pPr>
            <a:endParaRPr lang="en-US" sz="1600" dirty="0"/>
          </a:p>
        </p:txBody>
      </p:sp>
      <p:sp>
        <p:nvSpPr>
          <p:cNvPr id="3" name="Text Placeholder 2"/>
          <p:cNvSpPr>
            <a:spLocks noGrp="1"/>
          </p:cNvSpPr>
          <p:nvPr>
            <p:ph type="body" sz="quarter" idx="11"/>
          </p:nvPr>
        </p:nvSpPr>
        <p:spPr/>
        <p:txBody>
          <a:bodyPr/>
          <a:lstStyle/>
          <a:p>
            <a:endParaRPr lang="en-US"/>
          </a:p>
        </p:txBody>
      </p:sp>
      <p:sp>
        <p:nvSpPr>
          <p:cNvPr id="4" name="Content Placeholder 3"/>
          <p:cNvSpPr>
            <a:spLocks noGrp="1"/>
          </p:cNvSpPr>
          <p:nvPr>
            <p:ph idx="12"/>
          </p:nvPr>
        </p:nvSpPr>
        <p:spPr/>
        <p:txBody>
          <a:bodyPr>
            <a:noAutofit/>
          </a:bodyPr>
          <a:lstStyle/>
          <a:p>
            <a:pPr marL="0" indent="0" algn="ctr">
              <a:spcAft>
                <a:spcPts val="400"/>
              </a:spcAft>
              <a:buNone/>
            </a:pPr>
            <a:r>
              <a:rPr lang="en-US" sz="1600" b="1" u="sng" dirty="0" smtClean="0"/>
              <a:t>Indiana</a:t>
            </a:r>
          </a:p>
          <a:p>
            <a:pPr>
              <a:spcAft>
                <a:spcPts val="400"/>
              </a:spcAft>
            </a:pPr>
            <a:r>
              <a:rPr lang="en-US" sz="1600" dirty="0" smtClean="0"/>
              <a:t>Indiana </a:t>
            </a:r>
            <a:r>
              <a:rPr lang="en-US" sz="1600" dirty="0"/>
              <a:t>insurers applied the extra premium increase to all metal level plans to offset loss of CSR reimbursement from the federal </a:t>
            </a:r>
            <a:r>
              <a:rPr lang="en-US" sz="1600" dirty="0" smtClean="0"/>
              <a:t>government</a:t>
            </a:r>
            <a:endParaRPr lang="en-US" sz="1600" dirty="0"/>
          </a:p>
          <a:p>
            <a:pPr>
              <a:spcAft>
                <a:spcPts val="400"/>
              </a:spcAft>
            </a:pPr>
            <a:r>
              <a:rPr lang="en-US" sz="1600" dirty="0"/>
              <a:t>As a result, the premium for silver plans in Indiana will increase at about the same rate as premiums for bronze or gold plans</a:t>
            </a:r>
          </a:p>
          <a:p>
            <a:pPr>
              <a:spcAft>
                <a:spcPts val="400"/>
              </a:spcAft>
            </a:pPr>
            <a:r>
              <a:rPr lang="en-US" sz="1600" dirty="0" smtClean="0"/>
              <a:t>The </a:t>
            </a:r>
            <a:r>
              <a:rPr lang="en-US" sz="1600" dirty="0"/>
              <a:t>value of premium tax credits will increase by amount of increase in benchmark silver </a:t>
            </a:r>
            <a:r>
              <a:rPr lang="en-US" sz="1600" dirty="0" smtClean="0"/>
              <a:t>plan</a:t>
            </a:r>
          </a:p>
          <a:p>
            <a:pPr>
              <a:spcAft>
                <a:spcPts val="400"/>
              </a:spcAft>
            </a:pPr>
            <a:r>
              <a:rPr lang="en-US" sz="1600" dirty="0"/>
              <a:t>Important for consumers to review plan prices during OE</a:t>
            </a:r>
          </a:p>
          <a:p>
            <a:pPr lvl="1">
              <a:spcAft>
                <a:spcPts val="400"/>
              </a:spcAft>
            </a:pPr>
            <a:r>
              <a:rPr lang="en-US" sz="1300" dirty="0"/>
              <a:t>If eligible for both PTC and CSR, can avoid premium increase</a:t>
            </a:r>
          </a:p>
          <a:p>
            <a:pPr lvl="1">
              <a:spcAft>
                <a:spcPts val="400"/>
              </a:spcAft>
            </a:pPr>
            <a:r>
              <a:rPr lang="en-US" sz="1300" dirty="0"/>
              <a:t>If eligible for PTC only, can avoid premium increase</a:t>
            </a:r>
          </a:p>
          <a:p>
            <a:pPr lvl="1">
              <a:spcAft>
                <a:spcPts val="400"/>
              </a:spcAft>
            </a:pPr>
            <a:r>
              <a:rPr lang="en-US" sz="1300" dirty="0"/>
              <a:t>If not eligible for PTC, will see higher premiums on all </a:t>
            </a:r>
            <a:r>
              <a:rPr lang="en-US" sz="1300" dirty="0" smtClean="0"/>
              <a:t>plans</a:t>
            </a:r>
            <a:endParaRPr lang="en-US" sz="1300" dirty="0"/>
          </a:p>
          <a:p>
            <a:pPr>
              <a:spcAft>
                <a:spcPts val="400"/>
              </a:spcAft>
            </a:pPr>
            <a:endParaRPr lang="en-US" sz="1300" dirty="0"/>
          </a:p>
        </p:txBody>
      </p:sp>
      <p:sp>
        <p:nvSpPr>
          <p:cNvPr id="5" name="Title 4"/>
          <p:cNvSpPr>
            <a:spLocks noGrp="1"/>
          </p:cNvSpPr>
          <p:nvPr>
            <p:ph type="title"/>
          </p:nvPr>
        </p:nvSpPr>
        <p:spPr/>
        <p:txBody>
          <a:bodyPr/>
          <a:lstStyle/>
          <a:p>
            <a:r>
              <a:rPr lang="en-US" dirty="0"/>
              <a:t>Most insurers raised premiums to address the termination of CSR payments.</a:t>
            </a:r>
          </a:p>
        </p:txBody>
      </p:sp>
    </p:spTree>
    <p:extLst>
      <p:ext uri="{BB962C8B-B14F-4D97-AF65-F5344CB8AC3E}">
        <p14:creationId xmlns:p14="http://schemas.microsoft.com/office/powerpoint/2010/main" val="12352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92075" y="1676400"/>
          <a:ext cx="8823325"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11"/>
          </p:nvPr>
        </p:nvSpPr>
        <p:spPr>
          <a:xfrm>
            <a:off x="76486" y="6219815"/>
            <a:ext cx="8321040" cy="638186"/>
          </a:xfrm>
        </p:spPr>
        <p:txBody>
          <a:bodyPr/>
          <a:lstStyle/>
          <a:p>
            <a:r>
              <a:rPr lang="en-US" sz="1100" dirty="0" smtClean="0"/>
              <a:t>SOURCE: HealthCare.gov for 2017 and 2018 monthly premiums and premium tax credits.</a:t>
            </a:r>
            <a:endParaRPr lang="en-US" sz="1100" dirty="0"/>
          </a:p>
        </p:txBody>
      </p:sp>
      <p:sp>
        <p:nvSpPr>
          <p:cNvPr id="2" name="Title 1"/>
          <p:cNvSpPr>
            <a:spLocks noGrp="1"/>
          </p:cNvSpPr>
          <p:nvPr>
            <p:ph type="title"/>
          </p:nvPr>
        </p:nvSpPr>
        <p:spPr>
          <a:xfrm>
            <a:off x="91439" y="298037"/>
            <a:ext cx="8961120" cy="1026497"/>
          </a:xfrm>
        </p:spPr>
        <p:txBody>
          <a:bodyPr/>
          <a:lstStyle/>
          <a:p>
            <a:r>
              <a:rPr lang="en-US" sz="2500" dirty="0" smtClean="0"/>
              <a:t>2018 premiums in Indiana are increasing, but subsidy-eligible consumers will pay about the same for Silver plans.</a:t>
            </a:r>
            <a:endParaRPr lang="en-US" sz="2500" dirty="0"/>
          </a:p>
        </p:txBody>
      </p:sp>
      <p:sp>
        <p:nvSpPr>
          <p:cNvPr id="8" name="TextBox 1"/>
          <p:cNvSpPr txBox="1"/>
          <p:nvPr/>
        </p:nvSpPr>
        <p:spPr>
          <a:xfrm>
            <a:off x="3141141" y="31242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$324</a:t>
            </a:r>
          </a:p>
        </p:txBody>
      </p:sp>
      <p:sp>
        <p:nvSpPr>
          <p:cNvPr id="9" name="TextBox 1"/>
          <p:cNvSpPr txBox="1"/>
          <p:nvPr/>
        </p:nvSpPr>
        <p:spPr>
          <a:xfrm>
            <a:off x="1913266" y="35814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$254</a:t>
            </a:r>
          </a:p>
        </p:txBody>
      </p:sp>
      <p:sp>
        <p:nvSpPr>
          <p:cNvPr id="10" name="TextBox 1"/>
          <p:cNvSpPr txBox="1"/>
          <p:nvPr/>
        </p:nvSpPr>
        <p:spPr>
          <a:xfrm>
            <a:off x="6816305" y="3121223"/>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$325</a:t>
            </a:r>
          </a:p>
        </p:txBody>
      </p:sp>
      <p:sp>
        <p:nvSpPr>
          <p:cNvPr id="11" name="TextBox 1"/>
          <p:cNvSpPr txBox="1"/>
          <p:nvPr/>
        </p:nvSpPr>
        <p:spPr>
          <a:xfrm>
            <a:off x="8003875" y="22860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$445</a:t>
            </a:r>
          </a:p>
        </p:txBody>
      </p:sp>
      <p:sp>
        <p:nvSpPr>
          <p:cNvPr id="12" name="TextBox 1"/>
          <p:cNvSpPr txBox="1"/>
          <p:nvPr/>
        </p:nvSpPr>
        <p:spPr>
          <a:xfrm>
            <a:off x="5580133" y="3387107"/>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a:t>
            </a:r>
            <a:r>
              <a:rPr lang="en-US" sz="1400" b="1" dirty="0" smtClean="0">
                <a:solidFill>
                  <a:srgbClr val="000000"/>
                </a:solidFill>
                <a:latin typeface="Calibri" pitchFamily="34" charset="0"/>
                <a:cs typeface="Meta Offc Pro"/>
              </a:rPr>
              <a:t>287</a:t>
            </a:r>
            <a:endPar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endParaRPr>
          </a:p>
        </p:txBody>
      </p:sp>
      <p:sp>
        <p:nvSpPr>
          <p:cNvPr id="13" name="TextBox 12"/>
          <p:cNvSpPr txBox="1"/>
          <p:nvPr/>
        </p:nvSpPr>
        <p:spPr>
          <a:xfrm>
            <a:off x="1043578" y="5997714"/>
            <a:ext cx="23092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2017 Monthly Premiums</a:t>
            </a:r>
          </a:p>
        </p:txBody>
      </p:sp>
      <p:sp>
        <p:nvSpPr>
          <p:cNvPr id="14" name="TextBox 13"/>
          <p:cNvSpPr txBox="1"/>
          <p:nvPr/>
        </p:nvSpPr>
        <p:spPr>
          <a:xfrm>
            <a:off x="5949232" y="5997714"/>
            <a:ext cx="22803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2018 Monthly Premiums</a:t>
            </a:r>
          </a:p>
        </p:txBody>
      </p:sp>
      <p:sp>
        <p:nvSpPr>
          <p:cNvPr id="3" name="TextBox 2"/>
          <p:cNvSpPr txBox="1"/>
          <p:nvPr/>
        </p:nvSpPr>
        <p:spPr>
          <a:xfrm>
            <a:off x="33153" y="1303074"/>
            <a:ext cx="907769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Advance premium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tax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credit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amounts and consumer share of premiums for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30-year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old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in Indianapolis, IN with income at  200% FPL ($24,120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in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2018) </a:t>
            </a:r>
            <a:endPar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err="1" smtClean="0">
              <a:ln>
                <a:noFill/>
              </a:ln>
              <a:solidFill>
                <a:srgbClr val="000000"/>
              </a:solidFill>
              <a:effectLst/>
              <a:uLnTx/>
              <a:uFillTx/>
              <a:latin typeface="Calibri" pitchFamily="34" charset="0"/>
              <a:ea typeface="+mn-ea"/>
              <a:cs typeface="Meta Offc Pro"/>
            </a:endParaRPr>
          </a:p>
        </p:txBody>
      </p:sp>
    </p:spTree>
    <p:extLst>
      <p:ext uri="{BB962C8B-B14F-4D97-AF65-F5344CB8AC3E}">
        <p14:creationId xmlns:p14="http://schemas.microsoft.com/office/powerpoint/2010/main" val="18338028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92075" y="1676400"/>
          <a:ext cx="8823325"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11"/>
          </p:nvPr>
        </p:nvSpPr>
        <p:spPr>
          <a:xfrm>
            <a:off x="76486" y="6219815"/>
            <a:ext cx="8321040" cy="638186"/>
          </a:xfrm>
        </p:spPr>
        <p:txBody>
          <a:bodyPr/>
          <a:lstStyle/>
          <a:p>
            <a:r>
              <a:rPr lang="en-US" sz="1100" dirty="0" smtClean="0"/>
              <a:t>SOURCE: HealthCare.gov for 2017 and 2018 monthly premiums and premium tax credits.</a:t>
            </a:r>
            <a:endParaRPr lang="en-US" sz="1100" dirty="0"/>
          </a:p>
        </p:txBody>
      </p:sp>
      <p:sp>
        <p:nvSpPr>
          <p:cNvPr id="2" name="Title 1"/>
          <p:cNvSpPr>
            <a:spLocks noGrp="1"/>
          </p:cNvSpPr>
          <p:nvPr>
            <p:ph type="title"/>
          </p:nvPr>
        </p:nvSpPr>
        <p:spPr>
          <a:xfrm>
            <a:off x="91439" y="298037"/>
            <a:ext cx="8961120" cy="1026497"/>
          </a:xfrm>
        </p:spPr>
        <p:txBody>
          <a:bodyPr/>
          <a:lstStyle/>
          <a:p>
            <a:r>
              <a:rPr lang="en-US" sz="2500" dirty="0" smtClean="0"/>
              <a:t>2018 premiums in Ohio are increasing, but subsidy-eligible consumers will pay the same or less.</a:t>
            </a:r>
            <a:endParaRPr lang="en-US" sz="2500" dirty="0"/>
          </a:p>
        </p:txBody>
      </p:sp>
      <p:sp>
        <p:nvSpPr>
          <p:cNvPr id="8" name="TextBox 1"/>
          <p:cNvSpPr txBox="1"/>
          <p:nvPr/>
        </p:nvSpPr>
        <p:spPr>
          <a:xfrm>
            <a:off x="3141141" y="29718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$277</a:t>
            </a:r>
          </a:p>
        </p:txBody>
      </p:sp>
      <p:sp>
        <p:nvSpPr>
          <p:cNvPr id="9" name="TextBox 1"/>
          <p:cNvSpPr txBox="1"/>
          <p:nvPr/>
        </p:nvSpPr>
        <p:spPr>
          <a:xfrm>
            <a:off x="1913266" y="36576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$203</a:t>
            </a:r>
          </a:p>
        </p:txBody>
      </p:sp>
      <p:sp>
        <p:nvSpPr>
          <p:cNvPr id="10" name="TextBox 1"/>
          <p:cNvSpPr txBox="1"/>
          <p:nvPr/>
        </p:nvSpPr>
        <p:spPr>
          <a:xfrm>
            <a:off x="6816305" y="28956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$283</a:t>
            </a:r>
          </a:p>
        </p:txBody>
      </p:sp>
      <p:sp>
        <p:nvSpPr>
          <p:cNvPr id="11" name="TextBox 1"/>
          <p:cNvSpPr txBox="1"/>
          <p:nvPr/>
        </p:nvSpPr>
        <p:spPr>
          <a:xfrm>
            <a:off x="8003875" y="2435423"/>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$334</a:t>
            </a:r>
          </a:p>
        </p:txBody>
      </p:sp>
      <p:sp>
        <p:nvSpPr>
          <p:cNvPr id="13" name="TextBox 12"/>
          <p:cNvSpPr txBox="1"/>
          <p:nvPr/>
        </p:nvSpPr>
        <p:spPr>
          <a:xfrm>
            <a:off x="1043578" y="5997714"/>
            <a:ext cx="23092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2017 Monthly Premiums</a:t>
            </a:r>
          </a:p>
        </p:txBody>
      </p:sp>
      <p:sp>
        <p:nvSpPr>
          <p:cNvPr id="14" name="TextBox 13"/>
          <p:cNvSpPr txBox="1"/>
          <p:nvPr/>
        </p:nvSpPr>
        <p:spPr>
          <a:xfrm>
            <a:off x="5949232" y="5997714"/>
            <a:ext cx="22803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2018 Monthly Premiums</a:t>
            </a:r>
          </a:p>
        </p:txBody>
      </p:sp>
      <p:sp>
        <p:nvSpPr>
          <p:cNvPr id="3" name="TextBox 2"/>
          <p:cNvSpPr txBox="1"/>
          <p:nvPr/>
        </p:nvSpPr>
        <p:spPr>
          <a:xfrm>
            <a:off x="33153" y="1303074"/>
            <a:ext cx="907769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Advance premium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tax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credit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amounts and consumer share of premiums for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30-year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old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in Cleveland, OH with income at  200% FPL ($24,120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in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2018) </a:t>
            </a:r>
            <a:endPar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err="1" smtClean="0">
              <a:ln>
                <a:noFill/>
              </a:ln>
              <a:solidFill>
                <a:srgbClr val="000000"/>
              </a:solidFill>
              <a:effectLst/>
              <a:uLnTx/>
              <a:uFillTx/>
              <a:latin typeface="Calibri" pitchFamily="34" charset="0"/>
              <a:ea typeface="+mn-ea"/>
              <a:cs typeface="Meta Offc Pro"/>
            </a:endParaRPr>
          </a:p>
        </p:txBody>
      </p:sp>
    </p:spTree>
    <p:extLst>
      <p:ext uri="{BB962C8B-B14F-4D97-AF65-F5344CB8AC3E}">
        <p14:creationId xmlns:p14="http://schemas.microsoft.com/office/powerpoint/2010/main" val="27779833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92075" y="1676400"/>
          <a:ext cx="8823325"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11"/>
          </p:nvPr>
        </p:nvSpPr>
        <p:spPr>
          <a:xfrm>
            <a:off x="76486" y="6219815"/>
            <a:ext cx="8321040" cy="638186"/>
          </a:xfrm>
        </p:spPr>
        <p:txBody>
          <a:bodyPr/>
          <a:lstStyle/>
          <a:p>
            <a:r>
              <a:rPr lang="en-US" sz="1100" dirty="0" smtClean="0"/>
              <a:t>SOURCE: HealthCare.gov for 2017 and 2018 monthly premiums and premium tax credits.</a:t>
            </a:r>
            <a:endParaRPr lang="en-US" sz="1100" dirty="0"/>
          </a:p>
        </p:txBody>
      </p:sp>
      <p:sp>
        <p:nvSpPr>
          <p:cNvPr id="2" name="Title 1"/>
          <p:cNvSpPr>
            <a:spLocks noGrp="1"/>
          </p:cNvSpPr>
          <p:nvPr>
            <p:ph type="title"/>
          </p:nvPr>
        </p:nvSpPr>
        <p:spPr>
          <a:xfrm>
            <a:off x="91439" y="298037"/>
            <a:ext cx="8961120" cy="1026497"/>
          </a:xfrm>
        </p:spPr>
        <p:txBody>
          <a:bodyPr/>
          <a:lstStyle/>
          <a:p>
            <a:r>
              <a:rPr lang="en-US" sz="2500" dirty="0" smtClean="0"/>
              <a:t>2018 premiums in Pennsylvania are increasing, but subsidy-eligible consumers will pay the same or less.</a:t>
            </a:r>
            <a:endParaRPr lang="en-US" sz="2500" dirty="0"/>
          </a:p>
        </p:txBody>
      </p:sp>
      <p:sp>
        <p:nvSpPr>
          <p:cNvPr id="8" name="TextBox 1"/>
          <p:cNvSpPr txBox="1"/>
          <p:nvPr/>
        </p:nvSpPr>
        <p:spPr>
          <a:xfrm>
            <a:off x="3048000" y="28956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$425</a:t>
            </a:r>
          </a:p>
        </p:txBody>
      </p:sp>
      <p:sp>
        <p:nvSpPr>
          <p:cNvPr id="9" name="TextBox 1"/>
          <p:cNvSpPr txBox="1"/>
          <p:nvPr/>
        </p:nvSpPr>
        <p:spPr>
          <a:xfrm>
            <a:off x="1905000" y="32004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$371</a:t>
            </a:r>
          </a:p>
        </p:txBody>
      </p:sp>
      <p:sp>
        <p:nvSpPr>
          <p:cNvPr id="10" name="TextBox 1"/>
          <p:cNvSpPr txBox="1"/>
          <p:nvPr/>
        </p:nvSpPr>
        <p:spPr>
          <a:xfrm>
            <a:off x="6765048" y="20574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$564</a:t>
            </a:r>
          </a:p>
        </p:txBody>
      </p:sp>
      <p:sp>
        <p:nvSpPr>
          <p:cNvPr id="11" name="TextBox 1"/>
          <p:cNvSpPr txBox="1"/>
          <p:nvPr/>
        </p:nvSpPr>
        <p:spPr>
          <a:xfrm>
            <a:off x="7984248" y="2514600"/>
            <a:ext cx="550152"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$479</a:t>
            </a:r>
          </a:p>
        </p:txBody>
      </p:sp>
      <p:sp>
        <p:nvSpPr>
          <p:cNvPr id="13" name="TextBox 12"/>
          <p:cNvSpPr txBox="1"/>
          <p:nvPr/>
        </p:nvSpPr>
        <p:spPr>
          <a:xfrm>
            <a:off x="967378" y="5997714"/>
            <a:ext cx="23092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2017 Monthly Premiums</a:t>
            </a:r>
          </a:p>
        </p:txBody>
      </p:sp>
      <p:sp>
        <p:nvSpPr>
          <p:cNvPr id="14" name="TextBox 13"/>
          <p:cNvSpPr txBox="1"/>
          <p:nvPr/>
        </p:nvSpPr>
        <p:spPr>
          <a:xfrm>
            <a:off x="5873032" y="5997714"/>
            <a:ext cx="22803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libri" pitchFamily="34" charset="0"/>
                <a:ea typeface="+mn-ea"/>
                <a:cs typeface="Meta Offc Pro"/>
              </a:rPr>
              <a:t>2018 Monthly Premiums</a:t>
            </a:r>
          </a:p>
        </p:txBody>
      </p:sp>
      <p:sp>
        <p:nvSpPr>
          <p:cNvPr id="3" name="TextBox 2"/>
          <p:cNvSpPr txBox="1"/>
          <p:nvPr/>
        </p:nvSpPr>
        <p:spPr>
          <a:xfrm>
            <a:off x="33153" y="1303074"/>
            <a:ext cx="907769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Advance premium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tax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credit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amounts and consumer share of premiums for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30-year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old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in Philadelphia, PA with income at  200% FPL ($24,120 </a:t>
            </a:r>
            <a:r>
              <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rPr>
              <a:t>in </a:t>
            </a:r>
            <a:r>
              <a:rPr kumimoji="0" lang="en-US" sz="1400" b="1" i="1" u="none" strike="noStrike" kern="1200" cap="none" spc="0" normalizeH="0" baseline="0" noProof="0" dirty="0" smtClean="0">
                <a:ln>
                  <a:noFill/>
                </a:ln>
                <a:solidFill>
                  <a:srgbClr val="000000"/>
                </a:solidFill>
                <a:effectLst/>
                <a:uLnTx/>
                <a:uFillTx/>
                <a:latin typeface="Calibri" pitchFamily="34" charset="0"/>
                <a:ea typeface="+mn-ea"/>
                <a:cs typeface="Meta Offc Pro"/>
              </a:rPr>
              <a:t>2018) </a:t>
            </a:r>
            <a:endParaRPr kumimoji="0" lang="en-US" sz="1400" b="1" i="1" u="none" strike="noStrike" kern="1200" cap="none" spc="0" normalizeH="0" baseline="0" noProof="0" dirty="0">
              <a:ln>
                <a:noFill/>
              </a:ln>
              <a:solidFill>
                <a:srgbClr val="000000"/>
              </a:solidFill>
              <a:effectLst/>
              <a:uLnTx/>
              <a:uFillTx/>
              <a:latin typeface="Calibri" pitchFamily="34" charset="0"/>
              <a:ea typeface="+mn-ea"/>
              <a:cs typeface="Meta Offc 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err="1" smtClean="0">
              <a:ln>
                <a:noFill/>
              </a:ln>
              <a:solidFill>
                <a:srgbClr val="000000"/>
              </a:solidFill>
              <a:effectLst/>
              <a:uLnTx/>
              <a:uFillTx/>
              <a:latin typeface="Calibri" pitchFamily="34" charset="0"/>
              <a:ea typeface="+mn-ea"/>
              <a:cs typeface="Meta Offc Pro"/>
            </a:endParaRPr>
          </a:p>
        </p:txBody>
      </p:sp>
    </p:spTree>
    <p:extLst>
      <p:ext uri="{BB962C8B-B14F-4D97-AF65-F5344CB8AC3E}">
        <p14:creationId xmlns:p14="http://schemas.microsoft.com/office/powerpoint/2010/main" val="4555347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 y="1143000"/>
            <a:ext cx="8961120" cy="4754880"/>
          </a:xfrm>
        </p:spPr>
        <p:txBody>
          <a:bodyPr/>
          <a:lstStyle/>
          <a:p>
            <a:r>
              <a:rPr lang="en-US" dirty="0"/>
              <a:t>Failure to reconcile</a:t>
            </a:r>
          </a:p>
          <a:p>
            <a:pPr lvl="1"/>
            <a:r>
              <a:rPr lang="en-US" dirty="0"/>
              <a:t>Consumers who received advanced premium tax credits (APTCs) in 2016 and who have not yet filed their 2016 federal income tax return with Form 8962 may be denied APTCs in 2018</a:t>
            </a:r>
          </a:p>
          <a:p>
            <a:pPr lvl="1"/>
            <a:r>
              <a:rPr lang="en-US" dirty="0"/>
              <a:t>Marketplace eligibility determination notice won’t specify this reason</a:t>
            </a:r>
          </a:p>
          <a:p>
            <a:pPr lvl="1"/>
            <a:r>
              <a:rPr lang="en-US" dirty="0"/>
              <a:t>Consumers can regain eligibility for APTC by filing 2016 federal return with Form 8962</a:t>
            </a:r>
          </a:p>
          <a:p>
            <a:r>
              <a:rPr lang="en-US" dirty="0" smtClean="0"/>
              <a:t>Insurers can require repayment of 2017 unpaid premium debt</a:t>
            </a:r>
          </a:p>
          <a:p>
            <a:pPr lvl="1"/>
            <a:r>
              <a:rPr lang="en-US" dirty="0" smtClean="0"/>
              <a:t>Insurers can require payment of back due premiums from prior 12 months before issuing new coverage for 2018</a:t>
            </a:r>
          </a:p>
          <a:p>
            <a:pPr lvl="1"/>
            <a:r>
              <a:rPr lang="en-US" dirty="0" smtClean="0"/>
              <a:t>New rule, effective June </a:t>
            </a:r>
            <a:r>
              <a:rPr lang="en-US" dirty="0"/>
              <a:t>19, </a:t>
            </a:r>
            <a:r>
              <a:rPr lang="en-US" dirty="0" smtClean="0"/>
              <a:t>2017, applies to premium debt after that date</a:t>
            </a:r>
            <a:endParaRPr lang="en-US" dirty="0"/>
          </a:p>
          <a:p>
            <a:pPr lvl="1"/>
            <a:r>
              <a:rPr lang="en-US" dirty="0" smtClean="0"/>
              <a:t>Prior notice required in 2017 </a:t>
            </a:r>
          </a:p>
          <a:p>
            <a:pPr lvl="1"/>
            <a:r>
              <a:rPr lang="en-US" dirty="0" smtClean="0"/>
              <a:t>Appeals process not yet clearly defined</a:t>
            </a:r>
          </a:p>
          <a:p>
            <a:pPr lvl="1"/>
            <a:r>
              <a:rPr lang="en-US" dirty="0" smtClean="0"/>
              <a:t>Contact marketplace, state insurance regulator, in-person assister for help</a:t>
            </a:r>
          </a:p>
        </p:txBody>
      </p:sp>
      <p:sp>
        <p:nvSpPr>
          <p:cNvPr id="2" name="Text Placeholder 1"/>
          <p:cNvSpPr>
            <a:spLocks noGrp="1"/>
          </p:cNvSpPr>
          <p:nvPr>
            <p:ph type="body" sz="quarter" idx="11"/>
          </p:nvPr>
        </p:nvSpPr>
        <p:spPr/>
        <p:txBody>
          <a:bodyPr/>
          <a:lstStyle/>
          <a:p>
            <a:endParaRPr lang="en-US"/>
          </a:p>
        </p:txBody>
      </p:sp>
      <p:sp>
        <p:nvSpPr>
          <p:cNvPr id="6" name="Title 5"/>
          <p:cNvSpPr>
            <a:spLocks noGrp="1"/>
          </p:cNvSpPr>
          <p:nvPr>
            <p:ph type="title"/>
          </p:nvPr>
        </p:nvSpPr>
        <p:spPr>
          <a:xfrm>
            <a:off x="91440" y="365760"/>
            <a:ext cx="8961120" cy="701040"/>
          </a:xfrm>
        </p:spPr>
        <p:txBody>
          <a:bodyPr/>
          <a:lstStyle/>
          <a:p>
            <a:r>
              <a:rPr lang="en-US" dirty="0" smtClean="0"/>
              <a:t>New enrollment rules </a:t>
            </a:r>
            <a:r>
              <a:rPr lang="en-US" dirty="0"/>
              <a:t>m</a:t>
            </a:r>
            <a:r>
              <a:rPr lang="en-US" dirty="0" smtClean="0"/>
              <a:t>ay add to confusion.</a:t>
            </a:r>
            <a:endParaRPr lang="en-US" dirty="0"/>
          </a:p>
        </p:txBody>
      </p:sp>
    </p:spTree>
    <p:extLst>
      <p:ext uri="{BB962C8B-B14F-4D97-AF65-F5344CB8AC3E}">
        <p14:creationId xmlns:p14="http://schemas.microsoft.com/office/powerpoint/2010/main" val="409689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“Surge” signups as deadline approaches may increase with shorter Open Enrollment period</a:t>
            </a:r>
          </a:p>
          <a:p>
            <a:pPr lvl="1"/>
            <a:r>
              <a:rPr lang="en-US" dirty="0" smtClean="0"/>
              <a:t>Healthcare.gov slowdowns, call center waits are possible</a:t>
            </a:r>
          </a:p>
          <a:p>
            <a:pPr lvl="1"/>
            <a:r>
              <a:rPr lang="en-US" dirty="0" smtClean="0"/>
              <a:t>Unclear whether “in-line” enrollment will be permitted for those who are unable to complete their enrollment by Dec. 15 deadline</a:t>
            </a:r>
          </a:p>
          <a:p>
            <a:r>
              <a:rPr lang="en-US" dirty="0" smtClean="0"/>
              <a:t>Planned maintenance </a:t>
            </a:r>
            <a:r>
              <a:rPr lang="en-US" dirty="0"/>
              <a:t>on </a:t>
            </a:r>
            <a:r>
              <a:rPr lang="en-US" dirty="0" smtClean="0"/>
              <a:t>HealthCare.gov </a:t>
            </a:r>
            <a:r>
              <a:rPr lang="en-US" dirty="0"/>
              <a:t>during Open Enrollment</a:t>
            </a:r>
          </a:p>
          <a:p>
            <a:r>
              <a:rPr lang="en-US" dirty="0" smtClean="0"/>
              <a:t>Navigator </a:t>
            </a:r>
            <a:r>
              <a:rPr lang="en-US" dirty="0"/>
              <a:t>funding reduced 41%, on average, in federal marketplace states</a:t>
            </a:r>
          </a:p>
          <a:p>
            <a:pPr lvl="1"/>
            <a:r>
              <a:rPr lang="en-US" dirty="0"/>
              <a:t>Reductions vary by </a:t>
            </a:r>
            <a:r>
              <a:rPr lang="en-US" dirty="0" smtClean="0"/>
              <a:t>state: 35% in PA, 82% in IN, 96% in OH*</a:t>
            </a:r>
          </a:p>
          <a:p>
            <a:pPr lvl="1"/>
            <a:r>
              <a:rPr lang="en-US" dirty="0" smtClean="0"/>
              <a:t>Response to funding reductions will vary:  Staff </a:t>
            </a:r>
            <a:r>
              <a:rPr lang="en-US" dirty="0"/>
              <a:t>layoffs, reduced service areas, reduced service hours </a:t>
            </a:r>
            <a:r>
              <a:rPr lang="en-US" dirty="0" smtClean="0"/>
              <a:t>expected in some areas/programs** </a:t>
            </a:r>
          </a:p>
          <a:p>
            <a:r>
              <a:rPr lang="en-US" dirty="0"/>
              <a:t>Demand for in-person help can exceed capacity in final weeks of Open </a:t>
            </a:r>
            <a:r>
              <a:rPr lang="en-US" dirty="0" smtClean="0"/>
              <a:t>Enrollment</a:t>
            </a:r>
            <a:endParaRPr lang="en-US" dirty="0"/>
          </a:p>
          <a:p>
            <a:pPr marL="0" indent="0" algn="ctr">
              <a:buNone/>
            </a:pPr>
            <a:r>
              <a:rPr lang="en-US" dirty="0" smtClean="0"/>
              <a:t>     </a:t>
            </a:r>
          </a:p>
          <a:p>
            <a:pPr marL="0" indent="0">
              <a:buNone/>
            </a:pPr>
            <a:endParaRPr lang="en-US" dirty="0"/>
          </a:p>
        </p:txBody>
      </p:sp>
      <p:sp>
        <p:nvSpPr>
          <p:cNvPr id="2" name="Text Placeholder 1"/>
          <p:cNvSpPr>
            <a:spLocks noGrp="1"/>
          </p:cNvSpPr>
          <p:nvPr>
            <p:ph type="body" sz="quarter" idx="11"/>
          </p:nvPr>
        </p:nvSpPr>
        <p:spPr/>
        <p:txBody>
          <a:bodyPr/>
          <a:lstStyle/>
          <a:p>
            <a:r>
              <a:rPr lang="en-US" dirty="0" smtClean="0"/>
              <a:t>* Initially Ohio Navigator funding was reduced 71%, but only statewide program subsequently terminated, further reducing funds for Ohio</a:t>
            </a:r>
          </a:p>
          <a:p>
            <a:r>
              <a:rPr lang="en-US" dirty="0" smtClean="0"/>
              <a:t>**Kaiser Family Foundation, “Data Note: Changes in 2017 Federal Navigator Funding</a:t>
            </a:r>
            <a:r>
              <a:rPr lang="en-US" dirty="0"/>
              <a:t>,” October 2017, </a:t>
            </a:r>
            <a:r>
              <a:rPr lang="en-US" dirty="0">
                <a:hlinkClick r:id="rId3"/>
              </a:rPr>
              <a:t>https://www.kff.org/health-reform/issue-brief/data-note-changes-in-2017-federal-navigator-funding</a:t>
            </a:r>
            <a:r>
              <a:rPr lang="en-US" dirty="0" smtClean="0">
                <a:hlinkClick r:id="rId3"/>
              </a:rPr>
              <a:t>/</a:t>
            </a:r>
            <a:r>
              <a:rPr lang="en-US" dirty="0" smtClean="0"/>
              <a:t> </a:t>
            </a:r>
            <a:endParaRPr lang="en-US" dirty="0"/>
          </a:p>
        </p:txBody>
      </p:sp>
      <p:sp>
        <p:nvSpPr>
          <p:cNvPr id="6" name="Title 5"/>
          <p:cNvSpPr>
            <a:spLocks noGrp="1"/>
          </p:cNvSpPr>
          <p:nvPr>
            <p:ph type="title"/>
          </p:nvPr>
        </p:nvSpPr>
        <p:spPr/>
        <p:txBody>
          <a:bodyPr/>
          <a:lstStyle/>
          <a:p>
            <a:r>
              <a:rPr lang="en-US" dirty="0" smtClean="0"/>
              <a:t>Start early.  Waiting to the last minute risks delays</a:t>
            </a:r>
            <a:r>
              <a:rPr lang="en-US" dirty="0"/>
              <a:t>.</a:t>
            </a:r>
          </a:p>
        </p:txBody>
      </p:sp>
    </p:spTree>
    <p:extLst>
      <p:ext uri="{BB962C8B-B14F-4D97-AF65-F5344CB8AC3E}">
        <p14:creationId xmlns:p14="http://schemas.microsoft.com/office/powerpoint/2010/main" val="1297355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 Placeholder 142"/>
          <p:cNvSpPr>
            <a:spLocks noGrp="1"/>
          </p:cNvSpPr>
          <p:nvPr>
            <p:ph type="body" sz="quarter" idx="11"/>
          </p:nvPr>
        </p:nvSpPr>
        <p:spPr/>
        <p:txBody>
          <a:bodyPr/>
          <a:lstStyle/>
          <a:p>
            <a:r>
              <a:rPr lang="en-US" sz="1100" dirty="0"/>
              <a:t>NOTES: Current status for each state is based on KCMU tracking and analysis of state executive activity. *AR</a:t>
            </a:r>
            <a:r>
              <a:rPr lang="en-US" sz="1100" dirty="0" smtClean="0"/>
              <a:t>, AZ, </a:t>
            </a:r>
            <a:r>
              <a:rPr lang="en-US" sz="1100" dirty="0"/>
              <a:t>IA, IN, MI, MT, </a:t>
            </a:r>
            <a:r>
              <a:rPr lang="en-US" sz="1100" dirty="0" smtClean="0"/>
              <a:t>and NH </a:t>
            </a:r>
            <a:r>
              <a:rPr lang="en-US" sz="1100" dirty="0"/>
              <a:t>have approved Section 1115 waivers. </a:t>
            </a:r>
            <a:r>
              <a:rPr lang="en-US" sz="1100" dirty="0" smtClean="0"/>
              <a:t>WI </a:t>
            </a:r>
            <a:r>
              <a:rPr lang="en-US" sz="1100" dirty="0"/>
              <a:t>covers adults up to 100% FPL in Medicaid, but did not adopt the ACA expansion. </a:t>
            </a:r>
            <a:endParaRPr lang="en-US" sz="1100" dirty="0" smtClean="0"/>
          </a:p>
          <a:p>
            <a:r>
              <a:rPr lang="en-US" sz="1100" dirty="0" smtClean="0"/>
              <a:t>SOURCE</a:t>
            </a:r>
            <a:r>
              <a:rPr lang="en-US" sz="1100" dirty="0"/>
              <a:t>: “Status of State Action on the Medicaid Expansion Decision,” KFF State Health Facts, updated </a:t>
            </a:r>
            <a:r>
              <a:rPr lang="en-US" sz="1100" dirty="0" smtClean="0"/>
              <a:t>January 1, 2017.</a:t>
            </a:r>
            <a:endParaRPr lang="en-US" sz="1100" dirty="0"/>
          </a:p>
          <a:p>
            <a:r>
              <a:rPr lang="en-US" sz="1100" dirty="0">
                <a:hlinkClick r:id="rId3"/>
              </a:rPr>
              <a:t>http://kff.org/health-reform/state-indicator/state-activity-around-expanding-medicaid-under-the-affordable-care-act/</a:t>
            </a:r>
            <a:r>
              <a:rPr lang="en-US" sz="1100" dirty="0"/>
              <a:t>  </a:t>
            </a:r>
          </a:p>
        </p:txBody>
      </p:sp>
      <p:sp>
        <p:nvSpPr>
          <p:cNvPr id="3" name="Title 2"/>
          <p:cNvSpPr>
            <a:spLocks noGrp="1"/>
          </p:cNvSpPr>
          <p:nvPr>
            <p:ph type="title"/>
          </p:nvPr>
        </p:nvSpPr>
        <p:spPr>
          <a:xfrm>
            <a:off x="91440" y="304800"/>
            <a:ext cx="8961120" cy="914400"/>
          </a:xfrm>
        </p:spPr>
        <p:txBody>
          <a:bodyPr/>
          <a:lstStyle/>
          <a:p>
            <a:r>
              <a:rPr lang="en-US" sz="2600" dirty="0" smtClean="0"/>
              <a:t>Medicaid </a:t>
            </a:r>
            <a:r>
              <a:rPr lang="en-US" sz="2600" dirty="0"/>
              <a:t>c</a:t>
            </a:r>
            <a:r>
              <a:rPr lang="en-US" sz="2600" dirty="0" smtClean="0"/>
              <a:t>overage </a:t>
            </a:r>
            <a:r>
              <a:rPr lang="en-US" sz="2600" dirty="0"/>
              <a:t>i</a:t>
            </a:r>
            <a:r>
              <a:rPr lang="en-US" sz="2600" dirty="0" smtClean="0"/>
              <a:t>s available for low-income adults in Indiana, Ohio, and Pennsylvania throughout the year.</a:t>
            </a:r>
            <a:endParaRPr lang="en-US" sz="2600" dirty="0">
              <a:latin typeface="+mj-lt"/>
            </a:endParaRPr>
          </a:p>
        </p:txBody>
      </p:sp>
      <p:grpSp>
        <p:nvGrpSpPr>
          <p:cNvPr id="4" name="Group 3"/>
          <p:cNvGrpSpPr>
            <a:grpSpLocks noChangeAspect="1"/>
          </p:cNvGrpSpPr>
          <p:nvPr/>
        </p:nvGrpSpPr>
        <p:grpSpPr>
          <a:xfrm>
            <a:off x="63731" y="1403661"/>
            <a:ext cx="7924800" cy="4384700"/>
            <a:chOff x="928895" y="973956"/>
            <a:chExt cx="7807118" cy="4319588"/>
          </a:xfrm>
        </p:grpSpPr>
        <p:sp>
          <p:nvSpPr>
            <p:cNvPr id="5" name="Shape - Wyoming"/>
            <p:cNvSpPr>
              <a:spLocks noChangeAspect="1"/>
            </p:cNvSpPr>
            <p:nvPr/>
          </p:nvSpPr>
          <p:spPr bwMode="auto">
            <a:xfrm>
              <a:off x="2787648" y="1847081"/>
              <a:ext cx="896939"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6" name="Shape - Wisconsin"/>
            <p:cNvSpPr>
              <a:spLocks noChangeAspect="1"/>
            </p:cNvSpPr>
            <p:nvPr/>
          </p:nvSpPr>
          <p:spPr bwMode="auto">
            <a:xfrm>
              <a:off x="4975223" y="1535931"/>
              <a:ext cx="654051"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7" name="Shape - West Virginia"/>
            <p:cNvSpPr>
              <a:spLocks noChangeAspect="1"/>
            </p:cNvSpPr>
            <p:nvPr/>
          </p:nvSpPr>
          <p:spPr bwMode="auto">
            <a:xfrm>
              <a:off x="6345237" y="2388418"/>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8" name="Shape - Washington"/>
            <p:cNvSpPr>
              <a:spLocks noChangeAspect="1"/>
            </p:cNvSpPr>
            <p:nvPr/>
          </p:nvSpPr>
          <p:spPr bwMode="auto">
            <a:xfrm>
              <a:off x="1463675" y="996181"/>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nvGrpSpPr>
            <p:cNvPr id="9" name="Shape - Virginia"/>
            <p:cNvGrpSpPr>
              <a:grpSpLocks/>
            </p:cNvGrpSpPr>
            <p:nvPr/>
          </p:nvGrpSpPr>
          <p:grpSpPr bwMode="auto">
            <a:xfrm>
              <a:off x="6276972" y="2507480"/>
              <a:ext cx="1009651" cy="596900"/>
              <a:chOff x="3911" y="1540"/>
              <a:chExt cx="636" cy="376"/>
            </a:xfrm>
            <a:solidFill>
              <a:srgbClr val="0072C0"/>
            </a:solidFill>
          </p:grpSpPr>
          <p:sp>
            <p:nvSpPr>
              <p:cNvPr id="12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3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sp>
          <p:nvSpPr>
            <p:cNvPr id="10" name="Shape - Vermont"/>
            <p:cNvSpPr>
              <a:spLocks noChangeAspect="1"/>
            </p:cNvSpPr>
            <p:nvPr/>
          </p:nvSpPr>
          <p:spPr bwMode="auto">
            <a:xfrm>
              <a:off x="7172325" y="1442268"/>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11" name="Shape - Utah"/>
            <p:cNvSpPr>
              <a:spLocks noChangeAspect="1"/>
            </p:cNvSpPr>
            <p:nvPr/>
          </p:nvSpPr>
          <p:spPr bwMode="auto">
            <a:xfrm>
              <a:off x="2351088" y="2280468"/>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2" name="Shape - Texas"/>
            <p:cNvSpPr>
              <a:spLocks noChangeAspect="1"/>
            </p:cNvSpPr>
            <p:nvPr/>
          </p:nvSpPr>
          <p:spPr bwMode="auto">
            <a:xfrm>
              <a:off x="3225798" y="3286942"/>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tx2"/>
            </a:solidFill>
            <a:ln w="19050">
              <a:solidFill>
                <a:schemeClr val="tx1"/>
              </a:solidFill>
              <a:prstDash val="solid"/>
              <a:round/>
              <a:headEnd/>
              <a:tailEnd/>
            </a:ln>
          </p:spPr>
          <p:txBody>
            <a:bodyPr/>
            <a:lstStyle/>
            <a:p>
              <a:endParaRPr lang="en-US" sz="1100" b="1">
                <a:solidFill>
                  <a:srgbClr val="000000"/>
                </a:solidFill>
                <a:cs typeface="Calibri" pitchFamily="34" charset="0"/>
              </a:endParaRPr>
            </a:p>
          </p:txBody>
        </p:sp>
        <p:sp>
          <p:nvSpPr>
            <p:cNvPr id="13" name="Shape - Tennessee"/>
            <p:cNvSpPr>
              <a:spLocks noChangeAspect="1"/>
            </p:cNvSpPr>
            <p:nvPr/>
          </p:nvSpPr>
          <p:spPr bwMode="auto">
            <a:xfrm>
              <a:off x="5418137" y="3056756"/>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4" name="Shape - South Dakota"/>
            <p:cNvSpPr>
              <a:spLocks noChangeAspect="1"/>
            </p:cNvSpPr>
            <p:nvPr/>
          </p:nvSpPr>
          <p:spPr bwMode="auto">
            <a:xfrm>
              <a:off x="3656012" y="1751831"/>
              <a:ext cx="920751"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 name="Shape - South Carolina"/>
            <p:cNvSpPr>
              <a:spLocks noChangeAspect="1"/>
            </p:cNvSpPr>
            <p:nvPr/>
          </p:nvSpPr>
          <p:spPr bwMode="auto">
            <a:xfrm>
              <a:off x="6359524" y="3248842"/>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6" name="Shape - Rhode Island"/>
            <p:cNvSpPr>
              <a:spLocks noChangeAspect="1"/>
            </p:cNvSpPr>
            <p:nvPr/>
          </p:nvSpPr>
          <p:spPr bwMode="auto">
            <a:xfrm>
              <a:off x="7483472" y="1894706"/>
              <a:ext cx="120651"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7" name="Shape - Pennsylvania"/>
            <p:cNvSpPr>
              <a:spLocks noChangeAspect="1"/>
            </p:cNvSpPr>
            <p:nvPr/>
          </p:nvSpPr>
          <p:spPr bwMode="auto">
            <a:xfrm>
              <a:off x="6467474" y="2024881"/>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18" name="Shape - Oregon"/>
            <p:cNvSpPr>
              <a:spLocks noChangeAspect="1"/>
            </p:cNvSpPr>
            <p:nvPr/>
          </p:nvSpPr>
          <p:spPr bwMode="auto">
            <a:xfrm>
              <a:off x="1263649" y="1432743"/>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9" name="Shape - Oklahoma"/>
            <p:cNvSpPr>
              <a:spLocks noChangeAspect="1"/>
            </p:cNvSpPr>
            <p:nvPr/>
          </p:nvSpPr>
          <p:spPr bwMode="auto">
            <a:xfrm>
              <a:off x="3752848" y="3191692"/>
              <a:ext cx="1125539"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0" name="Shape - Ohio"/>
            <p:cNvSpPr>
              <a:spLocks noChangeAspect="1"/>
            </p:cNvSpPr>
            <p:nvPr/>
          </p:nvSpPr>
          <p:spPr bwMode="auto">
            <a:xfrm>
              <a:off x="5962648" y="2158230"/>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21" name="Shape - North Dakota"/>
            <p:cNvSpPr>
              <a:spLocks noChangeAspect="1"/>
            </p:cNvSpPr>
            <p:nvPr/>
          </p:nvSpPr>
          <p:spPr bwMode="auto">
            <a:xfrm>
              <a:off x="3686174" y="1266055"/>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22" name="Shape - North Carolina"/>
            <p:cNvSpPr>
              <a:spLocks noChangeAspect="1"/>
            </p:cNvSpPr>
            <p:nvPr/>
          </p:nvSpPr>
          <p:spPr bwMode="auto">
            <a:xfrm>
              <a:off x="6230937" y="2902768"/>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nvGrpSpPr>
            <p:cNvPr id="23" name="Shape - New York"/>
            <p:cNvGrpSpPr>
              <a:grpSpLocks/>
            </p:cNvGrpSpPr>
            <p:nvPr/>
          </p:nvGrpSpPr>
          <p:grpSpPr bwMode="auto">
            <a:xfrm>
              <a:off x="6530974" y="1478781"/>
              <a:ext cx="1044575" cy="700087"/>
              <a:chOff x="4071" y="893"/>
              <a:chExt cx="658" cy="440"/>
            </a:xfrm>
            <a:solidFill>
              <a:schemeClr val="accent6"/>
            </a:solidFill>
          </p:grpSpPr>
          <p:sp>
            <p:nvSpPr>
              <p:cNvPr id="12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2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grpSp>
        <p:sp>
          <p:nvSpPr>
            <p:cNvPr id="24" name="Shape - New Mexico"/>
            <p:cNvSpPr>
              <a:spLocks noChangeAspect="1"/>
            </p:cNvSpPr>
            <p:nvPr/>
          </p:nvSpPr>
          <p:spPr bwMode="auto">
            <a:xfrm>
              <a:off x="2868611" y="3158355"/>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5" name="Shape - New Jersey"/>
            <p:cNvSpPr>
              <a:spLocks noChangeAspect="1"/>
            </p:cNvSpPr>
            <p:nvPr/>
          </p:nvSpPr>
          <p:spPr bwMode="auto">
            <a:xfrm>
              <a:off x="7143748" y="2080443"/>
              <a:ext cx="196851"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6" name="Shape - New Hampshire"/>
            <p:cNvSpPr>
              <a:spLocks noChangeAspect="1"/>
            </p:cNvSpPr>
            <p:nvPr/>
          </p:nvSpPr>
          <p:spPr bwMode="auto">
            <a:xfrm>
              <a:off x="7334249" y="1366068"/>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27" name="Shape - Nevada"/>
            <p:cNvSpPr>
              <a:spLocks noChangeAspect="1"/>
            </p:cNvSpPr>
            <p:nvPr/>
          </p:nvSpPr>
          <p:spPr bwMode="auto">
            <a:xfrm>
              <a:off x="1660523" y="2143942"/>
              <a:ext cx="831851"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8" name="Shape - Nebraska"/>
            <p:cNvSpPr>
              <a:spLocks noChangeAspect="1"/>
            </p:cNvSpPr>
            <p:nvPr/>
          </p:nvSpPr>
          <p:spPr bwMode="auto">
            <a:xfrm>
              <a:off x="3648074" y="2245543"/>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9" name="Shape - Montana"/>
            <p:cNvSpPr>
              <a:spLocks noChangeAspect="1"/>
            </p:cNvSpPr>
            <p:nvPr/>
          </p:nvSpPr>
          <p:spPr bwMode="auto">
            <a:xfrm>
              <a:off x="2373958" y="1139056"/>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0" name="Shape - Missouri"/>
            <p:cNvSpPr>
              <a:spLocks noChangeAspect="1"/>
            </p:cNvSpPr>
            <p:nvPr/>
          </p:nvSpPr>
          <p:spPr bwMode="auto">
            <a:xfrm>
              <a:off x="4687886" y="2596381"/>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31" name="Shape - Mississippi"/>
            <p:cNvSpPr>
              <a:spLocks noChangeAspect="1"/>
            </p:cNvSpPr>
            <p:nvPr/>
          </p:nvSpPr>
          <p:spPr bwMode="auto">
            <a:xfrm>
              <a:off x="5303835" y="3429817"/>
              <a:ext cx="450851"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32" name="Shape - Minnesota"/>
            <p:cNvSpPr>
              <a:spLocks noChangeAspect="1"/>
            </p:cNvSpPr>
            <p:nvPr/>
          </p:nvSpPr>
          <p:spPr bwMode="auto">
            <a:xfrm>
              <a:off x="4419598" y="1204143"/>
              <a:ext cx="857251"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33" name="Shape - Massachusetts"/>
            <p:cNvSpPr>
              <a:spLocks noChangeAspect="1"/>
            </p:cNvSpPr>
            <p:nvPr/>
          </p:nvSpPr>
          <p:spPr bwMode="auto">
            <a:xfrm>
              <a:off x="7278686" y="1751831"/>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grpSp>
          <p:nvGrpSpPr>
            <p:cNvPr id="34" name="Shape - Michigan"/>
            <p:cNvGrpSpPr>
              <a:grpSpLocks/>
            </p:cNvGrpSpPr>
            <p:nvPr/>
          </p:nvGrpSpPr>
          <p:grpSpPr bwMode="auto">
            <a:xfrm>
              <a:off x="5232398" y="1427981"/>
              <a:ext cx="990600" cy="882650"/>
              <a:chOff x="3254" y="860"/>
              <a:chExt cx="623" cy="557"/>
            </a:xfrm>
            <a:solidFill>
              <a:srgbClr val="0072C0"/>
            </a:solidFill>
          </p:grpSpPr>
          <p:sp>
            <p:nvSpPr>
              <p:cNvPr id="125"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6"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sp>
          <p:nvSpPr>
            <p:cNvPr id="35" name="Shape - Maryland"/>
            <p:cNvSpPr>
              <a:spLocks noChangeAspect="1"/>
            </p:cNvSpPr>
            <p:nvPr/>
          </p:nvSpPr>
          <p:spPr bwMode="auto">
            <a:xfrm>
              <a:off x="6651623" y="2409055"/>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6" name="Shape - Maine"/>
            <p:cNvSpPr>
              <a:spLocks noChangeAspect="1"/>
            </p:cNvSpPr>
            <p:nvPr/>
          </p:nvSpPr>
          <p:spPr bwMode="auto">
            <a:xfrm>
              <a:off x="7388223" y="973956"/>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37" name="Shape - Louisiana"/>
            <p:cNvSpPr>
              <a:spLocks noChangeAspect="1"/>
            </p:cNvSpPr>
            <p:nvPr/>
          </p:nvSpPr>
          <p:spPr bwMode="auto">
            <a:xfrm>
              <a:off x="4946649" y="3780655"/>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8" name="Shape - Kentucky"/>
            <p:cNvSpPr>
              <a:spLocks noChangeAspect="1"/>
            </p:cNvSpPr>
            <p:nvPr/>
          </p:nvSpPr>
          <p:spPr bwMode="auto">
            <a:xfrm>
              <a:off x="5480049" y="2717030"/>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9" name="Shape - Kansas"/>
            <p:cNvSpPr>
              <a:spLocks noChangeAspect="1"/>
            </p:cNvSpPr>
            <p:nvPr/>
          </p:nvSpPr>
          <p:spPr bwMode="auto">
            <a:xfrm>
              <a:off x="3879849" y="2718618"/>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0" name="Shape - Iowa"/>
            <p:cNvSpPr>
              <a:spLocks noChangeAspect="1"/>
            </p:cNvSpPr>
            <p:nvPr/>
          </p:nvSpPr>
          <p:spPr bwMode="auto">
            <a:xfrm>
              <a:off x="4562474" y="2132830"/>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41" name="Shape - Indiana"/>
            <p:cNvSpPr>
              <a:spLocks noChangeAspect="1"/>
            </p:cNvSpPr>
            <p:nvPr/>
          </p:nvSpPr>
          <p:spPr bwMode="auto">
            <a:xfrm>
              <a:off x="5635624" y="2297931"/>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42" name="Shape - Illinois"/>
            <p:cNvSpPr>
              <a:spLocks noChangeAspect="1"/>
            </p:cNvSpPr>
            <p:nvPr/>
          </p:nvSpPr>
          <p:spPr bwMode="auto">
            <a:xfrm>
              <a:off x="5173132" y="2236018"/>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43" name="Shape - Idaho"/>
            <p:cNvSpPr>
              <a:spLocks noChangeAspect="1"/>
            </p:cNvSpPr>
            <p:nvPr/>
          </p:nvSpPr>
          <p:spPr bwMode="auto">
            <a:xfrm>
              <a:off x="2117723" y="1127943"/>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nvGrpSpPr>
            <p:cNvPr id="44" name="Shape - Hawaii"/>
            <p:cNvGrpSpPr/>
            <p:nvPr/>
          </p:nvGrpSpPr>
          <p:grpSpPr>
            <a:xfrm>
              <a:off x="2157414" y="4101330"/>
              <a:ext cx="622300" cy="477838"/>
              <a:chOff x="2184402" y="4672013"/>
              <a:chExt cx="622300" cy="477838"/>
            </a:xfrm>
            <a:solidFill>
              <a:srgbClr val="7BC7ED"/>
            </a:solidFill>
          </p:grpSpPr>
          <p:sp>
            <p:nvSpPr>
              <p:cNvPr id="117" name="Freeform 4"/>
              <p:cNvSpPr>
                <a:spLocks noChangeAspect="1"/>
              </p:cNvSpPr>
              <p:nvPr/>
            </p:nvSpPr>
            <p:spPr bwMode="auto">
              <a:xfrm>
                <a:off x="2184402" y="4731923"/>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18" name="Freeform 5"/>
              <p:cNvSpPr>
                <a:spLocks noChangeAspect="1"/>
              </p:cNvSpPr>
              <p:nvPr/>
            </p:nvSpPr>
            <p:spPr bwMode="auto">
              <a:xfrm>
                <a:off x="2252421" y="4672013"/>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19" name="Freeform 6"/>
              <p:cNvSpPr>
                <a:spLocks noChangeAspect="1"/>
              </p:cNvSpPr>
              <p:nvPr/>
            </p:nvSpPr>
            <p:spPr bwMode="auto">
              <a:xfrm>
                <a:off x="2336359" y="4731923"/>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0" name="Freeform 7"/>
              <p:cNvSpPr>
                <a:spLocks noChangeAspect="1"/>
              </p:cNvSpPr>
              <p:nvPr/>
            </p:nvSpPr>
            <p:spPr bwMode="auto">
              <a:xfrm>
                <a:off x="2473844" y="4806270"/>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1" name="Freeform 8"/>
              <p:cNvSpPr>
                <a:spLocks noChangeAspect="1"/>
              </p:cNvSpPr>
              <p:nvPr/>
            </p:nvSpPr>
            <p:spPr bwMode="auto">
              <a:xfrm>
                <a:off x="2504959" y="4879894"/>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2" name="Freeform 9"/>
              <p:cNvSpPr>
                <a:spLocks noChangeAspect="1"/>
              </p:cNvSpPr>
              <p:nvPr/>
            </p:nvSpPr>
            <p:spPr bwMode="auto">
              <a:xfrm>
                <a:off x="2551993" y="4920316"/>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bg1"/>
              </a:solidFill>
              <a:ln w="19050">
                <a:solidFill>
                  <a:schemeClr val="tx1"/>
                </a:solidFill>
                <a:prstDash val="solid"/>
                <a:round/>
                <a:headEnd/>
                <a:tailEnd/>
              </a:ln>
            </p:spPr>
            <p:txBody>
              <a:bodyPr/>
              <a:lstStyle/>
              <a:p>
                <a:endParaRPr lang="en-US" sz="1200" b="1">
                  <a:solidFill>
                    <a:srgbClr val="000000"/>
                  </a:solidFill>
                </a:endParaRPr>
              </a:p>
            </p:txBody>
          </p:sp>
          <p:sp>
            <p:nvSpPr>
              <p:cNvPr id="123" name="Freeform"/>
              <p:cNvSpPr>
                <a:spLocks noChangeAspect="1"/>
              </p:cNvSpPr>
              <p:nvPr/>
            </p:nvSpPr>
            <p:spPr bwMode="auto">
              <a:xfrm>
                <a:off x="2626524" y="4937639"/>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4" name="Freeform"/>
              <p:cNvSpPr>
                <a:spLocks noChangeAspect="1"/>
              </p:cNvSpPr>
              <p:nvPr/>
            </p:nvSpPr>
            <p:spPr bwMode="auto">
              <a:xfrm>
                <a:off x="2562847" y="4838751"/>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sp>
          <p:nvSpPr>
            <p:cNvPr id="45" name="Shape - Georgia"/>
            <p:cNvSpPr>
              <a:spLocks noChangeAspect="1"/>
            </p:cNvSpPr>
            <p:nvPr/>
          </p:nvSpPr>
          <p:spPr bwMode="auto">
            <a:xfrm>
              <a:off x="6061075" y="3347268"/>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6" name="Shape - Florida"/>
            <p:cNvSpPr>
              <a:spLocks noChangeAspect="1"/>
            </p:cNvSpPr>
            <p:nvPr/>
          </p:nvSpPr>
          <p:spPr bwMode="auto">
            <a:xfrm>
              <a:off x="5900737" y="3966393"/>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7" name="Shape - Connecticut"/>
            <p:cNvSpPr>
              <a:spLocks noChangeAspect="1"/>
            </p:cNvSpPr>
            <p:nvPr/>
          </p:nvSpPr>
          <p:spPr bwMode="auto">
            <a:xfrm>
              <a:off x="7294562" y="1908992"/>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48" name="Shape - Delaware"/>
            <p:cNvSpPr>
              <a:spLocks noChangeAspect="1"/>
            </p:cNvSpPr>
            <p:nvPr/>
          </p:nvSpPr>
          <p:spPr bwMode="auto">
            <a:xfrm>
              <a:off x="7129462" y="2396355"/>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49" name="Shape - Colorado"/>
            <p:cNvSpPr>
              <a:spLocks noChangeAspect="1"/>
            </p:cNvSpPr>
            <p:nvPr/>
          </p:nvSpPr>
          <p:spPr bwMode="auto">
            <a:xfrm>
              <a:off x="2971798" y="2520181"/>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0" name="Shape - California"/>
            <p:cNvSpPr>
              <a:spLocks noChangeAspect="1"/>
            </p:cNvSpPr>
            <p:nvPr/>
          </p:nvSpPr>
          <p:spPr bwMode="auto">
            <a:xfrm>
              <a:off x="1181098" y="2042343"/>
              <a:ext cx="1098551"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1" name="Shape - Arkansas"/>
            <p:cNvSpPr>
              <a:spLocks noChangeAspect="1"/>
            </p:cNvSpPr>
            <p:nvPr/>
          </p:nvSpPr>
          <p:spPr bwMode="auto">
            <a:xfrm>
              <a:off x="4854574" y="3218680"/>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52" name="Shape - Arizona"/>
            <p:cNvSpPr>
              <a:spLocks noChangeAspect="1"/>
            </p:cNvSpPr>
            <p:nvPr/>
          </p:nvSpPr>
          <p:spPr bwMode="auto">
            <a:xfrm>
              <a:off x="2142272" y="3092679"/>
              <a:ext cx="844551"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3" name="Shape - Alaska"/>
            <p:cNvSpPr>
              <a:spLocks noChangeAspect="1"/>
            </p:cNvSpPr>
            <p:nvPr/>
          </p:nvSpPr>
          <p:spPr bwMode="auto">
            <a:xfrm>
              <a:off x="928895" y="3717156"/>
              <a:ext cx="1617663"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accent2"/>
            </a:solidFill>
            <a:ln w="19050">
              <a:solidFill>
                <a:schemeClr val="tx1"/>
              </a:solidFill>
              <a:prstDash val="solid"/>
              <a:round/>
              <a:headEnd/>
              <a:tailEnd/>
            </a:ln>
          </p:spPr>
          <p:txBody>
            <a:bodyPr/>
            <a:lstStyle/>
            <a:p>
              <a:endParaRPr lang="en-US" b="1">
                <a:solidFill>
                  <a:srgbClr val="000000"/>
                </a:solidFill>
              </a:endParaRPr>
            </a:p>
          </p:txBody>
        </p:sp>
        <p:sp>
          <p:nvSpPr>
            <p:cNvPr id="54" name="Shape - Alabama"/>
            <p:cNvSpPr>
              <a:spLocks noChangeAspect="1"/>
            </p:cNvSpPr>
            <p:nvPr/>
          </p:nvSpPr>
          <p:spPr bwMode="auto">
            <a:xfrm>
              <a:off x="5732462" y="3383781"/>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55" name="Shape - District of Columbia (star)"/>
            <p:cNvSpPr>
              <a:spLocks noChangeArrowheads="1"/>
            </p:cNvSpPr>
            <p:nvPr/>
          </p:nvSpPr>
          <p:spPr bwMode="auto">
            <a:xfrm>
              <a:off x="6859586" y="2478905"/>
              <a:ext cx="207963" cy="201612"/>
            </a:xfrm>
            <a:prstGeom prst="star5">
              <a:avLst/>
            </a:prstGeom>
            <a:solidFill>
              <a:schemeClr val="accent2"/>
            </a:solidFill>
            <a:ln w="19050">
              <a:solidFill>
                <a:schemeClr val="tx1"/>
              </a:solidFill>
              <a:miter lim="800000"/>
              <a:headEnd/>
              <a:tailEnd/>
            </a:ln>
            <a:effectLst/>
          </p:spPr>
          <p:txBody>
            <a:bodyPr wrap="none" anchor="ctr"/>
            <a:lstStyle/>
            <a:p>
              <a:pPr>
                <a:defRPr/>
              </a:pPr>
              <a:endParaRPr lang="en-US" sz="1200" b="1">
                <a:solidFill>
                  <a:srgbClr val="000000"/>
                </a:solidFill>
              </a:endParaRPr>
            </a:p>
          </p:txBody>
        </p:sp>
        <p:sp>
          <p:nvSpPr>
            <p:cNvPr id="56" name="Text - Wyoming"/>
            <p:cNvSpPr txBox="1">
              <a:spLocks noChangeArrowheads="1"/>
            </p:cNvSpPr>
            <p:nvPr/>
          </p:nvSpPr>
          <p:spPr bwMode="auto">
            <a:xfrm>
              <a:off x="2909886" y="20693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WY</a:t>
              </a:r>
              <a:endParaRPr lang="en-US" sz="1200" b="1" dirty="0">
                <a:solidFill>
                  <a:srgbClr val="000000"/>
                </a:solidFill>
                <a:cs typeface="Times New Roman" charset="0"/>
              </a:endParaRPr>
            </a:p>
          </p:txBody>
        </p:sp>
        <p:sp>
          <p:nvSpPr>
            <p:cNvPr id="57" name="Text - Wisconsin"/>
            <p:cNvSpPr txBox="1">
              <a:spLocks noChangeArrowheads="1"/>
            </p:cNvSpPr>
            <p:nvPr/>
          </p:nvSpPr>
          <p:spPr bwMode="auto">
            <a:xfrm>
              <a:off x="4951412" y="178358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WI*</a:t>
              </a:r>
              <a:endParaRPr lang="en-US" sz="1200" b="1" dirty="0">
                <a:solidFill>
                  <a:srgbClr val="000000"/>
                </a:solidFill>
                <a:cs typeface="Times New Roman" charset="0"/>
              </a:endParaRPr>
            </a:p>
          </p:txBody>
        </p:sp>
        <p:sp>
          <p:nvSpPr>
            <p:cNvPr id="58" name="Text - West Virginia"/>
            <p:cNvSpPr txBox="1">
              <a:spLocks noChangeArrowheads="1"/>
            </p:cNvSpPr>
            <p:nvPr/>
          </p:nvSpPr>
          <p:spPr bwMode="auto">
            <a:xfrm>
              <a:off x="6186488" y="26646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WV</a:t>
              </a:r>
              <a:endParaRPr lang="en-US" sz="1200" b="1" dirty="0">
                <a:solidFill>
                  <a:srgbClr val="FFFFFF"/>
                </a:solidFill>
                <a:cs typeface="Times New Roman" charset="0"/>
              </a:endParaRPr>
            </a:p>
          </p:txBody>
        </p:sp>
        <p:sp>
          <p:nvSpPr>
            <p:cNvPr id="59" name="Text - Washington"/>
            <p:cNvSpPr txBox="1">
              <a:spLocks noChangeArrowheads="1"/>
            </p:cNvSpPr>
            <p:nvPr/>
          </p:nvSpPr>
          <p:spPr bwMode="auto">
            <a:xfrm>
              <a:off x="1609724" y="11660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WA</a:t>
              </a:r>
              <a:endParaRPr lang="en-US" sz="1200" b="1" dirty="0">
                <a:solidFill>
                  <a:srgbClr val="FFFFFF"/>
                </a:solidFill>
                <a:cs typeface="Times New Roman" charset="0"/>
              </a:endParaRPr>
            </a:p>
          </p:txBody>
        </p:sp>
        <p:sp>
          <p:nvSpPr>
            <p:cNvPr id="60" name="Text - Virginia"/>
            <p:cNvSpPr txBox="1">
              <a:spLocks noChangeArrowheads="1"/>
            </p:cNvSpPr>
            <p:nvPr/>
          </p:nvSpPr>
          <p:spPr bwMode="auto">
            <a:xfrm>
              <a:off x="6589712" y="27075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cs typeface="Times New Roman" charset="0"/>
                </a:rPr>
                <a:t>VA</a:t>
              </a:r>
              <a:endParaRPr lang="en-US" sz="1200" b="1" dirty="0">
                <a:cs typeface="Times New Roman" charset="0"/>
              </a:endParaRPr>
            </a:p>
          </p:txBody>
        </p:sp>
        <p:sp>
          <p:nvSpPr>
            <p:cNvPr id="61" name="Text - Vermont"/>
            <p:cNvSpPr txBox="1">
              <a:spLocks noChangeArrowheads="1"/>
            </p:cNvSpPr>
            <p:nvPr/>
          </p:nvSpPr>
          <p:spPr bwMode="auto">
            <a:xfrm>
              <a:off x="6540500" y="11485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VT</a:t>
              </a:r>
              <a:endParaRPr lang="en-US" sz="1200" b="1" dirty="0">
                <a:solidFill>
                  <a:srgbClr val="000000"/>
                </a:solidFill>
                <a:cs typeface="Times New Roman" charset="0"/>
              </a:endParaRPr>
            </a:p>
          </p:txBody>
        </p:sp>
        <p:sp>
          <p:nvSpPr>
            <p:cNvPr id="62" name="Text - Utah"/>
            <p:cNvSpPr txBox="1">
              <a:spLocks noChangeArrowheads="1"/>
            </p:cNvSpPr>
            <p:nvPr/>
          </p:nvSpPr>
          <p:spPr bwMode="auto">
            <a:xfrm>
              <a:off x="2347912" y="26503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UT</a:t>
              </a:r>
              <a:endParaRPr lang="en-US" sz="1200" b="1" dirty="0">
                <a:solidFill>
                  <a:srgbClr val="000000"/>
                </a:solidFill>
                <a:cs typeface="Times New Roman" charset="0"/>
              </a:endParaRPr>
            </a:p>
          </p:txBody>
        </p:sp>
        <p:sp>
          <p:nvSpPr>
            <p:cNvPr id="63" name="Text - Texas"/>
            <p:cNvSpPr txBox="1">
              <a:spLocks noChangeArrowheads="1"/>
            </p:cNvSpPr>
            <p:nvPr/>
          </p:nvSpPr>
          <p:spPr bwMode="auto">
            <a:xfrm>
              <a:off x="3952873" y="39346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TX</a:t>
              </a:r>
              <a:endParaRPr lang="en-US" sz="1200" b="1" dirty="0">
                <a:solidFill>
                  <a:srgbClr val="000000"/>
                </a:solidFill>
                <a:cs typeface="Times New Roman" charset="0"/>
              </a:endParaRPr>
            </a:p>
          </p:txBody>
        </p:sp>
        <p:sp>
          <p:nvSpPr>
            <p:cNvPr id="64" name="Text - Tennessee"/>
            <p:cNvSpPr txBox="1">
              <a:spLocks noChangeArrowheads="1"/>
            </p:cNvSpPr>
            <p:nvPr/>
          </p:nvSpPr>
          <p:spPr bwMode="auto">
            <a:xfrm>
              <a:off x="5572124" y="31615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TN</a:t>
              </a:r>
              <a:endParaRPr lang="en-US" sz="1200" b="1" dirty="0">
                <a:solidFill>
                  <a:srgbClr val="000000"/>
                </a:solidFill>
                <a:cs typeface="Times New Roman" charset="0"/>
              </a:endParaRPr>
            </a:p>
          </p:txBody>
        </p:sp>
        <p:sp>
          <p:nvSpPr>
            <p:cNvPr id="65" name="Text - South Dakota"/>
            <p:cNvSpPr txBox="1">
              <a:spLocks noChangeArrowheads="1"/>
            </p:cNvSpPr>
            <p:nvPr/>
          </p:nvSpPr>
          <p:spPr bwMode="auto">
            <a:xfrm>
              <a:off x="3775073" y="188359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cs typeface="Times New Roman" charset="0"/>
                </a:rPr>
                <a:t>SD</a:t>
              </a:r>
              <a:endParaRPr lang="en-US" sz="1200" b="1" dirty="0">
                <a:cs typeface="Times New Roman" charset="0"/>
              </a:endParaRPr>
            </a:p>
          </p:txBody>
        </p:sp>
        <p:sp>
          <p:nvSpPr>
            <p:cNvPr id="66" name="Text - South Carolina"/>
            <p:cNvSpPr txBox="1">
              <a:spLocks noChangeArrowheads="1"/>
            </p:cNvSpPr>
            <p:nvPr/>
          </p:nvSpPr>
          <p:spPr bwMode="auto">
            <a:xfrm>
              <a:off x="6386512" y="33044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SC</a:t>
              </a:r>
              <a:endParaRPr lang="en-US" sz="1200" b="1" dirty="0">
                <a:solidFill>
                  <a:srgbClr val="000000"/>
                </a:solidFill>
                <a:cs typeface="Times New Roman" charset="0"/>
              </a:endParaRPr>
            </a:p>
          </p:txBody>
        </p:sp>
        <p:sp>
          <p:nvSpPr>
            <p:cNvPr id="67" name="Text - Rhode Island"/>
            <p:cNvSpPr txBox="1">
              <a:spLocks noChangeArrowheads="1"/>
            </p:cNvSpPr>
            <p:nvPr/>
          </p:nvSpPr>
          <p:spPr bwMode="auto">
            <a:xfrm>
              <a:off x="7799388" y="1940744"/>
              <a:ext cx="936625" cy="249287"/>
            </a:xfrm>
            <a:prstGeom prst="rect">
              <a:avLst/>
            </a:prstGeom>
            <a:noFill/>
            <a:ln w="9525">
              <a:noFill/>
              <a:miter lim="800000"/>
              <a:headEnd/>
              <a:tailEnd/>
            </a:ln>
          </p:spPr>
          <p:txBody>
            <a:bodyPr lIns="91429" tIns="45714" rIns="91429" bIns="45714">
              <a:spAutoFit/>
            </a:bodyPr>
            <a:lstStyle/>
            <a:p>
              <a:pPr eaLnBrk="0" hangingPunct="0">
                <a:lnSpc>
                  <a:spcPct val="85000"/>
                </a:lnSpc>
                <a:spcBef>
                  <a:spcPct val="50000"/>
                </a:spcBef>
              </a:pPr>
              <a:r>
                <a:rPr lang="en-US" sz="1200" b="1" dirty="0" smtClean="0">
                  <a:solidFill>
                    <a:srgbClr val="000000"/>
                  </a:solidFill>
                  <a:cs typeface="Times New Roman" charset="0"/>
                </a:rPr>
                <a:t>RI</a:t>
              </a:r>
              <a:endParaRPr lang="en-US" sz="1200" b="1" dirty="0">
                <a:solidFill>
                  <a:srgbClr val="000000"/>
                </a:solidFill>
                <a:cs typeface="Times New Roman" charset="0"/>
              </a:endParaRPr>
            </a:p>
          </p:txBody>
        </p:sp>
        <p:sp>
          <p:nvSpPr>
            <p:cNvPr id="68" name="Text - Pennsylvania"/>
            <p:cNvSpPr txBox="1">
              <a:spLocks noChangeArrowheads="1"/>
            </p:cNvSpPr>
            <p:nvPr/>
          </p:nvSpPr>
          <p:spPr bwMode="auto">
            <a:xfrm>
              <a:off x="6412580" y="2127249"/>
              <a:ext cx="8350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PA</a:t>
              </a:r>
              <a:endParaRPr lang="en-US" sz="1200" b="1" baseline="30000" dirty="0">
                <a:solidFill>
                  <a:srgbClr val="FFFFFF"/>
                </a:solidFill>
                <a:cs typeface="Times New Roman" charset="0"/>
              </a:endParaRPr>
            </a:p>
          </p:txBody>
        </p:sp>
        <p:sp>
          <p:nvSpPr>
            <p:cNvPr id="69" name="Text - Oregon"/>
            <p:cNvSpPr txBox="1">
              <a:spLocks noChangeArrowheads="1"/>
            </p:cNvSpPr>
            <p:nvPr/>
          </p:nvSpPr>
          <p:spPr bwMode="auto">
            <a:xfrm>
              <a:off x="1168398" y="1610543"/>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OR</a:t>
              </a:r>
              <a:endParaRPr lang="en-US" sz="1200" b="1" dirty="0">
                <a:solidFill>
                  <a:srgbClr val="FFFFFF"/>
                </a:solidFill>
                <a:cs typeface="Times New Roman" charset="0"/>
              </a:endParaRPr>
            </a:p>
          </p:txBody>
        </p:sp>
        <p:sp>
          <p:nvSpPr>
            <p:cNvPr id="70" name="Text - Oklahoma"/>
            <p:cNvSpPr txBox="1">
              <a:spLocks noChangeArrowheads="1"/>
            </p:cNvSpPr>
            <p:nvPr/>
          </p:nvSpPr>
          <p:spPr bwMode="auto">
            <a:xfrm>
              <a:off x="4133848" y="33155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OK</a:t>
              </a:r>
              <a:endParaRPr lang="en-US" sz="1200" b="1" dirty="0">
                <a:solidFill>
                  <a:srgbClr val="000000"/>
                </a:solidFill>
                <a:cs typeface="Times New Roman" charset="0"/>
              </a:endParaRPr>
            </a:p>
          </p:txBody>
        </p:sp>
        <p:sp>
          <p:nvSpPr>
            <p:cNvPr id="71" name="Text - Ohio"/>
            <p:cNvSpPr txBox="1">
              <a:spLocks noChangeArrowheads="1"/>
            </p:cNvSpPr>
            <p:nvPr/>
          </p:nvSpPr>
          <p:spPr bwMode="auto">
            <a:xfrm>
              <a:off x="5870573" y="2361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OH</a:t>
              </a:r>
              <a:endParaRPr lang="en-US" sz="1200" b="1" baseline="30000" dirty="0">
                <a:solidFill>
                  <a:srgbClr val="FFFFFF"/>
                </a:solidFill>
                <a:cs typeface="Times New Roman" charset="0"/>
              </a:endParaRPr>
            </a:p>
          </p:txBody>
        </p:sp>
        <p:sp>
          <p:nvSpPr>
            <p:cNvPr id="72" name="Text - North Dakota"/>
            <p:cNvSpPr txBox="1">
              <a:spLocks noChangeArrowheads="1"/>
            </p:cNvSpPr>
            <p:nvPr/>
          </p:nvSpPr>
          <p:spPr bwMode="auto">
            <a:xfrm>
              <a:off x="3752849" y="13867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ND</a:t>
              </a:r>
              <a:endParaRPr lang="en-US" sz="1200" b="1" dirty="0">
                <a:solidFill>
                  <a:srgbClr val="FFFFFF"/>
                </a:solidFill>
                <a:cs typeface="Times New Roman" charset="0"/>
              </a:endParaRPr>
            </a:p>
          </p:txBody>
        </p:sp>
        <p:sp>
          <p:nvSpPr>
            <p:cNvPr id="73" name="Text - North Carolina"/>
            <p:cNvSpPr txBox="1">
              <a:spLocks noChangeArrowheads="1"/>
            </p:cNvSpPr>
            <p:nvPr/>
          </p:nvSpPr>
          <p:spPr bwMode="auto">
            <a:xfrm>
              <a:off x="6550023" y="30107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NC</a:t>
              </a:r>
              <a:endParaRPr lang="en-US" sz="1200" b="1" dirty="0">
                <a:solidFill>
                  <a:srgbClr val="000000"/>
                </a:solidFill>
                <a:cs typeface="Times New Roman" charset="0"/>
              </a:endParaRPr>
            </a:p>
          </p:txBody>
        </p:sp>
        <p:sp>
          <p:nvSpPr>
            <p:cNvPr id="74" name="Text - New York"/>
            <p:cNvSpPr txBox="1">
              <a:spLocks noChangeArrowheads="1"/>
            </p:cNvSpPr>
            <p:nvPr/>
          </p:nvSpPr>
          <p:spPr bwMode="auto">
            <a:xfrm>
              <a:off x="6686549" y="17597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NY</a:t>
              </a:r>
              <a:endParaRPr lang="en-US" sz="1200" b="1" dirty="0">
                <a:solidFill>
                  <a:srgbClr val="FFFFFF"/>
                </a:solidFill>
                <a:cs typeface="Times New Roman" charset="0"/>
              </a:endParaRPr>
            </a:p>
          </p:txBody>
        </p:sp>
        <p:sp>
          <p:nvSpPr>
            <p:cNvPr id="75" name="Text - New Mexico"/>
            <p:cNvSpPr txBox="1">
              <a:spLocks noChangeArrowheads="1"/>
            </p:cNvSpPr>
            <p:nvPr/>
          </p:nvSpPr>
          <p:spPr bwMode="auto">
            <a:xfrm>
              <a:off x="2982912" y="34250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NM</a:t>
              </a:r>
              <a:endParaRPr lang="en-US" sz="1200" b="1" dirty="0">
                <a:solidFill>
                  <a:srgbClr val="FFFFFF"/>
                </a:solidFill>
                <a:cs typeface="Times New Roman" charset="0"/>
              </a:endParaRPr>
            </a:p>
          </p:txBody>
        </p:sp>
        <p:sp>
          <p:nvSpPr>
            <p:cNvPr id="76" name="Text - New Jersey"/>
            <p:cNvSpPr txBox="1">
              <a:spLocks noChangeArrowheads="1"/>
            </p:cNvSpPr>
            <p:nvPr/>
          </p:nvSpPr>
          <p:spPr bwMode="auto">
            <a:xfrm>
              <a:off x="7365999" y="2206073"/>
              <a:ext cx="77787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NJ</a:t>
              </a:r>
              <a:endParaRPr lang="en-US" sz="1200" b="1" dirty="0">
                <a:solidFill>
                  <a:srgbClr val="000000"/>
                </a:solidFill>
                <a:cs typeface="Times New Roman" charset="0"/>
              </a:endParaRPr>
            </a:p>
          </p:txBody>
        </p:sp>
        <p:sp>
          <p:nvSpPr>
            <p:cNvPr id="77" name="Text - New Hampshire"/>
            <p:cNvSpPr txBox="1">
              <a:spLocks noChangeArrowheads="1"/>
            </p:cNvSpPr>
            <p:nvPr/>
          </p:nvSpPr>
          <p:spPr bwMode="auto">
            <a:xfrm>
              <a:off x="7494588" y="1300981"/>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NH*</a:t>
              </a:r>
              <a:endParaRPr lang="en-US" sz="1200" b="1" baseline="30000" dirty="0">
                <a:solidFill>
                  <a:srgbClr val="000000"/>
                </a:solidFill>
                <a:cs typeface="Times New Roman" charset="0"/>
              </a:endParaRPr>
            </a:p>
          </p:txBody>
        </p:sp>
        <p:sp>
          <p:nvSpPr>
            <p:cNvPr id="78" name="Text - Nevada"/>
            <p:cNvSpPr txBox="1">
              <a:spLocks noChangeArrowheads="1"/>
            </p:cNvSpPr>
            <p:nvPr/>
          </p:nvSpPr>
          <p:spPr bwMode="auto">
            <a:xfrm>
              <a:off x="1476374" y="2519751"/>
              <a:ext cx="1219200"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NV</a:t>
              </a:r>
              <a:endParaRPr lang="en-US" sz="1200" b="1" dirty="0">
                <a:solidFill>
                  <a:srgbClr val="FFFFFF"/>
                </a:solidFill>
                <a:cs typeface="Times New Roman" charset="0"/>
              </a:endParaRPr>
            </a:p>
          </p:txBody>
        </p:sp>
        <p:sp>
          <p:nvSpPr>
            <p:cNvPr id="79" name="Text - Nebraska"/>
            <p:cNvSpPr txBox="1">
              <a:spLocks noChangeArrowheads="1"/>
            </p:cNvSpPr>
            <p:nvPr/>
          </p:nvSpPr>
          <p:spPr bwMode="auto">
            <a:xfrm>
              <a:off x="3827461" y="23455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NE</a:t>
              </a:r>
              <a:endParaRPr lang="en-US" sz="1200" b="1" dirty="0">
                <a:solidFill>
                  <a:srgbClr val="000000"/>
                </a:solidFill>
                <a:cs typeface="Times New Roman" charset="0"/>
              </a:endParaRPr>
            </a:p>
          </p:txBody>
        </p:sp>
        <p:sp>
          <p:nvSpPr>
            <p:cNvPr id="80" name="Text - Montana"/>
            <p:cNvSpPr txBox="1">
              <a:spLocks noChangeArrowheads="1"/>
            </p:cNvSpPr>
            <p:nvPr/>
          </p:nvSpPr>
          <p:spPr bwMode="auto">
            <a:xfrm>
              <a:off x="2763837" y="13581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MT*</a:t>
              </a:r>
              <a:endParaRPr lang="en-US" sz="1200" b="1" dirty="0">
                <a:solidFill>
                  <a:schemeClr val="bg1"/>
                </a:solidFill>
                <a:cs typeface="Times New Roman" charset="0"/>
              </a:endParaRPr>
            </a:p>
          </p:txBody>
        </p:sp>
        <p:sp>
          <p:nvSpPr>
            <p:cNvPr id="81" name="Text - Missouri"/>
            <p:cNvSpPr txBox="1">
              <a:spLocks noChangeArrowheads="1"/>
            </p:cNvSpPr>
            <p:nvPr/>
          </p:nvSpPr>
          <p:spPr bwMode="auto">
            <a:xfrm>
              <a:off x="4781548" y="28583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MO</a:t>
              </a:r>
              <a:endParaRPr lang="en-US" sz="1200" b="1" dirty="0">
                <a:solidFill>
                  <a:srgbClr val="000000"/>
                </a:solidFill>
                <a:cs typeface="Times New Roman" charset="0"/>
              </a:endParaRPr>
            </a:p>
          </p:txBody>
        </p:sp>
        <p:sp>
          <p:nvSpPr>
            <p:cNvPr id="82" name="Text - Mississippi"/>
            <p:cNvSpPr txBox="1">
              <a:spLocks noChangeArrowheads="1"/>
            </p:cNvSpPr>
            <p:nvPr/>
          </p:nvSpPr>
          <p:spPr bwMode="auto">
            <a:xfrm>
              <a:off x="5156198" y="36346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MS</a:t>
              </a:r>
              <a:endParaRPr lang="en-US" sz="1200" b="1" dirty="0">
                <a:solidFill>
                  <a:srgbClr val="000000"/>
                </a:solidFill>
                <a:cs typeface="Times New Roman" charset="0"/>
              </a:endParaRPr>
            </a:p>
          </p:txBody>
        </p:sp>
        <p:sp>
          <p:nvSpPr>
            <p:cNvPr id="83" name="Text - Minnesota"/>
            <p:cNvSpPr txBox="1">
              <a:spLocks noChangeArrowheads="1"/>
            </p:cNvSpPr>
            <p:nvPr/>
          </p:nvSpPr>
          <p:spPr bwMode="auto">
            <a:xfrm>
              <a:off x="4173536" y="14343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MN</a:t>
              </a:r>
              <a:endParaRPr lang="en-US" sz="1200" b="1" dirty="0">
                <a:solidFill>
                  <a:srgbClr val="FFFFFF"/>
                </a:solidFill>
                <a:cs typeface="Times New Roman" charset="0"/>
              </a:endParaRPr>
            </a:p>
          </p:txBody>
        </p:sp>
        <p:sp>
          <p:nvSpPr>
            <p:cNvPr id="84" name="Text - Michigan"/>
            <p:cNvSpPr txBox="1">
              <a:spLocks noChangeArrowheads="1"/>
            </p:cNvSpPr>
            <p:nvPr/>
          </p:nvSpPr>
          <p:spPr bwMode="auto">
            <a:xfrm>
              <a:off x="5614988" y="193439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MI*</a:t>
              </a:r>
              <a:endParaRPr lang="en-US" sz="1200" b="1" dirty="0">
                <a:solidFill>
                  <a:srgbClr val="FFFFFF"/>
                </a:solidFill>
                <a:cs typeface="Times New Roman" charset="0"/>
              </a:endParaRPr>
            </a:p>
          </p:txBody>
        </p:sp>
        <p:sp>
          <p:nvSpPr>
            <p:cNvPr id="85" name="Text - Massachusetts"/>
            <p:cNvSpPr txBox="1">
              <a:spLocks noChangeArrowheads="1"/>
            </p:cNvSpPr>
            <p:nvPr/>
          </p:nvSpPr>
          <p:spPr bwMode="auto">
            <a:xfrm>
              <a:off x="7669212" y="171214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MA</a:t>
              </a:r>
              <a:endParaRPr lang="en-US" sz="1200" b="1" dirty="0">
                <a:solidFill>
                  <a:srgbClr val="000000"/>
                </a:solidFill>
                <a:cs typeface="Times New Roman" charset="0"/>
              </a:endParaRPr>
            </a:p>
          </p:txBody>
        </p:sp>
        <p:sp>
          <p:nvSpPr>
            <p:cNvPr id="86" name="Text - Maryland"/>
            <p:cNvSpPr txBox="1">
              <a:spLocks noChangeArrowheads="1"/>
            </p:cNvSpPr>
            <p:nvPr/>
          </p:nvSpPr>
          <p:spPr bwMode="auto">
            <a:xfrm>
              <a:off x="7372349" y="2520181"/>
              <a:ext cx="671513"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MD</a:t>
              </a:r>
              <a:endParaRPr lang="en-US" sz="1200" b="1" dirty="0">
                <a:solidFill>
                  <a:srgbClr val="000000"/>
                </a:solidFill>
                <a:cs typeface="Times New Roman" charset="0"/>
              </a:endParaRPr>
            </a:p>
          </p:txBody>
        </p:sp>
        <p:sp>
          <p:nvSpPr>
            <p:cNvPr id="87" name="Text - Maine"/>
            <p:cNvSpPr txBox="1">
              <a:spLocks noChangeArrowheads="1"/>
            </p:cNvSpPr>
            <p:nvPr/>
          </p:nvSpPr>
          <p:spPr bwMode="auto">
            <a:xfrm>
              <a:off x="7135809" y="1051460"/>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ME</a:t>
              </a:r>
              <a:endParaRPr lang="en-US" sz="1200" b="1" dirty="0">
                <a:solidFill>
                  <a:srgbClr val="000000"/>
                </a:solidFill>
                <a:cs typeface="Times New Roman" charset="0"/>
              </a:endParaRPr>
            </a:p>
          </p:txBody>
        </p:sp>
        <p:sp>
          <p:nvSpPr>
            <p:cNvPr id="88" name="Text - Louisiana"/>
            <p:cNvSpPr txBox="1">
              <a:spLocks noChangeArrowheads="1"/>
            </p:cNvSpPr>
            <p:nvPr/>
          </p:nvSpPr>
          <p:spPr bwMode="auto">
            <a:xfrm>
              <a:off x="4843461" y="390125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chemeClr val="bg1"/>
                  </a:solidFill>
                  <a:cs typeface="Times New Roman" charset="0"/>
                </a:rPr>
                <a:t>LA</a:t>
              </a:r>
              <a:endParaRPr lang="en-US" sz="1200" b="1" dirty="0">
                <a:solidFill>
                  <a:schemeClr val="bg1"/>
                </a:solidFill>
                <a:cs typeface="Times New Roman" charset="0"/>
              </a:endParaRPr>
            </a:p>
          </p:txBody>
        </p:sp>
        <p:sp>
          <p:nvSpPr>
            <p:cNvPr id="89" name="Text - Kentucky"/>
            <p:cNvSpPr txBox="1">
              <a:spLocks noChangeArrowheads="1"/>
            </p:cNvSpPr>
            <p:nvPr/>
          </p:nvSpPr>
          <p:spPr bwMode="auto">
            <a:xfrm>
              <a:off x="5749923" y="28710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KY</a:t>
              </a:r>
              <a:endParaRPr lang="en-US" sz="1200" b="1" dirty="0">
                <a:solidFill>
                  <a:srgbClr val="FFFFFF"/>
                </a:solidFill>
                <a:cs typeface="Times New Roman" charset="0"/>
              </a:endParaRPr>
            </a:p>
          </p:txBody>
        </p:sp>
        <p:sp>
          <p:nvSpPr>
            <p:cNvPr id="90" name="Text - Kansas"/>
            <p:cNvSpPr txBox="1">
              <a:spLocks noChangeArrowheads="1"/>
            </p:cNvSpPr>
            <p:nvPr/>
          </p:nvSpPr>
          <p:spPr bwMode="auto">
            <a:xfrm>
              <a:off x="3995737" y="283768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KS</a:t>
              </a:r>
              <a:endParaRPr lang="en-US" sz="1200" b="1" dirty="0">
                <a:solidFill>
                  <a:srgbClr val="000000"/>
                </a:solidFill>
                <a:cs typeface="Times New Roman" charset="0"/>
              </a:endParaRPr>
            </a:p>
          </p:txBody>
        </p:sp>
        <p:sp>
          <p:nvSpPr>
            <p:cNvPr id="91" name="Text - Iowa"/>
            <p:cNvSpPr txBox="1">
              <a:spLocks noChangeArrowheads="1"/>
            </p:cNvSpPr>
            <p:nvPr/>
          </p:nvSpPr>
          <p:spPr bwMode="auto">
            <a:xfrm>
              <a:off x="4567237" y="22455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IA*</a:t>
              </a:r>
              <a:endParaRPr lang="en-US" sz="1200" b="1" dirty="0">
                <a:solidFill>
                  <a:srgbClr val="FFFFFF"/>
                </a:solidFill>
                <a:cs typeface="Times New Roman" charset="0"/>
              </a:endParaRPr>
            </a:p>
          </p:txBody>
        </p:sp>
        <p:sp>
          <p:nvSpPr>
            <p:cNvPr id="92" name="Text - Indiana"/>
            <p:cNvSpPr txBox="1">
              <a:spLocks noChangeArrowheads="1"/>
            </p:cNvSpPr>
            <p:nvPr/>
          </p:nvSpPr>
          <p:spPr bwMode="auto">
            <a:xfrm>
              <a:off x="5491161" y="2488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solidFill>
                    <a:schemeClr val="bg1"/>
                  </a:solidFill>
                  <a:cs typeface="Times New Roman" charset="0"/>
                </a:rPr>
                <a:t>IN*</a:t>
              </a:r>
              <a:endParaRPr lang="en-US" sz="1200" b="1" dirty="0">
                <a:solidFill>
                  <a:schemeClr val="bg1"/>
                </a:solidFill>
                <a:cs typeface="Times New Roman" charset="0"/>
              </a:endParaRPr>
            </a:p>
          </p:txBody>
        </p:sp>
        <p:sp>
          <p:nvSpPr>
            <p:cNvPr id="93" name="Text - Illinois"/>
            <p:cNvSpPr txBox="1">
              <a:spLocks noChangeArrowheads="1"/>
            </p:cNvSpPr>
            <p:nvPr/>
          </p:nvSpPr>
          <p:spPr bwMode="auto">
            <a:xfrm>
              <a:off x="5091112" y="250113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IL</a:t>
              </a:r>
              <a:endParaRPr lang="en-US" sz="1200" b="1" dirty="0">
                <a:solidFill>
                  <a:srgbClr val="FFFFFF"/>
                </a:solidFill>
                <a:cs typeface="Times New Roman" charset="0"/>
              </a:endParaRPr>
            </a:p>
          </p:txBody>
        </p:sp>
        <p:sp>
          <p:nvSpPr>
            <p:cNvPr id="94" name="Text - Idaho"/>
            <p:cNvSpPr txBox="1">
              <a:spLocks noChangeArrowheads="1"/>
            </p:cNvSpPr>
            <p:nvPr/>
          </p:nvSpPr>
          <p:spPr bwMode="auto">
            <a:xfrm>
              <a:off x="2168523" y="19058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ID</a:t>
              </a:r>
              <a:endParaRPr lang="en-US" sz="1200" b="1" dirty="0">
                <a:solidFill>
                  <a:srgbClr val="000000"/>
                </a:solidFill>
                <a:cs typeface="Times New Roman" charset="0"/>
              </a:endParaRPr>
            </a:p>
          </p:txBody>
        </p:sp>
        <p:sp>
          <p:nvSpPr>
            <p:cNvPr id="95" name="Text - Hawaii"/>
            <p:cNvSpPr txBox="1">
              <a:spLocks noChangeArrowheads="1"/>
            </p:cNvSpPr>
            <p:nvPr/>
          </p:nvSpPr>
          <p:spPr bwMode="auto">
            <a:xfrm>
              <a:off x="2654302" y="4399782"/>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HI</a:t>
              </a:r>
              <a:endParaRPr lang="en-US" sz="1200" b="1" dirty="0">
                <a:solidFill>
                  <a:srgbClr val="000000"/>
                </a:solidFill>
                <a:cs typeface="Times New Roman" charset="0"/>
              </a:endParaRPr>
            </a:p>
          </p:txBody>
        </p:sp>
        <p:sp>
          <p:nvSpPr>
            <p:cNvPr id="96" name="Text - Georgia"/>
            <p:cNvSpPr txBox="1">
              <a:spLocks noChangeArrowheads="1"/>
            </p:cNvSpPr>
            <p:nvPr/>
          </p:nvSpPr>
          <p:spPr bwMode="auto">
            <a:xfrm>
              <a:off x="6091237" y="3609206"/>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GA</a:t>
              </a:r>
              <a:endParaRPr lang="en-US" sz="1200" b="1" dirty="0">
                <a:solidFill>
                  <a:srgbClr val="000000"/>
                </a:solidFill>
                <a:cs typeface="Times New Roman" charset="0"/>
              </a:endParaRPr>
            </a:p>
          </p:txBody>
        </p:sp>
        <p:sp>
          <p:nvSpPr>
            <p:cNvPr id="97" name="Text - Florida"/>
            <p:cNvSpPr txBox="1">
              <a:spLocks noChangeArrowheads="1"/>
            </p:cNvSpPr>
            <p:nvPr/>
          </p:nvSpPr>
          <p:spPr bwMode="auto">
            <a:xfrm>
              <a:off x="6450012" y="41981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FL</a:t>
              </a:r>
              <a:endParaRPr lang="en-US" sz="1200" b="1" dirty="0">
                <a:solidFill>
                  <a:srgbClr val="000000"/>
                </a:solidFill>
                <a:cs typeface="Times New Roman" charset="0"/>
              </a:endParaRPr>
            </a:p>
          </p:txBody>
        </p:sp>
        <p:sp>
          <p:nvSpPr>
            <p:cNvPr id="98" name="Text - District of Columbia"/>
            <p:cNvSpPr txBox="1">
              <a:spLocks noChangeArrowheads="1"/>
            </p:cNvSpPr>
            <p:nvPr/>
          </p:nvSpPr>
          <p:spPr bwMode="auto">
            <a:xfrm>
              <a:off x="7334249" y="2779769"/>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solidFill>
                    <a:srgbClr val="000000"/>
                  </a:solidFill>
                  <a:cs typeface="Times New Roman" charset="0"/>
                </a:rPr>
                <a:t>  DC  </a:t>
              </a:r>
              <a:endParaRPr lang="en-US" sz="1200" b="1" dirty="0">
                <a:solidFill>
                  <a:srgbClr val="000000"/>
                </a:solidFill>
                <a:cs typeface="Times New Roman" charset="0"/>
              </a:endParaRPr>
            </a:p>
          </p:txBody>
        </p:sp>
        <p:sp>
          <p:nvSpPr>
            <p:cNvPr id="99" name="Text - Delaware"/>
            <p:cNvSpPr txBox="1">
              <a:spLocks noChangeArrowheads="1"/>
            </p:cNvSpPr>
            <p:nvPr/>
          </p:nvSpPr>
          <p:spPr bwMode="auto">
            <a:xfrm>
              <a:off x="7229475" y="23677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DE</a:t>
              </a:r>
              <a:endParaRPr lang="en-US" sz="1200" b="1" dirty="0">
                <a:solidFill>
                  <a:srgbClr val="000000"/>
                </a:solidFill>
                <a:cs typeface="Times New Roman" charset="0"/>
              </a:endParaRPr>
            </a:p>
          </p:txBody>
        </p:sp>
        <p:sp>
          <p:nvSpPr>
            <p:cNvPr id="100" name="Text - Connecticut"/>
            <p:cNvSpPr txBox="1">
              <a:spLocks noChangeArrowheads="1"/>
            </p:cNvSpPr>
            <p:nvPr/>
          </p:nvSpPr>
          <p:spPr bwMode="auto">
            <a:xfrm>
              <a:off x="7380287" y="2007418"/>
              <a:ext cx="7461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CT</a:t>
              </a:r>
              <a:endParaRPr lang="en-US" sz="1200" b="1" dirty="0">
                <a:solidFill>
                  <a:srgbClr val="000000"/>
                </a:solidFill>
                <a:cs typeface="Times New Roman" charset="0"/>
              </a:endParaRPr>
            </a:p>
          </p:txBody>
        </p:sp>
        <p:sp>
          <p:nvSpPr>
            <p:cNvPr id="101" name="Text - Colorado"/>
            <p:cNvSpPr txBox="1">
              <a:spLocks noChangeArrowheads="1"/>
            </p:cNvSpPr>
            <p:nvPr/>
          </p:nvSpPr>
          <p:spPr bwMode="auto">
            <a:xfrm>
              <a:off x="2835274" y="26281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CO</a:t>
              </a:r>
              <a:endParaRPr lang="en-US" sz="1200" b="1" dirty="0">
                <a:solidFill>
                  <a:srgbClr val="FFFFFF"/>
                </a:solidFill>
                <a:cs typeface="Times New Roman" charset="0"/>
              </a:endParaRPr>
            </a:p>
          </p:txBody>
        </p:sp>
        <p:sp>
          <p:nvSpPr>
            <p:cNvPr id="102" name="Text - California"/>
            <p:cNvSpPr txBox="1">
              <a:spLocks noChangeArrowheads="1"/>
            </p:cNvSpPr>
            <p:nvPr/>
          </p:nvSpPr>
          <p:spPr bwMode="auto">
            <a:xfrm>
              <a:off x="1031874" y="275830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CA</a:t>
              </a:r>
              <a:endParaRPr lang="en-US" sz="1200" b="1" dirty="0">
                <a:solidFill>
                  <a:srgbClr val="FFFFFF"/>
                </a:solidFill>
                <a:cs typeface="Times New Roman" charset="0"/>
              </a:endParaRPr>
            </a:p>
          </p:txBody>
        </p:sp>
        <p:sp>
          <p:nvSpPr>
            <p:cNvPr id="103" name="Text - Arkansas"/>
            <p:cNvSpPr txBox="1">
              <a:spLocks noChangeArrowheads="1"/>
            </p:cNvSpPr>
            <p:nvPr/>
          </p:nvSpPr>
          <p:spPr bwMode="auto">
            <a:xfrm>
              <a:off x="4785167" y="335510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AR*</a:t>
              </a:r>
              <a:endParaRPr lang="en-US" sz="1200" b="1" baseline="30000" dirty="0">
                <a:solidFill>
                  <a:srgbClr val="FFFFFF"/>
                </a:solidFill>
                <a:cs typeface="Times New Roman" charset="0"/>
              </a:endParaRPr>
            </a:p>
          </p:txBody>
        </p:sp>
        <p:sp>
          <p:nvSpPr>
            <p:cNvPr id="104" name="Text - Arizona"/>
            <p:cNvSpPr txBox="1">
              <a:spLocks noChangeArrowheads="1"/>
            </p:cNvSpPr>
            <p:nvPr/>
          </p:nvSpPr>
          <p:spPr bwMode="auto">
            <a:xfrm>
              <a:off x="1990337" y="3317228"/>
              <a:ext cx="1219200" cy="328462"/>
            </a:xfrm>
            <a:prstGeom prst="rect">
              <a:avLst/>
            </a:prstGeom>
            <a:noFill/>
            <a:ln w="9525">
              <a:noFill/>
              <a:miter lim="800000"/>
              <a:headEnd/>
              <a:tailEnd/>
            </a:ln>
          </p:spPr>
          <p:txBody>
            <a:bodyPr lIns="91429" tIns="45714" rIns="91429" bIns="45714">
              <a:spAutoFit/>
            </a:bodyPr>
            <a:lstStyle/>
            <a:p>
              <a:pPr algn="ctr" eaLnBrk="0" hangingPunct="0">
                <a:lnSpc>
                  <a:spcPct val="6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smtClean="0">
                  <a:solidFill>
                    <a:srgbClr val="FFFFFF"/>
                  </a:solidFill>
                  <a:cs typeface="Times New Roman" charset="0"/>
                </a:rPr>
                <a:t>AZ*</a:t>
              </a:r>
            </a:p>
          </p:txBody>
        </p:sp>
        <p:sp>
          <p:nvSpPr>
            <p:cNvPr id="105" name="Text - Alaska"/>
            <p:cNvSpPr txBox="1">
              <a:spLocks noChangeArrowheads="1"/>
            </p:cNvSpPr>
            <p:nvPr/>
          </p:nvSpPr>
          <p:spPr bwMode="auto">
            <a:xfrm>
              <a:off x="1081295" y="402195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r>
              <a:br>
                <a:rPr lang="en-US" sz="1200" b="1" dirty="0">
                  <a:solidFill>
                    <a:schemeClr val="bg1"/>
                  </a:solidFill>
                  <a:cs typeface="Times New Roman" charset="0"/>
                </a:rPr>
              </a:br>
              <a:r>
                <a:rPr lang="en-US" sz="1200" b="1" dirty="0" smtClean="0">
                  <a:solidFill>
                    <a:schemeClr val="bg1"/>
                  </a:solidFill>
                  <a:cs typeface="Times New Roman" charset="0"/>
                </a:rPr>
                <a:t>AK</a:t>
              </a:r>
              <a:endParaRPr lang="en-US" sz="1200" b="1" dirty="0">
                <a:solidFill>
                  <a:schemeClr val="bg1"/>
                </a:solidFill>
                <a:cs typeface="Times New Roman" charset="0"/>
              </a:endParaRPr>
            </a:p>
          </p:txBody>
        </p:sp>
        <p:sp>
          <p:nvSpPr>
            <p:cNvPr id="106" name="Text - Alabama"/>
            <p:cNvSpPr txBox="1">
              <a:spLocks noChangeArrowheads="1"/>
            </p:cNvSpPr>
            <p:nvPr/>
          </p:nvSpPr>
          <p:spPr bwMode="auto">
            <a:xfrm>
              <a:off x="5572124" y="36219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AL</a:t>
              </a:r>
              <a:endParaRPr lang="en-US" sz="1200" b="1" dirty="0">
                <a:solidFill>
                  <a:srgbClr val="000000"/>
                </a:solidFill>
                <a:cs typeface="Times New Roman" charset="0"/>
              </a:endParaRPr>
            </a:p>
          </p:txBody>
        </p:sp>
        <p:sp>
          <p:nvSpPr>
            <p:cNvPr id="107" name="Line - Vermont"/>
            <p:cNvSpPr>
              <a:spLocks noChangeShapeType="1"/>
            </p:cNvSpPr>
            <p:nvPr/>
          </p:nvSpPr>
          <p:spPr bwMode="auto">
            <a:xfrm>
              <a:off x="7043736" y="1356542"/>
              <a:ext cx="207963" cy="1333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08" name="Line - Rhode Island"/>
            <p:cNvSpPr>
              <a:spLocks noChangeShapeType="1"/>
            </p:cNvSpPr>
            <p:nvPr/>
          </p:nvSpPr>
          <p:spPr bwMode="auto">
            <a:xfrm>
              <a:off x="7582708" y="1989957"/>
              <a:ext cx="266700" cy="5080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09" name="Line - New Jersey"/>
            <p:cNvSpPr>
              <a:spLocks noChangeShapeType="1"/>
            </p:cNvSpPr>
            <p:nvPr/>
          </p:nvSpPr>
          <p:spPr bwMode="auto">
            <a:xfrm flipV="1">
              <a:off x="7269162" y="22915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0" name="Line - New Hampshire"/>
            <p:cNvSpPr>
              <a:spLocks noChangeShapeType="1"/>
            </p:cNvSpPr>
            <p:nvPr/>
          </p:nvSpPr>
          <p:spPr bwMode="auto">
            <a:xfrm flipV="1">
              <a:off x="7416799" y="1628006"/>
              <a:ext cx="360363"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1" name="Line - Massachusetts"/>
            <p:cNvSpPr>
              <a:spLocks noChangeShapeType="1"/>
            </p:cNvSpPr>
            <p:nvPr/>
          </p:nvSpPr>
          <p:spPr bwMode="auto">
            <a:xfrm flipV="1">
              <a:off x="7554911" y="1834380"/>
              <a:ext cx="4159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2" name="Line - Maryland"/>
            <p:cNvSpPr>
              <a:spLocks noChangeShapeType="1"/>
            </p:cNvSpPr>
            <p:nvPr/>
          </p:nvSpPr>
          <p:spPr bwMode="auto">
            <a:xfrm flipV="1">
              <a:off x="7227887" y="2624955"/>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3" name="Line - Hawaii"/>
            <p:cNvSpPr>
              <a:spLocks noChangeShapeType="1"/>
            </p:cNvSpPr>
            <p:nvPr/>
          </p:nvSpPr>
          <p:spPr bwMode="auto">
            <a:xfrm flipH="1" flipV="1">
              <a:off x="2690813" y="4455344"/>
              <a:ext cx="268288"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4" name="Line - District of Columbia"/>
            <p:cNvSpPr>
              <a:spLocks noChangeShapeType="1"/>
            </p:cNvSpPr>
            <p:nvPr/>
          </p:nvSpPr>
          <p:spPr bwMode="auto">
            <a:xfrm flipH="1" flipV="1">
              <a:off x="7000077" y="2605904"/>
              <a:ext cx="440535" cy="2476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5" name="Line - Delaware"/>
            <p:cNvSpPr>
              <a:spLocks noChangeShapeType="1"/>
            </p:cNvSpPr>
            <p:nvPr/>
          </p:nvSpPr>
          <p:spPr bwMode="auto">
            <a:xfrm flipV="1">
              <a:off x="7221537" y="25201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6" name="Line - Connecticut"/>
            <p:cNvSpPr>
              <a:spLocks noChangeShapeType="1"/>
            </p:cNvSpPr>
            <p:nvPr/>
          </p:nvSpPr>
          <p:spPr bwMode="auto">
            <a:xfrm>
              <a:off x="7407274" y="2002655"/>
              <a:ext cx="217488" cy="95250"/>
            </a:xfrm>
            <a:prstGeom prst="line">
              <a:avLst/>
            </a:prstGeom>
            <a:noFill/>
            <a:ln w="9525">
              <a:solidFill>
                <a:schemeClr val="tx1"/>
              </a:solidFill>
              <a:round/>
              <a:headEnd/>
              <a:tailEnd/>
            </a:ln>
          </p:spPr>
          <p:txBody>
            <a:bodyPr/>
            <a:lstStyle/>
            <a:p>
              <a:endParaRPr lang="en-US" sz="1200" b="1">
                <a:solidFill>
                  <a:srgbClr val="000000"/>
                </a:solidFill>
              </a:endParaRPr>
            </a:p>
          </p:txBody>
        </p:sp>
      </p:grpSp>
      <p:grpSp>
        <p:nvGrpSpPr>
          <p:cNvPr id="131" name="Group 130"/>
          <p:cNvGrpSpPr/>
          <p:nvPr/>
        </p:nvGrpSpPr>
        <p:grpSpPr>
          <a:xfrm>
            <a:off x="4245391" y="5373634"/>
            <a:ext cx="4290805" cy="612725"/>
            <a:chOff x="6321043" y="5422612"/>
            <a:chExt cx="4290805" cy="612725"/>
          </a:xfrm>
        </p:grpSpPr>
        <p:grpSp>
          <p:nvGrpSpPr>
            <p:cNvPr id="2" name="Group 1"/>
            <p:cNvGrpSpPr/>
            <p:nvPr/>
          </p:nvGrpSpPr>
          <p:grpSpPr>
            <a:xfrm>
              <a:off x="6327024" y="5422612"/>
              <a:ext cx="4284824" cy="292388"/>
              <a:chOff x="4325032" y="5579775"/>
              <a:chExt cx="6506432" cy="292388"/>
            </a:xfrm>
          </p:grpSpPr>
          <p:sp>
            <p:nvSpPr>
              <p:cNvPr id="132" name="Rectangle 131"/>
              <p:cNvSpPr>
                <a:spLocks noChangeArrowheads="1"/>
              </p:cNvSpPr>
              <p:nvPr/>
            </p:nvSpPr>
            <p:spPr bwMode="auto">
              <a:xfrm>
                <a:off x="4325032" y="5655583"/>
                <a:ext cx="227736" cy="152791"/>
              </a:xfrm>
              <a:prstGeom prst="rect">
                <a:avLst/>
              </a:prstGeom>
              <a:solidFill>
                <a:schemeClr val="accent2"/>
              </a:solidFill>
              <a:ln w="19050">
                <a:solidFill>
                  <a:srgbClr val="000000"/>
                </a:solidFill>
                <a:miter lim="800000"/>
                <a:headEnd/>
                <a:tailEnd/>
              </a:ln>
              <a:effectLst/>
            </p:spPr>
            <p:txBody>
              <a:bodyPr wrap="none" anchor="ctr"/>
              <a:lstStyle/>
              <a:p>
                <a:endParaRPr lang="en-US" sz="1100" b="1" dirty="0">
                  <a:solidFill>
                    <a:srgbClr val="000000"/>
                  </a:solidFill>
                  <a:cs typeface="Calibri" pitchFamily="34" charset="0"/>
                </a:endParaRPr>
              </a:p>
            </p:txBody>
          </p:sp>
          <p:sp>
            <p:nvSpPr>
              <p:cNvPr id="136" name="Text Box 135"/>
              <p:cNvSpPr txBox="1">
                <a:spLocks noChangeArrowheads="1"/>
              </p:cNvSpPr>
              <p:nvPr/>
            </p:nvSpPr>
            <p:spPr bwMode="auto">
              <a:xfrm>
                <a:off x="4525405" y="5579775"/>
                <a:ext cx="6306059" cy="292388"/>
              </a:xfrm>
              <a:prstGeom prst="rect">
                <a:avLst/>
              </a:prstGeom>
              <a:noFill/>
              <a:ln w="9525">
                <a:noFill/>
                <a:miter lim="800000"/>
                <a:headEnd/>
                <a:tailEnd/>
              </a:ln>
              <a:effectLst/>
            </p:spPr>
            <p:txBody>
              <a:bodyPr wrap="none">
                <a:spAutoFit/>
              </a:bodyPr>
              <a:lstStyle/>
              <a:p>
                <a:r>
                  <a:rPr lang="en-US" sz="1300" b="1" dirty="0" smtClean="0">
                    <a:solidFill>
                      <a:srgbClr val="000000"/>
                    </a:solidFill>
                    <a:cs typeface="Calibri" pitchFamily="34" charset="0"/>
                  </a:rPr>
                  <a:t>Adopted the Medicaid Expansion (32 States including DC)</a:t>
                </a:r>
                <a:endParaRPr lang="en-US" sz="1300" b="1" dirty="0">
                  <a:solidFill>
                    <a:srgbClr val="000000"/>
                  </a:solidFill>
                  <a:cs typeface="Calibri" pitchFamily="34" charset="0"/>
                </a:endParaRPr>
              </a:p>
            </p:txBody>
          </p:sp>
        </p:grpSp>
        <p:sp>
          <p:nvSpPr>
            <p:cNvPr id="137" name="Rectangle 136"/>
            <p:cNvSpPr>
              <a:spLocks noChangeArrowheads="1"/>
            </p:cNvSpPr>
            <p:nvPr/>
          </p:nvSpPr>
          <p:spPr bwMode="auto">
            <a:xfrm>
              <a:off x="6321043" y="5799901"/>
              <a:ext cx="152400" cy="159236"/>
            </a:xfrm>
            <a:prstGeom prst="rect">
              <a:avLst/>
            </a:prstGeom>
            <a:solidFill>
              <a:schemeClr val="tx2"/>
            </a:solidFill>
            <a:ln w="19050">
              <a:solidFill>
                <a:schemeClr val="tx1"/>
              </a:solidFill>
              <a:miter lim="800000"/>
              <a:headEnd/>
              <a:tailEnd/>
            </a:ln>
            <a:effectLst/>
          </p:spPr>
          <p:txBody>
            <a:bodyPr wrap="none" anchor="ctr"/>
            <a:lstStyle/>
            <a:p>
              <a:endParaRPr lang="en-US" b="1" dirty="0">
                <a:solidFill>
                  <a:srgbClr val="000000"/>
                </a:solidFill>
                <a:cs typeface="Calibri" pitchFamily="34" charset="0"/>
              </a:endParaRPr>
            </a:p>
          </p:txBody>
        </p:sp>
        <p:sp>
          <p:nvSpPr>
            <p:cNvPr id="138" name="Text Box 135"/>
            <p:cNvSpPr txBox="1">
              <a:spLocks noChangeArrowheads="1"/>
            </p:cNvSpPr>
            <p:nvPr/>
          </p:nvSpPr>
          <p:spPr bwMode="auto">
            <a:xfrm>
              <a:off x="6458980" y="5742949"/>
              <a:ext cx="3837076" cy="292388"/>
            </a:xfrm>
            <a:prstGeom prst="rect">
              <a:avLst/>
            </a:prstGeom>
            <a:noFill/>
            <a:ln w="9525">
              <a:noFill/>
              <a:miter lim="800000"/>
              <a:headEnd/>
              <a:tailEnd/>
            </a:ln>
            <a:effectLst/>
          </p:spPr>
          <p:txBody>
            <a:bodyPr wrap="none">
              <a:spAutoFit/>
            </a:bodyPr>
            <a:lstStyle/>
            <a:p>
              <a:r>
                <a:rPr lang="en-US" sz="1300" b="1" dirty="0" smtClean="0">
                  <a:solidFill>
                    <a:srgbClr val="000000"/>
                  </a:solidFill>
                  <a:cs typeface="Calibri" pitchFamily="34" charset="0"/>
                </a:rPr>
                <a:t>Has Not Adopted the Medicaid Expansion (19 States)</a:t>
              </a:r>
              <a:endParaRPr lang="en-US" sz="1300" b="1" dirty="0">
                <a:solidFill>
                  <a:srgbClr val="000000"/>
                </a:solidFill>
                <a:cs typeface="Calibri" pitchFamily="34" charset="0"/>
              </a:endParaRPr>
            </a:p>
          </p:txBody>
        </p:sp>
      </p:grpSp>
      <p:sp>
        <p:nvSpPr>
          <p:cNvPr id="139" name="TextBox 138"/>
          <p:cNvSpPr txBox="1"/>
          <p:nvPr/>
        </p:nvSpPr>
        <p:spPr>
          <a:xfrm>
            <a:off x="6623227" y="3596011"/>
            <a:ext cx="2323939" cy="1261884"/>
          </a:xfrm>
          <a:prstGeom prst="rect">
            <a:avLst/>
          </a:prstGeom>
          <a:noFill/>
        </p:spPr>
        <p:txBody>
          <a:bodyPr wrap="square" rtlCol="0">
            <a:spAutoFit/>
          </a:bodyPr>
          <a:lstStyle/>
          <a:p>
            <a:pPr algn="ctr"/>
            <a:r>
              <a:rPr lang="en-US" sz="2800" b="1" dirty="0" smtClean="0">
                <a:latin typeface="Calibri" pitchFamily="34" charset="0"/>
                <a:cs typeface="Meta Offc Pro"/>
              </a:rPr>
              <a:t>1.8</a:t>
            </a:r>
            <a:r>
              <a:rPr lang="en-US" sz="2000" b="1" dirty="0" smtClean="0">
                <a:latin typeface="Calibri" pitchFamily="34" charset="0"/>
                <a:cs typeface="Meta Offc Pro"/>
              </a:rPr>
              <a:t> million adults </a:t>
            </a:r>
          </a:p>
          <a:p>
            <a:pPr algn="ctr"/>
            <a:r>
              <a:rPr lang="en-US" sz="1600" dirty="0" smtClean="0">
                <a:latin typeface="Calibri" pitchFamily="34" charset="0"/>
                <a:cs typeface="Meta Offc Pro"/>
              </a:rPr>
              <a:t>were enrolled in the expansion group in IN, OH, and PA in FY 2016</a:t>
            </a:r>
            <a:endParaRPr lang="en-US" sz="1600" dirty="0">
              <a:latin typeface="Calibri" pitchFamily="34" charset="0"/>
              <a:cs typeface="Meta Offc Pro"/>
            </a:endParaRPr>
          </a:p>
        </p:txBody>
      </p:sp>
    </p:spTree>
    <p:extLst>
      <p:ext uri="{BB962C8B-B14F-4D97-AF65-F5344CB8AC3E}">
        <p14:creationId xmlns:p14="http://schemas.microsoft.com/office/powerpoint/2010/main" val="1766681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Health Reform Frequently </a:t>
            </a:r>
            <a:r>
              <a:rPr lang="en-US" dirty="0"/>
              <a:t>Asked Questions </a:t>
            </a:r>
            <a:r>
              <a:rPr lang="en-US" dirty="0">
                <a:hlinkClick r:id="rId3"/>
              </a:rPr>
              <a:t>https://www.kff.org/health-reform/faq/health-reform-frequently-asked-questions</a:t>
            </a:r>
            <a:r>
              <a:rPr lang="en-US" dirty="0" smtClean="0">
                <a:hlinkClick r:id="rId3"/>
              </a:rPr>
              <a:t>/</a:t>
            </a:r>
            <a:r>
              <a:rPr lang="en-US" dirty="0" smtClean="0"/>
              <a:t> </a:t>
            </a:r>
          </a:p>
          <a:p>
            <a:r>
              <a:rPr lang="en-US" dirty="0" smtClean="0"/>
              <a:t>Marketplace Subsidy Calculator (2018 </a:t>
            </a:r>
            <a:r>
              <a:rPr lang="en-US" dirty="0"/>
              <a:t>updates pending) </a:t>
            </a:r>
            <a:r>
              <a:rPr lang="en-US" dirty="0">
                <a:hlinkClick r:id="rId4"/>
              </a:rPr>
              <a:t>https://www.kff.org/interactive/subsidy-calculator</a:t>
            </a:r>
            <a:r>
              <a:rPr lang="en-US" dirty="0" smtClean="0">
                <a:hlinkClick r:id="rId4"/>
              </a:rPr>
              <a:t>/</a:t>
            </a:r>
            <a:r>
              <a:rPr lang="en-US" dirty="0" smtClean="0"/>
              <a:t> </a:t>
            </a:r>
          </a:p>
          <a:p>
            <a:r>
              <a:rPr lang="en-US" dirty="0" smtClean="0"/>
              <a:t>Penalty calculator (pending)</a:t>
            </a:r>
          </a:p>
          <a:p>
            <a:r>
              <a:rPr lang="en-US" dirty="0" smtClean="0"/>
              <a:t>ACA and You Explainers  </a:t>
            </a:r>
            <a:r>
              <a:rPr lang="en-US" u="sng" dirty="0">
                <a:hlinkClick r:id="rId5"/>
              </a:rPr>
              <a:t>https://www.kff.org/understanding-health-insurance/</a:t>
            </a:r>
            <a:endParaRPr lang="en-US" dirty="0"/>
          </a:p>
          <a:p>
            <a:r>
              <a:rPr lang="en-US" dirty="0" smtClean="0"/>
              <a:t>State Health Facts </a:t>
            </a:r>
            <a:r>
              <a:rPr lang="en-US" dirty="0" smtClean="0">
                <a:hlinkClick r:id="rId6"/>
              </a:rPr>
              <a:t>https://www.kff.org/statedata</a:t>
            </a:r>
            <a:r>
              <a:rPr lang="en-US" dirty="0" smtClean="0"/>
              <a:t> </a:t>
            </a:r>
          </a:p>
          <a:p>
            <a:endParaRPr lang="en-US" dirty="0" smtClean="0"/>
          </a:p>
          <a:p>
            <a:endParaRPr lang="en-US" dirty="0"/>
          </a:p>
        </p:txBody>
      </p:sp>
      <p:sp>
        <p:nvSpPr>
          <p:cNvPr id="2" name="Text Placeholder 1"/>
          <p:cNvSpPr>
            <a:spLocks noGrp="1"/>
          </p:cNvSpPr>
          <p:nvPr>
            <p:ph type="body" sz="quarter" idx="11"/>
          </p:nvPr>
        </p:nvSpPr>
        <p:spPr/>
        <p:txBody>
          <a:bodyPr/>
          <a:lstStyle/>
          <a:p>
            <a:endParaRPr lang="en-US"/>
          </a:p>
        </p:txBody>
      </p:sp>
      <p:sp>
        <p:nvSpPr>
          <p:cNvPr id="6" name="Title 5"/>
          <p:cNvSpPr>
            <a:spLocks noGrp="1"/>
          </p:cNvSpPr>
          <p:nvPr>
            <p:ph type="title"/>
          </p:nvPr>
        </p:nvSpPr>
        <p:spPr/>
        <p:txBody>
          <a:bodyPr/>
          <a:lstStyle/>
          <a:p>
            <a:r>
              <a:rPr lang="en-US" dirty="0" smtClean="0"/>
              <a:t>KFF Resources on Open Enrollment</a:t>
            </a:r>
            <a:endParaRPr lang="en-US" dirty="0"/>
          </a:p>
        </p:txBody>
      </p:sp>
    </p:spTree>
    <p:extLst>
      <p:ext uri="{BB962C8B-B14F-4D97-AF65-F5344CB8AC3E}">
        <p14:creationId xmlns:p14="http://schemas.microsoft.com/office/powerpoint/2010/main" val="774228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16958">
            <a:off x="1252897" y="748235"/>
            <a:ext cx="1462036" cy="180678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4035" y="4465819"/>
            <a:ext cx="1517856" cy="137388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33013">
            <a:off x="6554674" y="718271"/>
            <a:ext cx="1676400" cy="20574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4600" y="611163"/>
            <a:ext cx="2209800" cy="1598638"/>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231289">
            <a:off x="658529" y="2141771"/>
            <a:ext cx="1520518" cy="1601147"/>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57368">
            <a:off x="2703959" y="1894853"/>
            <a:ext cx="1592827" cy="1592827"/>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83528">
            <a:off x="4994923" y="693998"/>
            <a:ext cx="1733750" cy="1538516"/>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96887">
            <a:off x="5946431" y="1835880"/>
            <a:ext cx="1626926" cy="1710771"/>
          </a:xfrm>
          <a:prstGeom prst="rect">
            <a:avLst/>
          </a:prstGeom>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466618">
            <a:off x="4131884" y="2221491"/>
            <a:ext cx="1621054" cy="1441707"/>
          </a:xfrm>
          <a:prstGeom prst="rect">
            <a:avLst/>
          </a:prstGeom>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943064">
            <a:off x="7009757" y="4662901"/>
            <a:ext cx="1682416" cy="1647385"/>
          </a:xfrm>
          <a:prstGeom prst="rect">
            <a:avLst/>
          </a:prstGeom>
        </p:spPr>
      </p:pic>
      <p:pic>
        <p:nvPicPr>
          <p:cNvPr id="18" name="Picture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960032">
            <a:off x="4697461" y="3613927"/>
            <a:ext cx="1416980" cy="1540196"/>
          </a:xfrm>
          <a:prstGeom prst="rect">
            <a:avLst/>
          </a:prstGeom>
        </p:spPr>
      </p:pic>
      <p:pic>
        <p:nvPicPr>
          <p:cNvPr id="20" name="Picture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08871" y="2670288"/>
            <a:ext cx="1206449" cy="1440612"/>
          </a:xfrm>
          <a:prstGeom prst="rect">
            <a:avLst/>
          </a:prstGeom>
        </p:spPr>
      </p:pic>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9720867">
            <a:off x="2274098" y="3554863"/>
            <a:ext cx="1342590" cy="1330452"/>
          </a:xfrm>
          <a:prstGeom prst="rect">
            <a:avLst/>
          </a:prstGeom>
        </p:spPr>
      </p:pic>
      <p:pic>
        <p:nvPicPr>
          <p:cNvPr id="23" name="Picture 2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150966" y="4840514"/>
            <a:ext cx="1625351" cy="1720005"/>
          </a:xfrm>
          <a:prstGeom prst="rect">
            <a:avLst/>
          </a:prstGeom>
        </p:spPr>
      </p:pic>
      <p:pic>
        <p:nvPicPr>
          <p:cNvPr id="24" name="Picture 2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459147">
            <a:off x="1520134" y="4519119"/>
            <a:ext cx="1602533" cy="1236407"/>
          </a:xfrm>
          <a:prstGeom prst="rect">
            <a:avLst/>
          </a:prstGeom>
        </p:spPr>
      </p:pic>
      <p:pic>
        <p:nvPicPr>
          <p:cNvPr id="26" name="Picture 2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6112493">
            <a:off x="2284806" y="5158592"/>
            <a:ext cx="1437962" cy="1362216"/>
          </a:xfrm>
          <a:prstGeom prst="rect">
            <a:avLst/>
          </a:prstGeom>
        </p:spPr>
      </p:pic>
      <p:pic>
        <p:nvPicPr>
          <p:cNvPr id="27" name="Picture 2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388939" y="2826026"/>
            <a:ext cx="1850328" cy="1796268"/>
          </a:xfrm>
          <a:prstGeom prst="rect">
            <a:avLst/>
          </a:prstGeom>
        </p:spPr>
      </p:pic>
      <p:pic>
        <p:nvPicPr>
          <p:cNvPr id="28" name="Picture 2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318612">
            <a:off x="5229957" y="3197599"/>
            <a:ext cx="1492894" cy="1826600"/>
          </a:xfrm>
          <a:prstGeom prst="rect">
            <a:avLst/>
          </a:prstGeom>
        </p:spPr>
      </p:pic>
      <p:pic>
        <p:nvPicPr>
          <p:cNvPr id="29" name="Picture 2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54128" y="3602876"/>
            <a:ext cx="1721105" cy="1393074"/>
          </a:xfrm>
          <a:prstGeom prst="rect">
            <a:avLst/>
          </a:prstGeom>
        </p:spPr>
      </p:pic>
      <p:pic>
        <p:nvPicPr>
          <p:cNvPr id="1027" name="Picture 3" descr="C:\Users\Surface23\Pictures\13708264_1130626650308769_5500916772658305014_o.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20551185">
            <a:off x="647704" y="5028720"/>
            <a:ext cx="1483193" cy="14964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urface23\Pictures\14372378_777193589086788_692423007269957257_o.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rot="19713304">
            <a:off x="6708686" y="3649588"/>
            <a:ext cx="1508846" cy="146887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Surface23\Pictures\HRSA Event Table.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rot="6518742">
            <a:off x="7416386" y="2883230"/>
            <a:ext cx="1549368" cy="1162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Surface23\Pictures\Navigator Event.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rot="19987028">
            <a:off x="7938152" y="1490330"/>
            <a:ext cx="900513" cy="1319732"/>
          </a:xfrm>
          <a:prstGeom prst="rect">
            <a:avLst/>
          </a:prstGeom>
          <a:noFill/>
          <a:extLst>
            <a:ext uri="{909E8E84-426E-40DD-AFC4-6F175D3DCCD1}">
              <a14:hiddenFill xmlns:a14="http://schemas.microsoft.com/office/drawing/2010/main">
                <a:solidFill>
                  <a:srgbClr val="FFFFFF"/>
                </a:solidFill>
              </a14:hiddenFill>
            </a:ext>
          </a:extLst>
        </p:spPr>
      </p:pic>
      <p:sp>
        <p:nvSpPr>
          <p:cNvPr id="30" name="Title 1"/>
          <p:cNvSpPr txBox="1">
            <a:spLocks/>
          </p:cNvSpPr>
          <p:nvPr/>
        </p:nvSpPr>
        <p:spPr>
          <a:xfrm>
            <a:off x="917822" y="225929"/>
            <a:ext cx="7466678" cy="529217"/>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ASPIN Navigators in Action</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pic>
        <p:nvPicPr>
          <p:cNvPr id="1026" name="Picture 2"/>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700272" y="3041408"/>
            <a:ext cx="1024128" cy="1365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6384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Call:</a:t>
            </a:r>
          </a:p>
          <a:p>
            <a:pPr marL="0" indent="0">
              <a:buNone/>
            </a:pPr>
            <a:r>
              <a:rPr lang="en-US" dirty="0" smtClean="0"/>
              <a:t>1-877-313-7215</a:t>
            </a:r>
          </a:p>
          <a:p>
            <a:pPr marL="0" indent="0">
              <a:buNone/>
            </a:pPr>
            <a:endParaRPr lang="en-US" sz="2400" dirty="0" smtClean="0"/>
          </a:p>
          <a:p>
            <a:pPr marL="0" indent="0">
              <a:buNone/>
            </a:pPr>
            <a:r>
              <a:rPr lang="en-US" sz="2400" dirty="0" smtClean="0"/>
              <a:t>Website:</a:t>
            </a:r>
            <a:endParaRPr lang="en-US" sz="2400" dirty="0"/>
          </a:p>
          <a:p>
            <a:pPr marL="0" indent="0">
              <a:buNone/>
            </a:pPr>
            <a:r>
              <a:rPr lang="en-US" sz="2000" dirty="0" smtClean="0"/>
              <a:t>www.aspinhealthnavigator.org</a:t>
            </a:r>
            <a:endParaRPr lang="en-US" sz="2000"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916438-7461-4FC6-962F-9D90E0656C18}"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3576" y="2209799"/>
            <a:ext cx="3647724" cy="3352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4742738"/>
            <a:ext cx="1619250"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1"/>
          <p:cNvSpPr txBox="1">
            <a:spLocks/>
          </p:cNvSpPr>
          <p:nvPr/>
        </p:nvSpPr>
        <p:spPr>
          <a:xfrm>
            <a:off x="1016461" y="838200"/>
            <a:ext cx="7466678" cy="529217"/>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Call Center</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Tree>
    <p:extLst>
      <p:ext uri="{BB962C8B-B14F-4D97-AF65-F5344CB8AC3E}">
        <p14:creationId xmlns:p14="http://schemas.microsoft.com/office/powerpoint/2010/main" val="3552560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Picture 2" descr="C:\Users\Kathy\AppData\Local\Microsoft\Windows\Temporary Internet Files\Content.Outlook\Y05D7X94\20150421_16122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2209800"/>
            <a:ext cx="1301620" cy="20574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5" name="Picture 2" descr="C:\Users\Kathy\AppData\Local\Microsoft\Windows\Temporary Internet Files\Content.Outlook\Y05D7X94\20150417_15443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1752600"/>
            <a:ext cx="1400542" cy="21336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0600" y="4267200"/>
            <a:ext cx="1702526"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19950"/>
          <a:stretch/>
        </p:blipFill>
        <p:spPr bwMode="auto">
          <a:xfrm>
            <a:off x="762000" y="1981200"/>
            <a:ext cx="3331078" cy="34429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9" name="Title 1"/>
          <p:cNvSpPr txBox="1">
            <a:spLocks/>
          </p:cNvSpPr>
          <p:nvPr/>
        </p:nvSpPr>
        <p:spPr>
          <a:xfrm>
            <a:off x="1067261" y="609600"/>
            <a:ext cx="7466678" cy="529217"/>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Mobile Office </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Tree>
    <p:extLst>
      <p:ext uri="{BB962C8B-B14F-4D97-AF65-F5344CB8AC3E}">
        <p14:creationId xmlns:p14="http://schemas.microsoft.com/office/powerpoint/2010/main" val="4924285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916438-7461-4FC6-962F-9D90E0656C18}"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098"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1036" t="20172" r="5006" b="15829"/>
          <a:stretch/>
        </p:blipFill>
        <p:spPr bwMode="auto">
          <a:xfrm>
            <a:off x="2012662" y="1905000"/>
            <a:ext cx="4921538"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6" name="Title 1"/>
          <p:cNvSpPr txBox="1">
            <a:spLocks/>
          </p:cNvSpPr>
          <p:nvPr/>
        </p:nvSpPr>
        <p:spPr>
          <a:xfrm>
            <a:off x="1014507" y="533401"/>
            <a:ext cx="7466678" cy="688556"/>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Consumer Surveys</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Tree>
    <p:extLst>
      <p:ext uri="{BB962C8B-B14F-4D97-AF65-F5344CB8AC3E}">
        <p14:creationId xmlns:p14="http://schemas.microsoft.com/office/powerpoint/2010/main" val="10591432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916438-7461-4FC6-962F-9D90E0656C18}"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600200"/>
            <a:ext cx="235522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134" y="1905000"/>
            <a:ext cx="406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114800"/>
            <a:ext cx="297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itle 1"/>
          <p:cNvSpPr txBox="1">
            <a:spLocks/>
          </p:cNvSpPr>
          <p:nvPr/>
        </p:nvSpPr>
        <p:spPr>
          <a:xfrm>
            <a:off x="1295400" y="6030647"/>
            <a:ext cx="45719" cy="45719"/>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ASPIN Navigators in Action</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
        <p:nvSpPr>
          <p:cNvPr id="16" name="Title 1"/>
          <p:cNvSpPr txBox="1">
            <a:spLocks noGrp="1"/>
          </p:cNvSpPr>
          <p:nvPr>
            <p:ph type="title"/>
          </p:nvPr>
        </p:nvSpPr>
        <p:spPr>
          <a:xfrm>
            <a:off x="914400" y="274638"/>
            <a:ext cx="7772400" cy="1020762"/>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latin typeface="+mn-lt"/>
              </a:rPr>
              <a:t>Community Partners</a:t>
            </a:r>
            <a:endParaRPr lang="en-US" dirty="0">
              <a:solidFill>
                <a:schemeClr val="bg1"/>
              </a:solidFill>
              <a:latin typeface="+mn-lt"/>
            </a:endParaRPr>
          </a:p>
        </p:txBody>
      </p:sp>
    </p:spTree>
    <p:extLst>
      <p:ext uri="{BB962C8B-B14F-4D97-AF65-F5344CB8AC3E}">
        <p14:creationId xmlns:p14="http://schemas.microsoft.com/office/powerpoint/2010/main" val="5537573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916438-7461-4FC6-962F-9D90E0656C18}"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62200" y="152400"/>
            <a:ext cx="3520224" cy="6248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762000" y="381000"/>
            <a:ext cx="7466678" cy="529217"/>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Pandora Radio Campaign</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Tree>
    <p:extLst>
      <p:ext uri="{BB962C8B-B14F-4D97-AF65-F5344CB8AC3E}">
        <p14:creationId xmlns:p14="http://schemas.microsoft.com/office/powerpoint/2010/main" val="31256754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2" name="Picture 24" descr="buo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779" y="1681052"/>
            <a:ext cx="1371600" cy="1160013"/>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shiple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999" y="4011478"/>
            <a:ext cx="1481403" cy="1311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smit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0637" y="4013942"/>
            <a:ext cx="1371600" cy="130870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robert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2237" y="2767355"/>
            <a:ext cx="1435025" cy="124658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dhershberge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3223" y="2878607"/>
            <a:ext cx="1339014" cy="1135336"/>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ichelle Schapke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4352" y="1675319"/>
            <a:ext cx="1371600" cy="115365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Le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95937" y="4011478"/>
            <a:ext cx="1466802" cy="130607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Bill Pease 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0931" y="1682498"/>
            <a:ext cx="1371600" cy="11626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62739" y="5324912"/>
            <a:ext cx="1408192" cy="1204489"/>
          </a:xfrm>
          <a:prstGeom prst="rect">
            <a:avLst/>
          </a:prstGeom>
        </p:spPr>
      </p:pic>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45584" y="1675319"/>
            <a:ext cx="1358816" cy="1147730"/>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42237" y="4030567"/>
            <a:ext cx="1435025" cy="1247664"/>
          </a:xfrm>
          <a:prstGeom prst="rect">
            <a:avLst/>
          </a:pr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24200" y="2823049"/>
            <a:ext cx="1442491" cy="1188429"/>
          </a:xfrm>
          <a:prstGeom prst="rect">
            <a:avLst/>
          </a:prstGeom>
        </p:spPr>
      </p:pic>
      <p:pic>
        <p:nvPicPr>
          <p:cNvPr id="2050"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4966" y="5294282"/>
            <a:ext cx="1270970" cy="1173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jsainsbury.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05662" y="5298968"/>
            <a:ext cx="1371600" cy="125423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grant-toro.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5584" y="2823049"/>
            <a:ext cx="1268069" cy="122286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960825" y="5317556"/>
            <a:ext cx="1336751" cy="13367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8" descr="http://www.aspin.org/images/emp/bisley.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95936" y="5294282"/>
            <a:ext cx="1490572" cy="12903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zapp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62403" y="4026981"/>
            <a:ext cx="1251250" cy="12512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aspinchip.org/application/files/2915/0671/5465/heidi.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77262" y="4013942"/>
            <a:ext cx="1414313" cy="1264289"/>
          </a:xfrm>
          <a:prstGeom prst="rect">
            <a:avLst/>
          </a:prstGeom>
          <a:noFill/>
          <a:extLst>
            <a:ext uri="{909E8E84-426E-40DD-AFC4-6F175D3DCCD1}">
              <a14:hiddenFill xmlns:a14="http://schemas.microsoft.com/office/drawing/2010/main">
                <a:solidFill>
                  <a:srgbClr val="FFFFFF"/>
                </a:solidFill>
              </a14:hiddenFill>
            </a:ext>
          </a:extLst>
        </p:spPr>
      </p:pic>
      <p:sp>
        <p:nvSpPr>
          <p:cNvPr id="23" name="Title 1"/>
          <p:cNvSpPr txBox="1">
            <a:spLocks noGrp="1"/>
          </p:cNvSpPr>
          <p:nvPr>
            <p:ph idx="1"/>
          </p:nvPr>
        </p:nvSpPr>
        <p:spPr>
          <a:xfrm>
            <a:off x="533399" y="457200"/>
            <a:ext cx="8077201" cy="914400"/>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latin typeface="+mn-lt"/>
              </a:rPr>
              <a:t>ASPIN Navigators Here to Help</a:t>
            </a:r>
            <a:endParaRPr lang="en-US" dirty="0">
              <a:solidFill>
                <a:schemeClr val="bg1"/>
              </a:solidFill>
              <a:latin typeface="+mn-lt"/>
            </a:endParaRPr>
          </a:p>
        </p:txBody>
      </p:sp>
      <p:sp>
        <p:nvSpPr>
          <p:cNvPr id="24" name="Title 1"/>
          <p:cNvSpPr txBox="1">
            <a:spLocks/>
          </p:cNvSpPr>
          <p:nvPr/>
        </p:nvSpPr>
        <p:spPr>
          <a:xfrm>
            <a:off x="532036" y="457200"/>
            <a:ext cx="8077201" cy="914400"/>
          </a:xfrm>
          <a:prstGeom prst="rect">
            <a:avLst/>
          </a:prstGeom>
          <a:solidFill>
            <a:schemeClr val="accent5">
              <a:lumMod val="75000"/>
            </a:schemeClr>
          </a:solidFill>
          <a:ln w="57150">
            <a:solidFill>
              <a:schemeClr val="tx1"/>
            </a:solidFill>
          </a:ln>
        </p:spPr>
        <p:txBody>
          <a:bodyPr vert="horz" lIns="91440" tIns="45720" rIns="91440" bIns="45720" rtlCol="0" anchor="ctr">
            <a:noAutofit/>
          </a:bodyPr>
          <a:lstStyle>
            <a:lvl1pPr marL="342900" indent="-342900" algn="ctr" defTabSz="914400" rtl="0" eaLnBrk="1" latinLnBrk="0" hangingPunct="1">
              <a:spcBef>
                <a:spcPct val="0"/>
              </a:spcBef>
              <a:buFont typeface="Arial" panose="020B0604020202020204" pitchFamily="34" charset="0"/>
              <a:buNone/>
              <a:defRPr sz="4400" kern="1200">
                <a:solidFill>
                  <a:schemeClr val="tx1"/>
                </a:solidFill>
                <a:latin typeface="+mj-lt"/>
                <a:ea typeface="+mj-ea"/>
                <a:cs typeface="+mj-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j-ea"/>
                <a:cs typeface="+mj-cs"/>
              </a:rPr>
              <a:t>ASPIN Navigators Here to Help</a:t>
            </a:r>
            <a:endParaRPr kumimoji="0" lang="en-US" sz="4400" b="0" i="0" u="none" strike="noStrike" kern="1200" cap="none" spc="0" normalizeH="0" baseline="0" noProof="0" dirty="0">
              <a:ln>
                <a:noFill/>
              </a:ln>
              <a:solidFill>
                <a:prstClr val="white"/>
              </a:solidFill>
              <a:effectLst/>
              <a:uLnTx/>
              <a:uFillTx/>
              <a:latin typeface="Calibri"/>
              <a:ea typeface="+mj-ea"/>
              <a:cs typeface="+mj-cs"/>
            </a:endParaRPr>
          </a:p>
        </p:txBody>
      </p:sp>
    </p:spTree>
    <p:extLst>
      <p:ext uri="{BB962C8B-B14F-4D97-AF65-F5344CB8AC3E}">
        <p14:creationId xmlns:p14="http://schemas.microsoft.com/office/powerpoint/2010/main" val="4237799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ctr">
              <a:buNone/>
            </a:pPr>
            <a:r>
              <a:rPr lang="en-US" sz="100" b="1" dirty="0" smtClean="0"/>
              <a:t>Julia</a:t>
            </a:r>
            <a:endParaRPr lang="en-US" sz="100" b="1" dirty="0"/>
          </a:p>
          <a:p>
            <a:pPr marL="0" indent="0" algn="ctr">
              <a:buNone/>
            </a:pPr>
            <a:r>
              <a:rPr lang="en-US" b="1" dirty="0"/>
              <a:t>Julia Holloway, MBA</a:t>
            </a:r>
          </a:p>
          <a:p>
            <a:pPr marL="0" indent="0" algn="ctr">
              <a:buNone/>
            </a:pPr>
            <a:r>
              <a:rPr lang="en-US" b="1" dirty="0"/>
              <a:t>Director of Program Development and Navigator Services</a:t>
            </a:r>
          </a:p>
          <a:p>
            <a:pPr marL="0" indent="0" algn="ctr">
              <a:buNone/>
            </a:pPr>
            <a:r>
              <a:rPr lang="en-US" b="1" dirty="0" smtClean="0"/>
              <a:t>ASPIN </a:t>
            </a:r>
          </a:p>
          <a:p>
            <a:pPr marL="0" indent="0" algn="ctr">
              <a:buNone/>
            </a:pPr>
            <a:r>
              <a:rPr lang="en-US" sz="2400" b="1" dirty="0" smtClean="0"/>
              <a:t>Indianapolis, Indiana</a:t>
            </a:r>
            <a:endParaRPr lang="en-US" sz="2400" b="1" dirty="0"/>
          </a:p>
          <a:p>
            <a:pPr marL="0" indent="0" algn="ctr">
              <a:buNone/>
            </a:pPr>
            <a:r>
              <a:rPr lang="en-US" sz="2400" b="1" dirty="0" smtClean="0">
                <a:hlinkClick r:id="rId3"/>
              </a:rPr>
              <a:t>jholloway@aspin.org</a:t>
            </a:r>
            <a:endParaRPr lang="en-US" sz="2400" b="1" dirty="0"/>
          </a:p>
          <a:p>
            <a:pPr marL="0" indent="0" algn="ctr">
              <a:buNone/>
            </a:pPr>
            <a:r>
              <a:rPr lang="en-US" sz="2400" b="1" dirty="0" smtClean="0">
                <a:hlinkClick r:id=""/>
              </a:rPr>
              <a:t>877-313-7215</a:t>
            </a:r>
          </a:p>
          <a:p>
            <a:pPr marL="0" indent="0" algn="ctr">
              <a:buNone/>
            </a:pPr>
            <a:r>
              <a:rPr lang="en-US" sz="2400" b="1" dirty="0" smtClean="0">
                <a:hlinkClick r:id=""/>
              </a:rPr>
              <a:t>www.aspin.org</a:t>
            </a:r>
            <a:endParaRPr lang="en-US" sz="2400" b="1" dirty="0" smtClean="0"/>
          </a:p>
          <a:p>
            <a:pPr marL="0" indent="0" algn="ctr">
              <a:buNone/>
            </a:pPr>
            <a:r>
              <a:rPr lang="en-US" sz="2400" dirty="0" smtClean="0">
                <a:hlinkClick r:id="rId4"/>
              </a:rPr>
              <a:t>www.aspinhealthnavigators.org</a:t>
            </a:r>
            <a:endParaRPr lang="en-US" sz="2400" dirty="0" smtClean="0"/>
          </a:p>
          <a:p>
            <a:pPr marL="0" indent="0" algn="ctr">
              <a:buNone/>
            </a:pPr>
            <a:endParaRPr lang="en-US" sz="2400" dirty="0" smtClean="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241485-C34A-4EF8-8F2A-4BF711A3BB49}"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D97AE-D778-4F45-9E70-DDA59A75A5A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5958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Ohio Association of Community Health Centers (OACHC)</a:t>
            </a:r>
          </a:p>
        </p:txBody>
      </p:sp>
      <p:sp>
        <p:nvSpPr>
          <p:cNvPr id="3" name="Content Placeholder 2"/>
          <p:cNvSpPr>
            <a:spLocks noGrp="1"/>
          </p:cNvSpPr>
          <p:nvPr>
            <p:ph idx="1"/>
          </p:nvPr>
        </p:nvSpPr>
        <p:spPr>
          <a:xfrm>
            <a:off x="508000" y="2391372"/>
            <a:ext cx="5887085" cy="2996900"/>
          </a:xfrm>
        </p:spPr>
        <p:txBody>
          <a:bodyPr>
            <a:normAutofit/>
          </a:bodyPr>
          <a:lstStyle/>
          <a:p>
            <a:pPr marL="51435" indent="0">
              <a:buNone/>
            </a:pPr>
            <a:r>
              <a:rPr lang="en-US" dirty="0"/>
              <a:t>Professional organization representing Ohio’s Federally Qualified Health Center (FQHC) &amp; </a:t>
            </a:r>
            <a:r>
              <a:rPr lang="en-US" dirty="0" smtClean="0"/>
              <a:t>Look-Alike </a:t>
            </a:r>
            <a:r>
              <a:rPr lang="en-US" dirty="0"/>
              <a:t>(FQHC-LA) </a:t>
            </a:r>
            <a:r>
              <a:rPr lang="en-US" dirty="0" smtClean="0"/>
              <a:t>health centers</a:t>
            </a:r>
            <a:endParaRPr lang="en-US" dirty="0"/>
          </a:p>
          <a:p>
            <a:pPr marL="51435" indent="0" algn="ctr">
              <a:buNone/>
            </a:pPr>
            <a:r>
              <a:rPr lang="en-US" i="1" dirty="0">
                <a:solidFill>
                  <a:schemeClr val="accent3"/>
                </a:solidFill>
              </a:rPr>
              <a:t>Also referred to as Community Health </a:t>
            </a:r>
            <a:r>
              <a:rPr lang="en-US" i="1" dirty="0" smtClean="0">
                <a:solidFill>
                  <a:schemeClr val="accent3"/>
                </a:solidFill>
              </a:rPr>
              <a:t>Centers</a:t>
            </a:r>
            <a:br>
              <a:rPr lang="en-US" i="1" dirty="0" smtClean="0">
                <a:solidFill>
                  <a:schemeClr val="accent3"/>
                </a:solidFill>
              </a:rPr>
            </a:br>
            <a:r>
              <a:rPr lang="en-US" sz="750" dirty="0"/>
              <a:t> </a:t>
            </a:r>
          </a:p>
          <a:p>
            <a:r>
              <a:rPr lang="en-US" dirty="0" smtClean="0"/>
              <a:t>50 Community Health Center networks in Ohio</a:t>
            </a:r>
          </a:p>
          <a:p>
            <a:pPr lvl="1"/>
            <a:r>
              <a:rPr lang="en-US" dirty="0"/>
              <a:t>280 locations statewide | 65 of Ohio’s 88 </a:t>
            </a:r>
            <a:r>
              <a:rPr lang="en-US" dirty="0" smtClean="0"/>
              <a:t>counties</a:t>
            </a:r>
          </a:p>
          <a:p>
            <a:pPr lvl="1"/>
            <a:r>
              <a:rPr lang="en-US" dirty="0" smtClean="0"/>
              <a:t>At least one Certified Application Counselor (CAC) for each network</a:t>
            </a:r>
            <a:endParaRPr lang="en-US" dirty="0"/>
          </a:p>
          <a:p>
            <a:r>
              <a:rPr lang="en-US" dirty="0" smtClean="0"/>
              <a:t>Healthcare </a:t>
            </a:r>
            <a:r>
              <a:rPr lang="en-US" dirty="0"/>
              <a:t>home and family doctor for more than </a:t>
            </a:r>
            <a:r>
              <a:rPr lang="en-US" dirty="0" smtClean="0"/>
              <a:t>670,000 </a:t>
            </a:r>
            <a:r>
              <a:rPr lang="en-US" dirty="0"/>
              <a:t>Ohioans </a:t>
            </a:r>
            <a:r>
              <a:rPr lang="en-US" dirty="0" smtClean="0"/>
              <a:t>annually </a:t>
            </a:r>
            <a:r>
              <a:rPr lang="en-US" sz="825" dirty="0"/>
              <a:t>(2016 data)</a:t>
            </a:r>
          </a:p>
        </p:txBody>
      </p:sp>
      <p:sp>
        <p:nvSpPr>
          <p:cNvPr id="4" name="Footer Placeholder 10"/>
          <p:cNvSpPr>
            <a:spLocks noGrp="1"/>
          </p:cNvSpPr>
          <p:nvPr>
            <p:ph type="ftr" sz="quarter" idx="11"/>
          </p:nvPr>
        </p:nvSpPr>
        <p:spPr>
          <a:xfrm>
            <a:off x="6955502" y="5637016"/>
            <a:ext cx="2882076" cy="273844"/>
          </a:xfrm>
        </p:spPr>
        <p:txBody>
          <a:bodyPr wrap="none"/>
          <a:lstStyle/>
          <a:p>
            <a:pPr defTabSz="685800"/>
            <a:r>
              <a:rPr lang="en-US">
                <a:solidFill>
                  <a:prstClr val="white"/>
                </a:solidFill>
              </a:rPr>
              <a:t>ACCESS – QUALITY - VALUE </a:t>
            </a:r>
            <a:endParaRPr lang="en-US" dirty="0">
              <a:solidFill>
                <a:prstClr val="white"/>
              </a:solidFill>
            </a:endParaRPr>
          </a:p>
        </p:txBody>
      </p:sp>
    </p:spTree>
    <p:extLst>
      <p:ext uri="{BB962C8B-B14F-4D97-AF65-F5344CB8AC3E}">
        <p14:creationId xmlns:p14="http://schemas.microsoft.com/office/powerpoint/2010/main" val="2291035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685800"/>
            <a:fld id="{C45DE20C-F13D-439C-B519-0B2A1E779F09}" type="slidenum">
              <a:rPr lang="en-US">
                <a:solidFill>
                  <a:prstClr val="white"/>
                </a:solidFill>
              </a:rPr>
              <a:pPr defTabSz="685800"/>
              <a:t>33</a:t>
            </a:fld>
            <a:endParaRPr lang="en-US">
              <a:solidFill>
                <a:prstClr val="white"/>
              </a:solidFill>
            </a:endParaRPr>
          </a:p>
        </p:txBody>
      </p:sp>
      <p:sp>
        <p:nvSpPr>
          <p:cNvPr id="5" name="Footer Placeholder 10"/>
          <p:cNvSpPr>
            <a:spLocks noGrp="1"/>
          </p:cNvSpPr>
          <p:nvPr>
            <p:ph type="ftr" sz="quarter" idx="11"/>
          </p:nvPr>
        </p:nvSpPr>
        <p:spPr>
          <a:xfrm>
            <a:off x="6938139" y="5707950"/>
            <a:ext cx="2882076" cy="273844"/>
          </a:xfrm>
        </p:spPr>
        <p:txBody>
          <a:bodyPr wrap="none"/>
          <a:lstStyle/>
          <a:p>
            <a:pPr defTabSz="685800"/>
            <a:r>
              <a:rPr lang="en-US">
                <a:solidFill>
                  <a:prstClr val="white"/>
                </a:solidFill>
              </a:rPr>
              <a:t>ACCESS – QUALITY - VALUE </a:t>
            </a:r>
            <a:endParaRPr lang="en-US" dirty="0">
              <a:solidFill>
                <a:prstClr val="white"/>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3" y="857250"/>
            <a:ext cx="6750924" cy="5143500"/>
          </a:xfrm>
          <a:prstGeom prst="rect">
            <a:avLst/>
          </a:prstGeom>
        </p:spPr>
      </p:pic>
    </p:spTree>
    <p:extLst>
      <p:ext uri="{BB962C8B-B14F-4D97-AF65-F5344CB8AC3E}">
        <p14:creationId xmlns:p14="http://schemas.microsoft.com/office/powerpoint/2010/main" val="28506305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Ohio Assistance: OE5</a:t>
            </a:r>
            <a:endParaRPr lang="en-US" dirty="0"/>
          </a:p>
        </p:txBody>
      </p:sp>
      <p:sp>
        <p:nvSpPr>
          <p:cNvPr id="3" name="Content Placeholder 2"/>
          <p:cNvSpPr>
            <a:spLocks noGrp="1"/>
          </p:cNvSpPr>
          <p:nvPr>
            <p:ph sz="half" idx="1"/>
          </p:nvPr>
        </p:nvSpPr>
        <p:spPr>
          <a:xfrm>
            <a:off x="508001" y="2477692"/>
            <a:ext cx="6447501" cy="2910579"/>
          </a:xfrm>
        </p:spPr>
        <p:txBody>
          <a:bodyPr/>
          <a:lstStyle/>
          <a:p>
            <a:r>
              <a:rPr lang="en-US" dirty="0" smtClean="0"/>
              <a:t>FQHCs</a:t>
            </a:r>
          </a:p>
          <a:p>
            <a:r>
              <a:rPr lang="en-US" dirty="0" smtClean="0"/>
              <a:t>Nonprofit Certified Application Counselor Organizations</a:t>
            </a:r>
          </a:p>
          <a:p>
            <a:r>
              <a:rPr lang="en-US" dirty="0" smtClean="0"/>
              <a:t>Resolute (Navigator grantee)</a:t>
            </a:r>
          </a:p>
          <a:p>
            <a:r>
              <a:rPr lang="en-US" dirty="0" smtClean="0"/>
              <a:t>Agents and Brokers</a:t>
            </a:r>
          </a:p>
          <a:p>
            <a:r>
              <a:rPr lang="en-US" dirty="0" err="1" smtClean="0"/>
              <a:t>GetCovered</a:t>
            </a:r>
            <a:r>
              <a:rPr lang="en-US" dirty="0" smtClean="0"/>
              <a:t> Connector</a:t>
            </a:r>
          </a:p>
          <a:p>
            <a:r>
              <a:rPr lang="en-US" dirty="0" smtClean="0"/>
              <a:t>2-1-1 (United Way)</a:t>
            </a:r>
          </a:p>
          <a:p>
            <a:r>
              <a:rPr lang="en-US" dirty="0" smtClean="0"/>
              <a:t>Legal Aid</a:t>
            </a:r>
          </a:p>
          <a:p>
            <a:endParaRPr lang="en-US" dirty="0" smtClean="0"/>
          </a:p>
          <a:p>
            <a:endParaRPr lang="en-US" dirty="0"/>
          </a:p>
        </p:txBody>
      </p:sp>
      <p:sp>
        <p:nvSpPr>
          <p:cNvPr id="5" name="Footer Placeholder 4"/>
          <p:cNvSpPr>
            <a:spLocks noGrp="1"/>
          </p:cNvSpPr>
          <p:nvPr>
            <p:ph type="ftr" sz="quarter" idx="11"/>
          </p:nvPr>
        </p:nvSpPr>
        <p:spPr/>
        <p:txBody>
          <a:bodyPr/>
          <a:lstStyle/>
          <a:p>
            <a:pPr defTabSz="685800"/>
            <a:r>
              <a:rPr lang="en-US">
                <a:solidFill>
                  <a:prstClr val="white"/>
                </a:solidFill>
              </a:rPr>
              <a:t>ohiochc.org</a:t>
            </a:r>
            <a:endParaRPr lang="en-US" dirty="0">
              <a:solidFill>
                <a:prstClr val="white"/>
              </a:solidFill>
            </a:endParaRPr>
          </a:p>
        </p:txBody>
      </p:sp>
      <p:sp>
        <p:nvSpPr>
          <p:cNvPr id="6" name="Slide Number Placeholder 5"/>
          <p:cNvSpPr>
            <a:spLocks noGrp="1"/>
          </p:cNvSpPr>
          <p:nvPr>
            <p:ph type="sldNum" sz="quarter" idx="12"/>
          </p:nvPr>
        </p:nvSpPr>
        <p:spPr/>
        <p:txBody>
          <a:bodyPr/>
          <a:lstStyle/>
          <a:p>
            <a:pPr defTabSz="685800"/>
            <a:fld id="{511B8520-FA15-46E7-8FF9-451C89032E5B}" type="slidenum">
              <a:rPr lang="en-US">
                <a:solidFill>
                  <a:prstClr val="white"/>
                </a:solidFill>
              </a:rPr>
              <a:pPr defTabSz="685800"/>
              <a:t>34</a:t>
            </a:fld>
            <a:endParaRPr lang="en-US">
              <a:solidFill>
                <a:prstClr val="white"/>
              </a:solidFill>
            </a:endParaRPr>
          </a:p>
        </p:txBody>
      </p:sp>
    </p:spTree>
    <p:extLst>
      <p:ext uri="{BB962C8B-B14F-4D97-AF65-F5344CB8AC3E}">
        <p14:creationId xmlns:p14="http://schemas.microsoft.com/office/powerpoint/2010/main" val="15464849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normAutofit/>
          </a:bodyPr>
          <a:lstStyle/>
          <a:p>
            <a:r>
              <a:rPr lang="en-US" sz="3000" dirty="0">
                <a:latin typeface="Calibri" charset="0"/>
                <a:ea typeface="Calibri" charset="0"/>
                <a:cs typeface="Calibri" charset="0"/>
              </a:rPr>
              <a:t>Connecting with Consumers:</a:t>
            </a:r>
            <a:br>
              <a:rPr lang="en-US" sz="3000" dirty="0">
                <a:latin typeface="Calibri" charset="0"/>
                <a:ea typeface="Calibri" charset="0"/>
                <a:cs typeface="Calibri" charset="0"/>
              </a:rPr>
            </a:br>
            <a:r>
              <a:rPr lang="en-US" sz="3000" dirty="0">
                <a:latin typeface="Calibri" charset="0"/>
                <a:ea typeface="Calibri" charset="0"/>
                <a:cs typeface="Calibri" charset="0"/>
              </a:rPr>
              <a:t>Getting Ready for Open Enrollment</a:t>
            </a:r>
            <a:br>
              <a:rPr lang="en-US" sz="3000" dirty="0">
                <a:latin typeface="Calibri" charset="0"/>
                <a:ea typeface="Calibri" charset="0"/>
                <a:cs typeface="Calibri" charset="0"/>
              </a:rPr>
            </a:br>
            <a:r>
              <a:rPr lang="en-US" sz="3000" dirty="0">
                <a:latin typeface="Calibri" charset="0"/>
                <a:ea typeface="Calibri" charset="0"/>
                <a:cs typeface="Calibri" charset="0"/>
              </a:rPr>
              <a:t/>
            </a:r>
            <a:br>
              <a:rPr lang="en-US" sz="3000" dirty="0">
                <a:latin typeface="Calibri" charset="0"/>
                <a:ea typeface="Calibri" charset="0"/>
                <a:cs typeface="Calibri" charset="0"/>
              </a:rPr>
            </a:br>
            <a:r>
              <a:rPr lang="en-US" sz="2100" dirty="0">
                <a:latin typeface="Calibri" charset="0"/>
                <a:ea typeface="Calibri" charset="0"/>
                <a:cs typeface="Calibri" charset="0"/>
              </a:rPr>
              <a:t>Antoinette Kraus, Executive Director</a:t>
            </a:r>
            <a:br>
              <a:rPr lang="en-US" sz="2100" dirty="0">
                <a:latin typeface="Calibri" charset="0"/>
                <a:ea typeface="Calibri" charset="0"/>
                <a:cs typeface="Calibri" charset="0"/>
              </a:rPr>
            </a:br>
            <a:r>
              <a:rPr lang="en-US" sz="2100" dirty="0">
                <a:latin typeface="Calibri" charset="0"/>
                <a:ea typeface="Calibri" charset="0"/>
                <a:cs typeface="Calibri" charset="0"/>
              </a:rPr>
              <a:t/>
            </a:r>
            <a:br>
              <a:rPr lang="en-US" sz="2100" dirty="0">
                <a:latin typeface="Calibri" charset="0"/>
                <a:ea typeface="Calibri" charset="0"/>
                <a:cs typeface="Calibri" charset="0"/>
              </a:rPr>
            </a:br>
            <a:endParaRPr lang="en-US" sz="2100" dirty="0">
              <a:latin typeface="Calibri" charset="0"/>
              <a:ea typeface="Calibri" charset="0"/>
              <a:cs typeface="Calibri"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386" y="4651742"/>
            <a:ext cx="3802063" cy="558368"/>
          </a:xfrm>
          <a:prstGeom prst="rect">
            <a:avLst/>
          </a:prstGeom>
        </p:spPr>
      </p:pic>
    </p:spTree>
    <p:extLst>
      <p:ext uri="{BB962C8B-B14F-4D97-AF65-F5344CB8AC3E}">
        <p14:creationId xmlns:p14="http://schemas.microsoft.com/office/powerpoint/2010/main" val="25652585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3417" y="1300369"/>
            <a:ext cx="2210612" cy="3450887"/>
          </a:xfrm>
        </p:spPr>
        <p:txBody>
          <a:bodyPr/>
          <a:lstStyle/>
          <a:p>
            <a:r>
              <a:rPr lang="en-US" dirty="0" smtClean="0"/>
              <a:t>PHAN Helpline:</a:t>
            </a:r>
            <a:br>
              <a:rPr lang="en-US" dirty="0" smtClean="0"/>
            </a:br>
            <a:r>
              <a:rPr lang="en-US" dirty="0"/>
              <a:t/>
            </a:r>
            <a:br>
              <a:rPr lang="en-US" dirty="0"/>
            </a:br>
            <a:r>
              <a:rPr lang="en-US" dirty="0" smtClean="0"/>
              <a:t>877-570-3642</a:t>
            </a:r>
            <a:br>
              <a:rPr lang="en-US" dirty="0" smtClean="0"/>
            </a:br>
            <a:r>
              <a:rPr lang="en-US" dirty="0" smtClean="0"/>
              <a:t/>
            </a:r>
            <a:br>
              <a:rPr lang="en-US" dirty="0" smtClean="0"/>
            </a:br>
            <a:r>
              <a:rPr lang="en-US" sz="1500" dirty="0"/>
              <a:t>pahealthaccess.org/</a:t>
            </a:r>
            <a:r>
              <a:rPr lang="en-US" sz="1500" dirty="0" err="1"/>
              <a:t>gethelp</a:t>
            </a:r>
            <a:endParaRPr lang="en-US" sz="1500" dirty="0"/>
          </a:p>
        </p:txBody>
      </p:sp>
      <p:pic>
        <p:nvPicPr>
          <p:cNvPr id="2" name="Picture 1"/>
          <p:cNvPicPr>
            <a:picLocks noChangeAspect="1"/>
          </p:cNvPicPr>
          <p:nvPr/>
        </p:nvPicPr>
        <p:blipFill>
          <a:blip r:embed="rId2"/>
          <a:stretch>
            <a:fillRect/>
          </a:stretch>
        </p:blipFill>
        <p:spPr>
          <a:xfrm>
            <a:off x="2836227" y="1373368"/>
            <a:ext cx="5780554" cy="3682918"/>
          </a:xfrm>
          <a:prstGeom prst="rect">
            <a:avLst/>
          </a:prstGeom>
        </p:spPr>
      </p:pic>
      <p:pic>
        <p:nvPicPr>
          <p:cNvPr id="5" name="Picture 4"/>
          <p:cNvPicPr>
            <a:picLocks noChangeAspect="1"/>
          </p:cNvPicPr>
          <p:nvPr/>
        </p:nvPicPr>
        <p:blipFill>
          <a:blip r:embed="rId3"/>
          <a:stretch>
            <a:fillRect/>
          </a:stretch>
        </p:blipFill>
        <p:spPr>
          <a:xfrm>
            <a:off x="971636" y="5635970"/>
            <a:ext cx="731584" cy="224048"/>
          </a:xfrm>
          <a:prstGeom prst="rect">
            <a:avLst/>
          </a:prstGeom>
        </p:spPr>
      </p:pic>
    </p:spTree>
    <p:extLst>
      <p:ext uri="{BB962C8B-B14F-4D97-AF65-F5344CB8AC3E}">
        <p14:creationId xmlns:p14="http://schemas.microsoft.com/office/powerpoint/2010/main" val="2959863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Robust Outreach Campaign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0227" y="5612132"/>
            <a:ext cx="730074" cy="225171"/>
          </a:xfrm>
          <a:prstGeom prst="rect">
            <a:avLst/>
          </a:prstGeom>
        </p:spPr>
      </p:pic>
      <p:sp>
        <p:nvSpPr>
          <p:cNvPr id="3" name="Content Placeholder 2"/>
          <p:cNvSpPr>
            <a:spLocks noGrp="1"/>
          </p:cNvSpPr>
          <p:nvPr>
            <p:ph idx="1"/>
          </p:nvPr>
        </p:nvSpPr>
        <p:spPr>
          <a:xfrm>
            <a:off x="2859530" y="1473515"/>
            <a:ext cx="5486400" cy="3840480"/>
          </a:xfrm>
        </p:spPr>
        <p:txBody>
          <a:bodyPr>
            <a:normAutofit/>
          </a:bodyPr>
          <a:lstStyle/>
          <a:p>
            <a:r>
              <a:rPr lang="en-US" sz="2700" dirty="0" err="1"/>
              <a:t>Teletown</a:t>
            </a:r>
            <a:r>
              <a:rPr lang="en-US" sz="2700" dirty="0"/>
              <a:t> halls</a:t>
            </a:r>
          </a:p>
          <a:p>
            <a:r>
              <a:rPr lang="en-US" sz="2700" dirty="0"/>
              <a:t>Volunteer outreach capacity</a:t>
            </a:r>
          </a:p>
          <a:p>
            <a:r>
              <a:rPr lang="en-US" sz="2700" dirty="0"/>
              <a:t>Phone banking</a:t>
            </a:r>
          </a:p>
          <a:p>
            <a:r>
              <a:rPr lang="en-US" sz="2700" dirty="0"/>
              <a:t>Community events</a:t>
            </a:r>
          </a:p>
          <a:p>
            <a:r>
              <a:rPr lang="en-US" sz="2700" dirty="0"/>
              <a:t>Enrollment Coordination</a:t>
            </a:r>
          </a:p>
          <a:p>
            <a:pPr marL="0" indent="0">
              <a:buNone/>
            </a:pPr>
            <a:endParaRPr lang="en-US" sz="2700" dirty="0"/>
          </a:p>
          <a:p>
            <a:pPr marL="0" indent="0">
              <a:buNone/>
            </a:pPr>
            <a:endParaRPr lang="en-US" sz="2700" dirty="0"/>
          </a:p>
          <a:p>
            <a:endParaRPr lang="en-US" sz="2700" dirty="0"/>
          </a:p>
        </p:txBody>
      </p:sp>
    </p:spTree>
    <p:extLst>
      <p:ext uri="{BB962C8B-B14F-4D97-AF65-F5344CB8AC3E}">
        <p14:creationId xmlns:p14="http://schemas.microsoft.com/office/powerpoint/2010/main" val="37979308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Important Contact Info</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0227" y="5612132"/>
            <a:ext cx="730074" cy="225171"/>
          </a:xfrm>
          <a:prstGeom prst="rect">
            <a:avLst/>
          </a:prstGeom>
        </p:spPr>
      </p:pic>
      <p:sp>
        <p:nvSpPr>
          <p:cNvPr id="3" name="Content Placeholder 2"/>
          <p:cNvSpPr>
            <a:spLocks noGrp="1"/>
          </p:cNvSpPr>
          <p:nvPr>
            <p:ph idx="1"/>
          </p:nvPr>
        </p:nvSpPr>
        <p:spPr>
          <a:xfrm>
            <a:off x="2859530" y="1473515"/>
            <a:ext cx="5486400" cy="3840480"/>
          </a:xfrm>
        </p:spPr>
        <p:txBody>
          <a:bodyPr>
            <a:normAutofit fontScale="92500" lnSpcReduction="10000"/>
          </a:bodyPr>
          <a:lstStyle/>
          <a:p>
            <a:endParaRPr lang="en-US" sz="2700" dirty="0"/>
          </a:p>
          <a:p>
            <a:endParaRPr lang="en-US" sz="2700" dirty="0"/>
          </a:p>
          <a:p>
            <a:endParaRPr lang="en-US" sz="2700" dirty="0"/>
          </a:p>
          <a:p>
            <a:r>
              <a:rPr lang="en-US" sz="2700" dirty="0"/>
              <a:t>PHAN Helpline 877-570-3642</a:t>
            </a:r>
          </a:p>
          <a:p>
            <a:r>
              <a:rPr lang="en-US" sz="2700" dirty="0">
                <a:hlinkClick r:id="rId3"/>
              </a:rPr>
              <a:t>helpline@pahealthaccess.org</a:t>
            </a:r>
            <a:endParaRPr lang="en-US" sz="2700" dirty="0"/>
          </a:p>
          <a:p>
            <a:r>
              <a:rPr lang="en-US" sz="2700" dirty="0">
                <a:hlinkClick r:id="rId4"/>
              </a:rPr>
              <a:t>www.pahealthaccess.org/gethelp</a:t>
            </a:r>
            <a:endParaRPr lang="en-US" sz="2700" dirty="0"/>
          </a:p>
          <a:p>
            <a:r>
              <a:rPr lang="en-US" sz="2700" dirty="0">
                <a:hlinkClick r:id="rId5"/>
              </a:rPr>
              <a:t>http://www.insurance.pa.gov/Coverage/Pages/2018-Open-Enrollment.aspx</a:t>
            </a:r>
            <a:endParaRPr lang="en-US" sz="2700" dirty="0"/>
          </a:p>
          <a:p>
            <a:r>
              <a:rPr lang="en-US" sz="2700" dirty="0"/>
              <a:t>Consumers Checkbook</a:t>
            </a:r>
          </a:p>
          <a:p>
            <a:endParaRPr lang="en-US" sz="2700" dirty="0"/>
          </a:p>
          <a:p>
            <a:pPr marL="0" indent="0">
              <a:buNone/>
            </a:pPr>
            <a:endParaRPr lang="en-US" sz="2700" dirty="0"/>
          </a:p>
          <a:p>
            <a:pPr marL="0" indent="0">
              <a:buNone/>
            </a:pPr>
            <a:endParaRPr lang="en-US" sz="2700" dirty="0"/>
          </a:p>
          <a:p>
            <a:endParaRPr lang="en-US" sz="2700" dirty="0"/>
          </a:p>
        </p:txBody>
      </p:sp>
    </p:spTree>
    <p:extLst>
      <p:ext uri="{BB962C8B-B14F-4D97-AF65-F5344CB8AC3E}">
        <p14:creationId xmlns:p14="http://schemas.microsoft.com/office/powerpoint/2010/main" val="35226308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2075" y="1371600"/>
            <a:ext cx="8959850" cy="4754563"/>
          </a:xfrm>
        </p:spPr>
        <p:txBody>
          <a:bodyPr/>
          <a:lstStyle/>
          <a:p>
            <a:pPr marL="0" indent="0" algn="ctr">
              <a:buNone/>
              <a:defRPr/>
            </a:pPr>
            <a:endParaRPr lang="en-US" sz="2800" dirty="0" smtClean="0">
              <a:latin typeface="+mn-lt"/>
            </a:endParaRPr>
          </a:p>
          <a:p>
            <a:pPr marL="0" indent="0" algn="ctr">
              <a:buNone/>
              <a:defRPr/>
            </a:pPr>
            <a:r>
              <a:rPr lang="en-US" sz="2800" dirty="0" smtClean="0">
                <a:latin typeface="+mn-lt"/>
              </a:rPr>
              <a:t>The archived web briefing will be available later today.</a:t>
            </a:r>
          </a:p>
          <a:p>
            <a:pPr marL="0" indent="0" algn="ctr">
              <a:buNone/>
              <a:defRPr/>
            </a:pPr>
            <a:r>
              <a:rPr lang="en-US" sz="2800" dirty="0" smtClean="0">
                <a:latin typeface="+mn-lt"/>
              </a:rPr>
              <a:t>Slides are available for download. </a:t>
            </a:r>
          </a:p>
          <a:p>
            <a:pPr marL="0" indent="0" algn="ctr">
              <a:buNone/>
              <a:defRPr/>
            </a:pPr>
            <a:endParaRPr lang="en-US" sz="3200" dirty="0" smtClean="0">
              <a:latin typeface="+mn-lt"/>
            </a:endParaRPr>
          </a:p>
          <a:p>
            <a:pPr marL="0" indent="0" algn="ctr">
              <a:buNone/>
              <a:defRPr/>
            </a:pPr>
            <a:r>
              <a:rPr lang="en-US" sz="3200" b="1" dirty="0">
                <a:solidFill>
                  <a:srgbClr val="0070C0"/>
                </a:solidFill>
                <a:latin typeface="+mn-lt"/>
              </a:rPr>
              <a:t>https://www.kff.org/health-reform/event/web-briefing-what-should-consumers-know-about-aca-open-enrollment-in-indiana-ohio-and-pennsylvania/</a:t>
            </a:r>
            <a:endParaRPr lang="en-US" sz="3200" dirty="0" smtClean="0">
              <a:latin typeface="+mn-lt"/>
            </a:endParaRPr>
          </a:p>
        </p:txBody>
      </p:sp>
      <p:sp>
        <p:nvSpPr>
          <p:cNvPr id="6" name="Title 5"/>
          <p:cNvSpPr>
            <a:spLocks noGrp="1"/>
          </p:cNvSpPr>
          <p:nvPr>
            <p:ph type="title"/>
          </p:nvPr>
        </p:nvSpPr>
        <p:spPr>
          <a:xfrm>
            <a:off x="92075" y="365125"/>
            <a:ext cx="8959850" cy="914400"/>
          </a:xfrm>
        </p:spPr>
        <p:txBody>
          <a:bodyPr/>
          <a:lstStyle/>
          <a:p>
            <a:pPr eaLnBrk="1" hangingPunct="1">
              <a:defRPr/>
            </a:pPr>
            <a:r>
              <a:rPr sz="3200" dirty="0" smtClean="0">
                <a:solidFill>
                  <a:schemeClr val="tx1"/>
                </a:solidFill>
                <a:latin typeface="+mj-lt"/>
                <a:ea typeface="+mj-ea"/>
              </a:rPr>
              <a:t>Today’s Web Briefing Will Be Recorded</a:t>
            </a:r>
            <a:endParaRPr sz="3200" dirty="0">
              <a:solidFill>
                <a:schemeClr val="tx1"/>
              </a:solidFill>
              <a:latin typeface="+mj-lt"/>
              <a:ea typeface="+mj-ea"/>
            </a:endParaRPr>
          </a:p>
        </p:txBody>
      </p:sp>
    </p:spTree>
    <p:extLst>
      <p:ext uri="{BB962C8B-B14F-4D97-AF65-F5344CB8AC3E}">
        <p14:creationId xmlns:p14="http://schemas.microsoft.com/office/powerpoint/2010/main" val="16927125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7"/>
          <p:cNvSpPr>
            <a:spLocks noGrp="1"/>
          </p:cNvSpPr>
          <p:nvPr>
            <p:ph idx="1"/>
          </p:nvPr>
        </p:nvSpPr>
        <p:spPr bwMode="auto">
          <a:xfrm>
            <a:off x="79012" y="1371600"/>
            <a:ext cx="8959850" cy="48856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bodyPr>
          <a:lstStyle/>
          <a:p>
            <a:pPr marL="457200" indent="-457200"/>
            <a:r>
              <a:rPr lang="en-US" altLang="en-US" b="1" dirty="0" smtClean="0">
                <a:latin typeface="+mn-lt"/>
                <a:ea typeface="Calibri" pitchFamily="34" charset="0"/>
              </a:rPr>
              <a:t>Karen Pollitz</a:t>
            </a:r>
            <a:r>
              <a:rPr lang="en-US" altLang="en-US" dirty="0" smtClean="0">
                <a:latin typeface="+mn-lt"/>
                <a:ea typeface="Calibri" pitchFamily="34" charset="0"/>
              </a:rPr>
              <a:t>, Senior Fellow,</a:t>
            </a:r>
            <a:r>
              <a:rPr lang="en-US" altLang="en-US" dirty="0">
                <a:latin typeface="+mn-lt"/>
                <a:ea typeface="Calibri" pitchFamily="34" charset="0"/>
              </a:rPr>
              <a:t/>
            </a:r>
            <a:br>
              <a:rPr lang="en-US" altLang="en-US" dirty="0">
                <a:latin typeface="+mn-lt"/>
                <a:ea typeface="Calibri" pitchFamily="34" charset="0"/>
              </a:rPr>
            </a:br>
            <a:r>
              <a:rPr lang="en-US" altLang="en-US" dirty="0" smtClean="0">
                <a:latin typeface="+mn-lt"/>
                <a:ea typeface="Calibri" pitchFamily="34" charset="0"/>
              </a:rPr>
              <a:t>Kaiser Family Foundation</a:t>
            </a:r>
            <a:br>
              <a:rPr lang="en-US" altLang="en-US" dirty="0" smtClean="0">
                <a:latin typeface="+mn-lt"/>
                <a:ea typeface="Calibri" pitchFamily="34" charset="0"/>
              </a:rPr>
            </a:br>
            <a:r>
              <a:rPr lang="en-US" altLang="en-US" dirty="0" smtClean="0">
                <a:latin typeface="+mn-lt"/>
                <a:ea typeface="Calibri" pitchFamily="34" charset="0"/>
              </a:rPr>
              <a:t>Email: </a:t>
            </a:r>
            <a:r>
              <a:rPr lang="en-US" altLang="en-US" b="1" dirty="0" smtClean="0">
                <a:solidFill>
                  <a:srgbClr val="0070C0"/>
                </a:solidFill>
                <a:latin typeface="+mn-lt"/>
                <a:ea typeface="Calibri" pitchFamily="34" charset="0"/>
              </a:rPr>
              <a:t>kpollitz@kff.org</a:t>
            </a:r>
            <a:r>
              <a:rPr lang="en-US" altLang="en-US" b="1" dirty="0">
                <a:solidFill>
                  <a:srgbClr val="0070C0"/>
                </a:solidFill>
                <a:latin typeface="+mn-lt"/>
                <a:ea typeface="Calibri" pitchFamily="34" charset="0"/>
              </a:rPr>
              <a:t/>
            </a:r>
            <a:br>
              <a:rPr lang="en-US" altLang="en-US" b="1" dirty="0">
                <a:solidFill>
                  <a:srgbClr val="0070C0"/>
                </a:solidFill>
                <a:latin typeface="+mn-lt"/>
                <a:ea typeface="Calibri" pitchFamily="34" charset="0"/>
              </a:rPr>
            </a:br>
            <a:r>
              <a:rPr lang="en-US" altLang="en-US" dirty="0" smtClean="0">
                <a:latin typeface="+mn-lt"/>
                <a:ea typeface="Calibri" pitchFamily="34" charset="0"/>
              </a:rPr>
              <a:t>Phone: (202) 347-5270</a:t>
            </a:r>
          </a:p>
          <a:p>
            <a:pPr marL="457200" indent="-457200">
              <a:spcBef>
                <a:spcPts val="0"/>
              </a:spcBef>
            </a:pPr>
            <a:r>
              <a:rPr lang="en-US" altLang="en-US" b="1" dirty="0" smtClean="0">
                <a:latin typeface="+mn-lt"/>
                <a:ea typeface="Calibri" pitchFamily="34" charset="0"/>
              </a:rPr>
              <a:t>Jennifer Tolbert</a:t>
            </a:r>
            <a:r>
              <a:rPr lang="en-US" altLang="en-US" dirty="0" smtClean="0">
                <a:latin typeface="+mn-lt"/>
                <a:ea typeface="Calibri" pitchFamily="34" charset="0"/>
              </a:rPr>
              <a:t>, Director of State Health Reform, Kaiser Family Foundation</a:t>
            </a:r>
            <a:br>
              <a:rPr lang="en-US" altLang="en-US" dirty="0" smtClean="0">
                <a:latin typeface="+mn-lt"/>
                <a:ea typeface="Calibri" pitchFamily="34" charset="0"/>
              </a:rPr>
            </a:br>
            <a:r>
              <a:rPr lang="en-US" altLang="en-US" dirty="0" smtClean="0">
                <a:latin typeface="+mn-lt"/>
                <a:ea typeface="Calibri" pitchFamily="34" charset="0"/>
              </a:rPr>
              <a:t>Email: </a:t>
            </a:r>
            <a:r>
              <a:rPr lang="en-US" altLang="en-US" b="1" dirty="0" smtClean="0">
                <a:solidFill>
                  <a:schemeClr val="accent3"/>
                </a:solidFill>
                <a:latin typeface="+mn-lt"/>
                <a:ea typeface="Calibri" pitchFamily="34" charset="0"/>
              </a:rPr>
              <a:t>jtolbert@kff.org</a:t>
            </a:r>
            <a:r>
              <a:rPr lang="en-US" altLang="en-US" dirty="0" smtClean="0">
                <a:latin typeface="+mn-lt"/>
                <a:ea typeface="Calibri" pitchFamily="34" charset="0"/>
              </a:rPr>
              <a:t/>
            </a:r>
            <a:br>
              <a:rPr lang="en-US" altLang="en-US" dirty="0" smtClean="0">
                <a:latin typeface="+mn-lt"/>
                <a:ea typeface="Calibri" pitchFamily="34" charset="0"/>
              </a:rPr>
            </a:br>
            <a:r>
              <a:rPr lang="en-US" altLang="en-US" dirty="0" smtClean="0">
                <a:latin typeface="+mn-lt"/>
                <a:ea typeface="Calibri" pitchFamily="34" charset="0"/>
              </a:rPr>
              <a:t>Phone: (202) 347-5270</a:t>
            </a:r>
          </a:p>
          <a:p>
            <a:pPr marL="457200" indent="-457200"/>
            <a:r>
              <a:rPr lang="en-US" altLang="en-US" b="1" dirty="0">
                <a:latin typeface="+mn-lt"/>
                <a:ea typeface="Calibri" pitchFamily="34" charset="0"/>
              </a:rPr>
              <a:t>Julia Holloway, </a:t>
            </a:r>
            <a:r>
              <a:rPr lang="en-US" altLang="en-US" dirty="0">
                <a:latin typeface="+mn-lt"/>
                <a:ea typeface="Calibri" pitchFamily="34" charset="0"/>
              </a:rPr>
              <a:t>Director of Program Development and Navigator </a:t>
            </a:r>
            <a:r>
              <a:rPr lang="en-US" altLang="en-US" dirty="0" smtClean="0">
                <a:latin typeface="+mn-lt"/>
                <a:ea typeface="Calibri" pitchFamily="34" charset="0"/>
              </a:rPr>
              <a:t>Services,</a:t>
            </a:r>
          </a:p>
          <a:p>
            <a:pPr marL="0" indent="0">
              <a:buNone/>
            </a:pPr>
            <a:r>
              <a:rPr lang="en-US" altLang="en-US" dirty="0">
                <a:latin typeface="+mn-lt"/>
                <a:ea typeface="Calibri" pitchFamily="34" charset="0"/>
              </a:rPr>
              <a:t> </a:t>
            </a:r>
            <a:r>
              <a:rPr lang="en-US" altLang="en-US" dirty="0" smtClean="0">
                <a:latin typeface="+mn-lt"/>
                <a:ea typeface="Calibri" pitchFamily="34" charset="0"/>
              </a:rPr>
              <a:t>       Affiliated </a:t>
            </a:r>
            <a:r>
              <a:rPr lang="en-US" altLang="en-US" dirty="0">
                <a:latin typeface="+mn-lt"/>
                <a:ea typeface="Calibri" pitchFamily="34" charset="0"/>
              </a:rPr>
              <a:t>Service Providers of Indiana</a:t>
            </a:r>
          </a:p>
          <a:p>
            <a:pPr marL="0" indent="0">
              <a:buNone/>
            </a:pPr>
            <a:r>
              <a:rPr lang="en-US" altLang="en-US" dirty="0">
                <a:latin typeface="+mn-lt"/>
                <a:ea typeface="Calibri" pitchFamily="34" charset="0"/>
              </a:rPr>
              <a:t> </a:t>
            </a:r>
            <a:r>
              <a:rPr lang="en-US" altLang="en-US" dirty="0" smtClean="0">
                <a:latin typeface="+mn-lt"/>
                <a:ea typeface="Calibri" pitchFamily="34" charset="0"/>
              </a:rPr>
              <a:t>       Email</a:t>
            </a:r>
            <a:r>
              <a:rPr lang="en-US" altLang="en-US" dirty="0">
                <a:latin typeface="+mn-lt"/>
                <a:ea typeface="Calibri" pitchFamily="34" charset="0"/>
              </a:rPr>
              <a:t>: </a:t>
            </a:r>
            <a:r>
              <a:rPr lang="en-US" altLang="en-US" b="1" dirty="0">
                <a:solidFill>
                  <a:schemeClr val="accent3"/>
                </a:solidFill>
                <a:latin typeface="+mn-lt"/>
                <a:ea typeface="Calibri" pitchFamily="34" charset="0"/>
              </a:rPr>
              <a:t>jholloway@aspin.org</a:t>
            </a:r>
          </a:p>
          <a:p>
            <a:pPr marL="0" indent="0">
              <a:buNone/>
            </a:pPr>
            <a:r>
              <a:rPr lang="en-US" altLang="en-US" dirty="0" smtClean="0">
                <a:latin typeface="+mn-lt"/>
                <a:ea typeface="Calibri" pitchFamily="34" charset="0"/>
              </a:rPr>
              <a:t>        Phone</a:t>
            </a:r>
            <a:r>
              <a:rPr lang="en-US" altLang="en-US" dirty="0">
                <a:latin typeface="+mn-lt"/>
                <a:ea typeface="Calibri" pitchFamily="34" charset="0"/>
              </a:rPr>
              <a:t>: </a:t>
            </a:r>
            <a:r>
              <a:rPr lang="en-US" altLang="en-US" dirty="0" smtClean="0">
                <a:latin typeface="+mn-lt"/>
                <a:ea typeface="Calibri" pitchFamily="34" charset="0"/>
              </a:rPr>
              <a:t>(877) 313-7215</a:t>
            </a:r>
            <a:endParaRPr lang="en-US" altLang="en-US" dirty="0">
              <a:latin typeface="+mn-lt"/>
              <a:ea typeface="Calibri" pitchFamily="34" charset="0"/>
            </a:endParaRPr>
          </a:p>
          <a:p>
            <a:pPr marL="0" indent="0">
              <a:buNone/>
            </a:pPr>
            <a:endParaRPr lang="en-US" altLang="en-US" dirty="0">
              <a:latin typeface="+mn-lt"/>
              <a:ea typeface="Calibri" pitchFamily="34" charset="0"/>
            </a:endParaRPr>
          </a:p>
          <a:p>
            <a:pPr marL="457200" indent="-457200">
              <a:spcBef>
                <a:spcPts val="0"/>
              </a:spcBef>
            </a:pPr>
            <a:r>
              <a:rPr lang="en-US" altLang="en-US" b="1" dirty="0" smtClean="0">
                <a:latin typeface="+mn-lt"/>
                <a:ea typeface="Calibri" pitchFamily="34" charset="0"/>
              </a:rPr>
              <a:t>Teresa </a:t>
            </a:r>
            <a:r>
              <a:rPr lang="en-US" altLang="en-US" b="1" dirty="0">
                <a:latin typeface="+mn-lt"/>
                <a:ea typeface="Calibri" pitchFamily="34" charset="0"/>
              </a:rPr>
              <a:t>Rios-Bishop, </a:t>
            </a:r>
            <a:r>
              <a:rPr lang="en-US" altLang="en-US" dirty="0">
                <a:latin typeface="+mn-lt"/>
                <a:ea typeface="Calibri" pitchFamily="34" charset="0"/>
              </a:rPr>
              <a:t>Outreach and Policy </a:t>
            </a:r>
            <a:r>
              <a:rPr lang="en-US" altLang="en-US" dirty="0" smtClean="0">
                <a:latin typeface="+mn-lt"/>
                <a:ea typeface="Calibri" pitchFamily="34" charset="0"/>
              </a:rPr>
              <a:t>Manager,</a:t>
            </a:r>
            <a:r>
              <a:rPr lang="en-US" altLang="en-US" b="1" dirty="0" smtClean="0">
                <a:latin typeface="+mn-lt"/>
                <a:ea typeface="Calibri" pitchFamily="34" charset="0"/>
              </a:rPr>
              <a:t> </a:t>
            </a:r>
            <a:r>
              <a:rPr lang="en-US" altLang="en-US" dirty="0" smtClean="0">
                <a:latin typeface="+mn-lt"/>
                <a:ea typeface="Calibri" pitchFamily="34" charset="0"/>
              </a:rPr>
              <a:t>Ohio </a:t>
            </a:r>
            <a:r>
              <a:rPr lang="en-US" altLang="en-US" dirty="0">
                <a:latin typeface="+mn-lt"/>
                <a:ea typeface="Calibri" pitchFamily="34" charset="0"/>
              </a:rPr>
              <a:t>Association of Community </a:t>
            </a:r>
            <a:r>
              <a:rPr lang="en-US" altLang="en-US" dirty="0" smtClean="0">
                <a:latin typeface="+mn-lt"/>
                <a:ea typeface="Calibri" pitchFamily="34" charset="0"/>
              </a:rPr>
              <a:t>Health Centers</a:t>
            </a:r>
          </a:p>
          <a:p>
            <a:pPr marL="400050" lvl="1" indent="0">
              <a:spcBef>
                <a:spcPts val="0"/>
              </a:spcBef>
              <a:buNone/>
            </a:pPr>
            <a:r>
              <a:rPr lang="en-US" altLang="en-US" dirty="0" smtClean="0">
                <a:latin typeface="+mn-lt"/>
                <a:ea typeface="Calibri" pitchFamily="34" charset="0"/>
              </a:rPr>
              <a:t> </a:t>
            </a:r>
            <a:r>
              <a:rPr lang="en-US" altLang="en-US" sz="2000" dirty="0" smtClean="0">
                <a:latin typeface="+mn-lt"/>
                <a:ea typeface="Calibri" pitchFamily="34" charset="0"/>
              </a:rPr>
              <a:t>Email: </a:t>
            </a:r>
            <a:r>
              <a:rPr lang="en-US" altLang="en-US" sz="2000" b="1" dirty="0">
                <a:solidFill>
                  <a:schemeClr val="accent3"/>
                </a:solidFill>
                <a:latin typeface="+mn-lt"/>
                <a:ea typeface="Calibri" pitchFamily="34" charset="0"/>
              </a:rPr>
              <a:t>tbishop@ohiochc.org </a:t>
            </a:r>
            <a:r>
              <a:rPr lang="en-US" altLang="en-US" sz="2000" dirty="0" smtClean="0">
                <a:latin typeface="+mn-lt"/>
                <a:ea typeface="Calibri" pitchFamily="34" charset="0"/>
              </a:rPr>
              <a:t/>
            </a:r>
            <a:br>
              <a:rPr lang="en-US" altLang="en-US" sz="2000" dirty="0" smtClean="0">
                <a:latin typeface="+mn-lt"/>
                <a:ea typeface="Calibri" pitchFamily="34" charset="0"/>
              </a:rPr>
            </a:br>
            <a:r>
              <a:rPr lang="en-US" altLang="en-US" sz="2000" dirty="0" smtClean="0">
                <a:latin typeface="+mn-lt"/>
                <a:ea typeface="Calibri" pitchFamily="34" charset="0"/>
              </a:rPr>
              <a:t> Phone</a:t>
            </a:r>
            <a:r>
              <a:rPr lang="en-US" altLang="en-US" sz="2000" dirty="0">
                <a:latin typeface="+mn-lt"/>
                <a:ea typeface="Calibri" pitchFamily="34" charset="0"/>
              </a:rPr>
              <a:t>: (</a:t>
            </a:r>
            <a:r>
              <a:rPr lang="en-US" altLang="en-US" sz="2000" dirty="0" smtClean="0">
                <a:latin typeface="+mn-lt"/>
                <a:ea typeface="Calibri" pitchFamily="34" charset="0"/>
              </a:rPr>
              <a:t>614) 884-3101</a:t>
            </a:r>
            <a:br>
              <a:rPr lang="en-US" altLang="en-US" sz="2000" dirty="0" smtClean="0">
                <a:latin typeface="+mn-lt"/>
                <a:ea typeface="Calibri" pitchFamily="34" charset="0"/>
              </a:rPr>
            </a:br>
            <a:endParaRPr lang="en-US" altLang="en-US" sz="2000" dirty="0" smtClean="0">
              <a:latin typeface="+mn-lt"/>
              <a:ea typeface="Calibri" pitchFamily="34" charset="0"/>
            </a:endParaRPr>
          </a:p>
          <a:p>
            <a:pPr marL="457200" indent="-457200">
              <a:spcBef>
                <a:spcPts val="0"/>
              </a:spcBef>
            </a:pPr>
            <a:r>
              <a:rPr lang="en-US" b="1" dirty="0">
                <a:latin typeface="+mn-lt"/>
                <a:ea typeface="Calibri" pitchFamily="34" charset="0"/>
              </a:rPr>
              <a:t>Antoinette Kraus, </a:t>
            </a:r>
            <a:r>
              <a:rPr lang="en-US" dirty="0">
                <a:latin typeface="+mn-lt"/>
                <a:ea typeface="Calibri" pitchFamily="34" charset="0"/>
              </a:rPr>
              <a:t>Executive Director, Pennsylvania Health Access </a:t>
            </a:r>
            <a:r>
              <a:rPr lang="en-US" dirty="0" smtClean="0">
                <a:latin typeface="+mn-lt"/>
                <a:ea typeface="Calibri" pitchFamily="34" charset="0"/>
              </a:rPr>
              <a:t>Network</a:t>
            </a:r>
          </a:p>
          <a:p>
            <a:pPr marL="0" indent="0">
              <a:spcBef>
                <a:spcPts val="0"/>
              </a:spcBef>
              <a:buNone/>
            </a:pPr>
            <a:r>
              <a:rPr lang="en-US" dirty="0" smtClean="0">
                <a:latin typeface="+mn-lt"/>
                <a:ea typeface="Calibri" pitchFamily="34" charset="0"/>
              </a:rPr>
              <a:t>        Email</a:t>
            </a:r>
            <a:r>
              <a:rPr lang="en-US" dirty="0">
                <a:latin typeface="+mn-lt"/>
                <a:ea typeface="Calibri" pitchFamily="34" charset="0"/>
              </a:rPr>
              <a:t>: </a:t>
            </a:r>
            <a:r>
              <a:rPr lang="en-US" b="1" dirty="0" smtClean="0">
                <a:solidFill>
                  <a:schemeClr val="accent3"/>
                </a:solidFill>
                <a:latin typeface="+mn-lt"/>
                <a:ea typeface="Calibri" pitchFamily="34" charset="0"/>
                <a:hlinkClick r:id="rId2"/>
              </a:rPr>
              <a:t>akraus@pahealthaccess.org</a:t>
            </a:r>
            <a:endParaRPr lang="en-US" b="1" dirty="0" smtClean="0">
              <a:solidFill>
                <a:schemeClr val="accent3"/>
              </a:solidFill>
              <a:latin typeface="+mn-lt"/>
              <a:ea typeface="Calibri" pitchFamily="34" charset="0"/>
            </a:endParaRPr>
          </a:p>
          <a:p>
            <a:pPr marL="0" indent="0">
              <a:spcBef>
                <a:spcPts val="0"/>
              </a:spcBef>
              <a:buNone/>
            </a:pPr>
            <a:r>
              <a:rPr lang="en-US" altLang="en-US" b="1" dirty="0">
                <a:solidFill>
                  <a:schemeClr val="accent3"/>
                </a:solidFill>
                <a:latin typeface="+mn-lt"/>
                <a:ea typeface="Calibri" pitchFamily="34" charset="0"/>
              </a:rPr>
              <a:t> </a:t>
            </a:r>
            <a:r>
              <a:rPr lang="en-US" altLang="en-US" b="1" dirty="0" smtClean="0">
                <a:solidFill>
                  <a:schemeClr val="accent3"/>
                </a:solidFill>
                <a:latin typeface="+mn-lt"/>
                <a:ea typeface="Calibri" pitchFamily="34" charset="0"/>
              </a:rPr>
              <a:t>       </a:t>
            </a:r>
            <a:r>
              <a:rPr lang="en-US" altLang="en-US" dirty="0" smtClean="0">
                <a:latin typeface="+mn-lt"/>
                <a:ea typeface="Calibri" pitchFamily="34" charset="0"/>
              </a:rPr>
              <a:t>Phone</a:t>
            </a:r>
            <a:r>
              <a:rPr lang="en-US" altLang="en-US" dirty="0">
                <a:latin typeface="+mn-lt"/>
                <a:ea typeface="Calibri" pitchFamily="34" charset="0"/>
              </a:rPr>
              <a:t>: </a:t>
            </a:r>
            <a:r>
              <a:rPr lang="en-US" altLang="en-US" dirty="0" smtClean="0">
                <a:latin typeface="+mn-lt"/>
                <a:ea typeface="Calibri" pitchFamily="34" charset="0"/>
              </a:rPr>
              <a:t>(267) 971-1680</a:t>
            </a:r>
            <a:endParaRPr lang="en-US" altLang="en-US" dirty="0">
              <a:latin typeface="+mn-lt"/>
              <a:ea typeface="Calibri" pitchFamily="34" charset="0"/>
            </a:endParaRPr>
          </a:p>
          <a:p>
            <a:pPr marL="800100" lvl="2" indent="0">
              <a:buNone/>
            </a:pPr>
            <a:endParaRPr lang="en-US" altLang="en-US" sz="3000" b="1" dirty="0">
              <a:solidFill>
                <a:srgbClr val="0070C0"/>
              </a:solidFill>
              <a:latin typeface="+mn-lt"/>
              <a:ea typeface="Calibri" pitchFamily="34" charset="0"/>
            </a:endParaRPr>
          </a:p>
          <a:p>
            <a:pPr marL="800100" lvl="2" indent="0">
              <a:buNone/>
            </a:pPr>
            <a:endParaRPr lang="en-US" altLang="en-US" sz="3000" b="1" dirty="0" smtClean="0">
              <a:solidFill>
                <a:srgbClr val="0070C0"/>
              </a:solidFill>
              <a:latin typeface="+mn-lt"/>
              <a:ea typeface="Calibri" pitchFamily="34" charset="0"/>
            </a:endParaRPr>
          </a:p>
        </p:txBody>
      </p:sp>
      <p:sp>
        <p:nvSpPr>
          <p:cNvPr id="7" name="Title 6"/>
          <p:cNvSpPr>
            <a:spLocks noGrp="1"/>
          </p:cNvSpPr>
          <p:nvPr>
            <p:ph type="title"/>
          </p:nvPr>
        </p:nvSpPr>
        <p:spPr>
          <a:xfrm>
            <a:off x="92075" y="365125"/>
            <a:ext cx="8959850" cy="914400"/>
          </a:xfrm>
        </p:spPr>
        <p:txBody>
          <a:bodyPr/>
          <a:lstStyle/>
          <a:p>
            <a:pPr eaLnBrk="1" hangingPunct="1">
              <a:defRPr/>
            </a:pPr>
            <a:r>
              <a:rPr sz="3200" dirty="0" smtClean="0">
                <a:solidFill>
                  <a:schemeClr val="tx1"/>
                </a:solidFill>
                <a:latin typeface="+mj-lt"/>
                <a:ea typeface="+mj-ea"/>
              </a:rPr>
              <a:t>Questions About Open Enrollment</a:t>
            </a:r>
            <a:endParaRPr sz="3200" dirty="0">
              <a:solidFill>
                <a:schemeClr val="tx1"/>
              </a:solidFill>
              <a:latin typeface="+mj-lt"/>
              <a:ea typeface="+mj-ea"/>
            </a:endParaRPr>
          </a:p>
        </p:txBody>
      </p:sp>
    </p:spTree>
    <p:extLst>
      <p:ext uri="{BB962C8B-B14F-4D97-AF65-F5344CB8AC3E}">
        <p14:creationId xmlns:p14="http://schemas.microsoft.com/office/powerpoint/2010/main" val="37516801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7"/>
          <p:cNvSpPr>
            <a:spLocks noGrp="1"/>
          </p:cNvSpPr>
          <p:nvPr>
            <p:ph idx="1"/>
          </p:nvPr>
        </p:nvSpPr>
        <p:spPr bwMode="auto">
          <a:xfrm>
            <a:off x="92075" y="1371600"/>
            <a:ext cx="8959850" cy="4754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800100" lvl="2" indent="0" eaLnBrk="1" hangingPunct="1">
              <a:buFontTx/>
              <a:buNone/>
            </a:pPr>
            <a:r>
              <a:rPr lang="en-US" altLang="en-US" sz="3000" b="1" dirty="0" smtClean="0">
                <a:latin typeface="+mn-lt"/>
                <a:ea typeface="Calibri" pitchFamily="34" charset="0"/>
              </a:rPr>
              <a:t>Katie H. Smith</a:t>
            </a:r>
            <a:r>
              <a:rPr lang="en-US" altLang="en-US" sz="3000" dirty="0" smtClean="0">
                <a:latin typeface="+mn-lt"/>
                <a:ea typeface="Calibri" pitchFamily="34" charset="0"/>
              </a:rPr>
              <a:t>, Communications Associate</a:t>
            </a:r>
          </a:p>
          <a:p>
            <a:pPr marL="800100" lvl="2" indent="0" eaLnBrk="1" hangingPunct="1">
              <a:buFontTx/>
              <a:buNone/>
            </a:pPr>
            <a:r>
              <a:rPr lang="en-US" altLang="en-US" sz="3000" dirty="0" smtClean="0">
                <a:latin typeface="+mn-lt"/>
                <a:ea typeface="Calibri" pitchFamily="34" charset="0"/>
              </a:rPr>
              <a:t>Kaiser Family Foundation</a:t>
            </a:r>
            <a:br>
              <a:rPr lang="en-US" altLang="en-US" sz="3000" dirty="0" smtClean="0">
                <a:latin typeface="+mn-lt"/>
                <a:ea typeface="Calibri" pitchFamily="34" charset="0"/>
              </a:rPr>
            </a:br>
            <a:r>
              <a:rPr lang="en-US" altLang="en-US" sz="3000" dirty="0" smtClean="0">
                <a:latin typeface="+mn-lt"/>
                <a:ea typeface="Calibri" pitchFamily="34" charset="0"/>
              </a:rPr>
              <a:t>Email: </a:t>
            </a:r>
            <a:r>
              <a:rPr lang="en-US" altLang="en-US" sz="3000" b="1" dirty="0" smtClean="0">
                <a:solidFill>
                  <a:srgbClr val="0070C0"/>
                </a:solidFill>
                <a:latin typeface="+mn-lt"/>
                <a:ea typeface="Calibri" pitchFamily="34" charset="0"/>
              </a:rPr>
              <a:t>ksmith@kff.org</a:t>
            </a:r>
          </a:p>
          <a:p>
            <a:pPr marL="800100" lvl="2" indent="0">
              <a:buNone/>
            </a:pPr>
            <a:r>
              <a:rPr lang="en-US" altLang="en-US" sz="3000" dirty="0" smtClean="0">
                <a:latin typeface="+mn-lt"/>
                <a:ea typeface="Calibri" pitchFamily="34" charset="0"/>
              </a:rPr>
              <a:t>Phone: (202) 347-5270</a:t>
            </a:r>
            <a:endParaRPr lang="en-US" altLang="en-US" sz="3000" b="1" dirty="0" smtClean="0">
              <a:solidFill>
                <a:srgbClr val="0070C0"/>
              </a:solidFill>
              <a:latin typeface="+mn-lt"/>
              <a:ea typeface="Calibri" pitchFamily="34" charset="0"/>
            </a:endParaRPr>
          </a:p>
          <a:p>
            <a:pPr marL="800100" lvl="2" indent="0">
              <a:buNone/>
            </a:pPr>
            <a:endParaRPr lang="en-US" altLang="en-US" sz="3000" b="1" dirty="0">
              <a:solidFill>
                <a:srgbClr val="0070C0"/>
              </a:solidFill>
              <a:latin typeface="+mn-lt"/>
              <a:ea typeface="Calibri" pitchFamily="34" charset="0"/>
            </a:endParaRPr>
          </a:p>
          <a:p>
            <a:pPr marL="800100" lvl="2" indent="0">
              <a:buNone/>
            </a:pPr>
            <a:r>
              <a:rPr lang="en-US" sz="2400" b="1" dirty="0">
                <a:latin typeface="+mn-lt"/>
              </a:rPr>
              <a:t>Facebook</a:t>
            </a:r>
            <a:r>
              <a:rPr lang="en-US" sz="2400" dirty="0">
                <a:latin typeface="+mn-lt"/>
              </a:rPr>
              <a:t>: 	</a:t>
            </a:r>
            <a:r>
              <a:rPr lang="en-US" sz="2400" b="1" dirty="0">
                <a:solidFill>
                  <a:srgbClr val="0070C0"/>
                </a:solidFill>
                <a:latin typeface="+mn-lt"/>
              </a:rPr>
              <a:t>/</a:t>
            </a:r>
            <a:r>
              <a:rPr lang="en-US" sz="2400" b="1" dirty="0" err="1">
                <a:solidFill>
                  <a:srgbClr val="0070C0"/>
                </a:solidFill>
                <a:latin typeface="+mn-lt"/>
              </a:rPr>
              <a:t>KaiserFamilyFoundation</a:t>
            </a:r>
            <a:endParaRPr lang="en-US" sz="2400" b="1" dirty="0">
              <a:solidFill>
                <a:srgbClr val="0070C0"/>
              </a:solidFill>
              <a:latin typeface="+mn-lt"/>
            </a:endParaRPr>
          </a:p>
          <a:p>
            <a:pPr marL="800100" lvl="2" indent="0">
              <a:buNone/>
            </a:pPr>
            <a:r>
              <a:rPr lang="en-US" sz="2400" b="1" dirty="0" smtClean="0">
                <a:latin typeface="+mn-lt"/>
              </a:rPr>
              <a:t>Twitter</a:t>
            </a:r>
            <a:r>
              <a:rPr lang="en-US" sz="2400" dirty="0">
                <a:latin typeface="+mn-lt"/>
              </a:rPr>
              <a:t>:	</a:t>
            </a:r>
            <a:r>
              <a:rPr lang="en-US" sz="2400" dirty="0" smtClean="0">
                <a:latin typeface="+mn-lt"/>
              </a:rPr>
              <a:t>	</a:t>
            </a:r>
            <a:r>
              <a:rPr lang="en-US" sz="2400" b="1" dirty="0" smtClean="0">
                <a:solidFill>
                  <a:srgbClr val="0070C0"/>
                </a:solidFill>
                <a:latin typeface="+mn-lt"/>
              </a:rPr>
              <a:t>@</a:t>
            </a:r>
            <a:r>
              <a:rPr lang="en-US" sz="2400" b="1" dirty="0" err="1">
                <a:solidFill>
                  <a:srgbClr val="0070C0"/>
                </a:solidFill>
                <a:latin typeface="+mn-lt"/>
              </a:rPr>
              <a:t>KaiserFamFound</a:t>
            </a:r>
            <a:endParaRPr lang="en-US" sz="2400" b="1" dirty="0">
              <a:solidFill>
                <a:srgbClr val="0070C0"/>
              </a:solidFill>
              <a:latin typeface="+mn-lt"/>
            </a:endParaRPr>
          </a:p>
          <a:p>
            <a:pPr marL="800100" lvl="2" indent="0">
              <a:buNone/>
            </a:pPr>
            <a:r>
              <a:rPr lang="en-US" sz="2400" b="1" dirty="0" smtClean="0">
                <a:latin typeface="+mn-lt"/>
              </a:rPr>
              <a:t>Email </a:t>
            </a:r>
            <a:r>
              <a:rPr lang="en-US" sz="2400" b="1" dirty="0">
                <a:latin typeface="+mn-lt"/>
              </a:rPr>
              <a:t>alerts</a:t>
            </a:r>
            <a:r>
              <a:rPr lang="en-US" sz="2400" dirty="0">
                <a:latin typeface="+mn-lt"/>
              </a:rPr>
              <a:t>:	</a:t>
            </a:r>
            <a:r>
              <a:rPr lang="en-US" sz="2400" b="1" dirty="0">
                <a:solidFill>
                  <a:srgbClr val="0070C0"/>
                </a:solidFill>
                <a:latin typeface="+mn-lt"/>
              </a:rPr>
              <a:t>kff.org/email</a:t>
            </a:r>
          </a:p>
          <a:p>
            <a:pPr marL="800100" lvl="2" indent="0">
              <a:buNone/>
            </a:pPr>
            <a:endParaRPr lang="en-US" altLang="en-US" sz="3000" b="1" dirty="0" smtClean="0">
              <a:solidFill>
                <a:srgbClr val="0070C0"/>
              </a:solidFill>
              <a:latin typeface="+mn-lt"/>
              <a:ea typeface="Calibri" pitchFamily="34" charset="0"/>
            </a:endParaRPr>
          </a:p>
        </p:txBody>
      </p:sp>
      <p:sp>
        <p:nvSpPr>
          <p:cNvPr id="7" name="Title 6"/>
          <p:cNvSpPr>
            <a:spLocks noGrp="1"/>
          </p:cNvSpPr>
          <p:nvPr>
            <p:ph type="title"/>
          </p:nvPr>
        </p:nvSpPr>
        <p:spPr>
          <a:xfrm>
            <a:off x="92075" y="365125"/>
            <a:ext cx="8959850" cy="914400"/>
          </a:xfrm>
        </p:spPr>
        <p:txBody>
          <a:bodyPr/>
          <a:lstStyle/>
          <a:p>
            <a:pPr eaLnBrk="1" hangingPunct="1">
              <a:defRPr/>
            </a:pPr>
            <a:r>
              <a:rPr sz="3200" dirty="0" smtClean="0">
                <a:solidFill>
                  <a:schemeClr val="tx1"/>
                </a:solidFill>
                <a:latin typeface="+mj-lt"/>
                <a:ea typeface="+mj-ea"/>
              </a:rPr>
              <a:t>Contact Information</a:t>
            </a:r>
            <a:endParaRPr sz="3200" dirty="0">
              <a:solidFill>
                <a:schemeClr val="tx1"/>
              </a:solidFill>
              <a:latin typeface="+mj-lt"/>
              <a:ea typeface="+mj-ea"/>
            </a:endParaRPr>
          </a:p>
        </p:txBody>
      </p:sp>
    </p:spTree>
    <p:extLst>
      <p:ext uri="{BB962C8B-B14F-4D97-AF65-F5344CB8AC3E}">
        <p14:creationId xmlns:p14="http://schemas.microsoft.com/office/powerpoint/2010/main" val="58748973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FF_Template" id="{15624149-D536-4485-BFA2-098F079AC01A}" vid="{AB17F953-BADE-46AE-A6CD-3B7184799CA4}"/>
    </a:ext>
  </a:extLst>
</a:theme>
</file>

<file path=ppt/theme/theme2.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FF_Template" id="{15624149-D536-4485-BFA2-098F079AC01A}" vid="{1AA1E98A-82E3-4FD5-8CA0-41746412034A}"/>
    </a:ext>
  </a:extLst>
</a:theme>
</file>

<file path=ppt/theme/theme3.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Lst>
    <a:ext uri="{05A4C25C-085E-4340-85A3-A5531E510DB2}">
      <thm15:themeFamily xmlns:thm15="http://schemas.microsoft.com/office/thememl/2012/main" name="KFF_Template" id="{15624149-D536-4485-BFA2-098F079AC01A}" vid="{CFFF624F-939D-473C-8451-11D17185C46B}"/>
    </a:ext>
  </a:extLst>
</a:theme>
</file>

<file path=ppt/theme/theme4.xml><?xml version="1.0" encoding="utf-8"?>
<a:theme xmlns:a="http://schemas.openxmlformats.org/drawingml/2006/main" name="1_Default with figure #">
  <a:themeElements>
    <a:clrScheme name="KFF colors">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598852B-4E78-4B5A-B280-85BEE378C35A}" vid="{E134CA96-1627-4A82-A690-7313938D0EE1}"/>
    </a:ext>
  </a:extLst>
</a:theme>
</file>

<file path=ppt/theme/theme5.xml><?xml version="1.0" encoding="utf-8"?>
<a:theme xmlns:a="http://schemas.openxmlformats.org/drawingml/2006/main" name="2_Default with figure #">
  <a:themeElements>
    <a:clrScheme name="KFF colors">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598852B-4E78-4B5A-B280-85BEE378C35A}" vid="{E134CA96-1627-4A82-A690-7313938D0EE1}"/>
    </a:ext>
  </a:extLst>
</a:theme>
</file>

<file path=ppt/theme/theme6.xml><?xml version="1.0" encoding="utf-8"?>
<a:theme xmlns:a="http://schemas.openxmlformats.org/drawingml/2006/main" name="blank">
  <a:themeElements>
    <a:clrScheme name="Custom 2">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0 years PowerPoint template (no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30 years PowerPoint template (no header)" id="{F6BECF96-1802-4185-AA1E-3EFC7BE83710}" vid="{7738FED8-242B-4116-9EC2-72C526A076E3}"/>
    </a:ext>
  </a:extLst>
</a:theme>
</file>

<file path=ppt/theme/theme8.xml><?xml version="1.0" encoding="utf-8"?>
<a:theme xmlns:a="http://schemas.openxmlformats.org/drawingml/2006/main" name="ASPIN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Facet">
  <a:themeElements>
    <a:clrScheme name="OACHC BRAND">
      <a:dk1>
        <a:srgbClr val="3F3F3F"/>
      </a:dk1>
      <a:lt1>
        <a:sysClr val="window" lastClr="FFFFFF"/>
      </a:lt1>
      <a:dk2>
        <a:srgbClr val="7F7F80"/>
      </a:dk2>
      <a:lt2>
        <a:srgbClr val="D8D8D8"/>
      </a:lt2>
      <a:accent1>
        <a:srgbClr val="014C6A"/>
      </a:accent1>
      <a:accent2>
        <a:srgbClr val="920000"/>
      </a:accent2>
      <a:accent3>
        <a:srgbClr val="0177A6"/>
      </a:accent3>
      <a:accent4>
        <a:srgbClr val="7F7F7F"/>
      </a:accent4>
      <a:accent5>
        <a:srgbClr val="A5A5A5"/>
      </a:accent5>
      <a:accent6>
        <a:srgbClr val="BFBFBF"/>
      </a:accent6>
      <a:hlink>
        <a:srgbClr val="920000"/>
      </a:hlink>
      <a:folHlink>
        <a:srgbClr val="92000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10.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KFF_Template</Template>
  <TotalTime>13945</TotalTime>
  <Words>2600</Words>
  <Application>Microsoft Office PowerPoint</Application>
  <PresentationFormat>On-screen Show (4:3)</PresentationFormat>
  <Paragraphs>452</Paragraphs>
  <Slides>42</Slides>
  <Notes>27</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42</vt:i4>
      </vt:variant>
    </vt:vector>
  </HeadingPairs>
  <TitlesOfParts>
    <vt:vector size="63" baseType="lpstr">
      <vt:lpstr>Arial</vt:lpstr>
      <vt:lpstr>Calibri</vt:lpstr>
      <vt:lpstr>Century Gothic</vt:lpstr>
      <vt:lpstr>Corbel</vt:lpstr>
      <vt:lpstr>Meta Offc Pro</vt:lpstr>
      <vt:lpstr>MetaSerif-Book</vt:lpstr>
      <vt:lpstr>Symbol</vt:lpstr>
      <vt:lpstr>Tahoma</vt:lpstr>
      <vt:lpstr>Times New Roman</vt:lpstr>
      <vt:lpstr>Wingdings 2</vt:lpstr>
      <vt:lpstr>Wingdings 3</vt:lpstr>
      <vt:lpstr>Default with exhibit #</vt:lpstr>
      <vt:lpstr>Default with figure #</vt:lpstr>
      <vt:lpstr>Title page</vt:lpstr>
      <vt:lpstr>1_Default with figure #</vt:lpstr>
      <vt:lpstr>2_Default with figure #</vt:lpstr>
      <vt:lpstr>blank</vt:lpstr>
      <vt:lpstr>30 years PowerPoint template (no header)</vt:lpstr>
      <vt:lpstr>ASPIN PowerPoint</vt:lpstr>
      <vt:lpstr>Facet</vt:lpstr>
      <vt:lpstr>Frame</vt:lpstr>
      <vt:lpstr> </vt:lpstr>
      <vt:lpstr>Karen Pollitz</vt:lpstr>
      <vt:lpstr>Jennifer Tolbert</vt:lpstr>
      <vt:lpstr>Julia Holloway</vt:lpstr>
      <vt:lpstr>Teresa Rios-Bishop</vt:lpstr>
      <vt:lpstr>Antoinette Kraus</vt:lpstr>
      <vt:lpstr>Events leading up to open enrollment added to uncertainty for insurers and confusion for consumers.</vt:lpstr>
      <vt:lpstr>Most are aware the individual mandate is still in effect, but four in ten uninsured are unaware or unsure.</vt:lpstr>
      <vt:lpstr>The Affordable Care Act is still the law.</vt:lpstr>
      <vt:lpstr>Most uninsured and large shares of non-group enrollees are unaware of the timing of open enrollment.</vt:lpstr>
      <vt:lpstr>Open enrollment for 2018 will be shorter in most states.</vt:lpstr>
      <vt:lpstr>Nearly one-quarter of Marketplace enrollees auto-renewed in 2017.</vt:lpstr>
      <vt:lpstr>2018 Insurer participation changed in Indiana and Ohio, not in Pennsylvania.</vt:lpstr>
      <vt:lpstr>Most Marketplace enrollees worry rising deductibles, premiums will make their coverage unaffordable.  </vt:lpstr>
      <vt:lpstr>Average medical deductibles in cost sharing reduction plans are much lower than in traditional Silver plans.</vt:lpstr>
      <vt:lpstr>Though the President stopped reimbursement to insurers, insurers must still provide CSR to consumers.</vt:lpstr>
      <vt:lpstr>Most insurers raised premiums to address the termination of CSR payments.</vt:lpstr>
      <vt:lpstr>2018 premiums in Indiana are increasing, but subsidy-eligible consumers will pay about the same for Silver plans.</vt:lpstr>
      <vt:lpstr>2018 premiums in Ohio are increasing, but subsidy-eligible consumers will pay the same or less.</vt:lpstr>
      <vt:lpstr>2018 premiums in Pennsylvania are increasing, but subsidy-eligible consumers will pay the same or less.</vt:lpstr>
      <vt:lpstr>New enrollment rules may add to confusion.</vt:lpstr>
      <vt:lpstr>Start early.  Waiting to the last minute risks delays.</vt:lpstr>
      <vt:lpstr>Medicaid coverage is available for low-income adults in Indiana, Ohio, and Pennsylvania throughout the year.</vt:lpstr>
      <vt:lpstr>KFF Resources on Open Enrollment</vt:lpstr>
      <vt:lpstr>PowerPoint Presentation</vt:lpstr>
      <vt:lpstr>PowerPoint Presentation</vt:lpstr>
      <vt:lpstr>PowerPoint Presentation</vt:lpstr>
      <vt:lpstr>PowerPoint Presentation</vt:lpstr>
      <vt:lpstr>Community Partners</vt:lpstr>
      <vt:lpstr>PowerPoint Presentation</vt:lpstr>
      <vt:lpstr>PowerPoint Presentation</vt:lpstr>
      <vt:lpstr>PowerPoint Presentation</vt:lpstr>
      <vt:lpstr>Ohio Association of Community Health Centers (OACHC)</vt:lpstr>
      <vt:lpstr>PowerPoint Presentation</vt:lpstr>
      <vt:lpstr>Ohio Assistance: OE5</vt:lpstr>
      <vt:lpstr>Connecting with Consumers: Getting Ready for Open Enrollment  Antoinette Kraus, Executive Director  </vt:lpstr>
      <vt:lpstr>PHAN Helpline:  877-570-3642  pahealthaccess.org/gethelp</vt:lpstr>
      <vt:lpstr>Robust Outreach Campaign</vt:lpstr>
      <vt:lpstr>Important Contact Info</vt:lpstr>
      <vt:lpstr>Today’s Web Briefing Will Be Recorded</vt:lpstr>
      <vt:lpstr>Questions About Open Enrollment</vt:lpstr>
      <vt:lpstr>Contact Information</vt:lpstr>
    </vt:vector>
  </TitlesOfParts>
  <Company>HERMES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Karen Pollitz</dc:creator>
  <cp:lastModifiedBy>Robin Sidel</cp:lastModifiedBy>
  <cp:revision>187</cp:revision>
  <cp:lastPrinted>2017-10-16T21:31:29Z</cp:lastPrinted>
  <dcterms:created xsi:type="dcterms:W3CDTF">2017-09-27T19:31:27Z</dcterms:created>
  <dcterms:modified xsi:type="dcterms:W3CDTF">2017-10-30T17:31:28Z</dcterms:modified>
</cp:coreProperties>
</file>