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8.xml" ContentType="application/vnd.openxmlformats-officedocument.drawingml.chart+xml"/>
  <Override PartName="/ppt/theme/themeOverride1.xml" ContentType="application/vnd.openxmlformats-officedocument.themeOverride+xml"/>
  <Override PartName="/ppt/charts/chart19.xml" ContentType="application/vnd.openxmlformats-officedocument.drawingml.chart+xml"/>
  <Override PartName="/ppt/theme/themeOverride2.xml" ContentType="application/vnd.openxmlformats-officedocument.themeOverride+xml"/>
  <Override PartName="/ppt/charts/chart20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2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1"/>
    <p:sldMasterId id="2147483673" r:id="rId2"/>
    <p:sldMasterId id="2147483666" r:id="rId3"/>
    <p:sldMasterId id="2147483678" r:id="rId4"/>
    <p:sldMasterId id="2147483684" r:id="rId5"/>
    <p:sldMasterId id="2147483689" r:id="rId6"/>
    <p:sldMasterId id="2147483694" r:id="rId7"/>
  </p:sldMasterIdLst>
  <p:notesMasterIdLst>
    <p:notesMasterId r:id="rId29"/>
  </p:notesMasterIdLst>
  <p:handoutMasterIdLst>
    <p:handoutMasterId r:id="rId30"/>
  </p:handoutMasterIdLst>
  <p:sldIdLst>
    <p:sldId id="442" r:id="rId8"/>
    <p:sldId id="432" r:id="rId9"/>
    <p:sldId id="433" r:id="rId10"/>
    <p:sldId id="446" r:id="rId11"/>
    <p:sldId id="447" r:id="rId12"/>
    <p:sldId id="435" r:id="rId13"/>
    <p:sldId id="465" r:id="rId14"/>
    <p:sldId id="441" r:id="rId15"/>
    <p:sldId id="367" r:id="rId16"/>
    <p:sldId id="451" r:id="rId17"/>
    <p:sldId id="437" r:id="rId18"/>
    <p:sldId id="467" r:id="rId19"/>
    <p:sldId id="421" r:id="rId20"/>
    <p:sldId id="413" r:id="rId21"/>
    <p:sldId id="463" r:id="rId22"/>
    <p:sldId id="466" r:id="rId23"/>
    <p:sldId id="459" r:id="rId24"/>
    <p:sldId id="418" r:id="rId25"/>
    <p:sldId id="456" r:id="rId26"/>
    <p:sldId id="461" r:id="rId27"/>
    <p:sldId id="460" r:id="rId2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ra Norton" initials="MN" lastIdx="4" clrIdx="0"/>
  <p:cmAuthor id="1" name="Elise Sugarman" initials="ES" lastIdx="18" clrIdx="1">
    <p:extLst>
      <p:ext uri="{19B8F6BF-5375-455C-9EA6-DF929625EA0E}">
        <p15:presenceInfo xmlns:p15="http://schemas.microsoft.com/office/powerpoint/2012/main" userId="S-1-5-21-1957994488-602162358-682003330-53213" providerId="AD"/>
      </p:ext>
    </p:extLst>
  </p:cmAuthor>
  <p:cmAuthor id="2" name="Ashley Kirzinger" initials="AK" lastIdx="8" clrIdx="2">
    <p:extLst>
      <p:ext uri="{19B8F6BF-5375-455C-9EA6-DF929625EA0E}">
        <p15:presenceInfo xmlns:p15="http://schemas.microsoft.com/office/powerpoint/2012/main" userId="S-1-5-21-1957994488-602162358-682003330-531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C26"/>
    <a:srgbClr val="7F7F7F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8" autoAdjust="0"/>
    <p:restoredTop sz="94660"/>
  </p:normalViewPr>
  <p:slideViewPr>
    <p:cSldViewPr>
      <p:cViewPr varScale="1">
        <p:scale>
          <a:sx n="85" d="100"/>
          <a:sy n="85" d="100"/>
        </p:scale>
        <p:origin x="9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4" d="100"/>
        <a:sy n="10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2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3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15759344737081"/>
          <c:y val="0.18527850039790547"/>
          <c:w val="0.79031258484930766"/>
          <c:h val="0.7428128621393653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who followed news about the Zika virus outbreak closely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7DB-4730-B788-BF68889BCA2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7DB-4730-B788-BF68889BCA2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7DB-4730-B788-BF68889BCA2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2843696262105168E-2"/>
                  <c:y val="3.1529590697132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7DB-4730-B788-BF68889BCA2B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7DB-4730-B788-BF68889BCA2B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7DB-4730-B788-BF68889BCA2B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7DB-4730-B788-BF68889BCA2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8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Feb 2016</c:v>
                </c:pt>
                <c:pt idx="1">
                  <c:v>Mar 2016</c:v>
                </c:pt>
                <c:pt idx="2">
                  <c:v>Apr 2016</c:v>
                </c:pt>
                <c:pt idx="4">
                  <c:v>Jun 2016</c:v>
                </c:pt>
                <c:pt idx="5">
                  <c:v>Jul 2016</c:v>
                </c:pt>
                <c:pt idx="6">
                  <c:v>Aug 2016</c:v>
                </c:pt>
                <c:pt idx="7">
                  <c:v>Sept 2016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0.56999999999999995</c:v>
                </c:pt>
                <c:pt idx="1">
                  <c:v>0.54</c:v>
                </c:pt>
                <c:pt idx="2">
                  <c:v>0.61</c:v>
                </c:pt>
                <c:pt idx="4">
                  <c:v>0.56999999999999995</c:v>
                </c:pt>
                <c:pt idx="5">
                  <c:v>0.52</c:v>
                </c:pt>
                <c:pt idx="6">
                  <c:v>0.6</c:v>
                </c:pt>
                <c:pt idx="7">
                  <c:v>0.61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7DB-4730-B788-BF68889BCA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Percent who have heard or read at least a little about the Zika virus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9.7701149425287459E-2"/>
                  <c:y val="-1.5166265258218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7DB-4730-B788-BF68889BCA2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4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Feb 2016</c:v>
                </c:pt>
                <c:pt idx="1">
                  <c:v>Mar 2016</c:v>
                </c:pt>
                <c:pt idx="2">
                  <c:v>Apr 2016</c:v>
                </c:pt>
                <c:pt idx="4">
                  <c:v>Jun 2016</c:v>
                </c:pt>
                <c:pt idx="5">
                  <c:v>Jul 2016</c:v>
                </c:pt>
                <c:pt idx="6">
                  <c:v>Aug 2016</c:v>
                </c:pt>
                <c:pt idx="7">
                  <c:v>Sept 2016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0.84</c:v>
                </c:pt>
                <c:pt idx="1">
                  <c:v>0.8</c:v>
                </c:pt>
                <c:pt idx="4">
                  <c:v>0.85</c:v>
                </c:pt>
                <c:pt idx="5">
                  <c:v>0.89</c:v>
                </c:pt>
                <c:pt idx="6">
                  <c:v>0.92</c:v>
                </c:pt>
                <c:pt idx="7">
                  <c:v>0.92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07DB-4730-B788-BF68889BC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740104"/>
        <c:axId val="345741280"/>
      </c:lineChart>
      <c:catAx>
        <c:axId val="34574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41280"/>
        <c:crosses val="autoZero"/>
        <c:auto val="0"/>
        <c:lblAlgn val="ctr"/>
        <c:lblOffset val="100"/>
        <c:noMultiLvlLbl val="0"/>
      </c:catAx>
      <c:valAx>
        <c:axId val="34574128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4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6767241379310344"/>
          <c:y val="2.4266024413149127E-2"/>
          <c:w val="0.67140804597701143"/>
          <c:h val="0.117640539928596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36745406824145"/>
          <c:y val="2.4056017055989695E-2"/>
          <c:w val="0.75915640826586817"/>
          <c:h val="0.864414563255959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B0E-4F0B-854B-FB549FCD6E22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B0E-4F0B-854B-FB549FCD6E2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B0E-4F0B-854B-FB549FCD6E2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B0E-4F0B-854B-FB549FCD6E22}"/>
              </c:ext>
            </c:extLst>
          </c:dPt>
          <c:dPt>
            <c:idx val="4"/>
            <c:bubble3D val="0"/>
            <c:spPr>
              <a:solidFill>
                <a:srgbClr val="E05C26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B0E-4F0B-854B-FB549FCD6E22}"/>
              </c:ext>
            </c:extLst>
          </c:dPt>
          <c:dLbls>
            <c:dLbl>
              <c:idx val="0"/>
              <c:layout>
                <c:manualLayout>
                  <c:x val="-0.11617472551846512"/>
                  <c:y val="-0.2617455660530242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4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B0E-4F0B-854B-FB549FCD6E22}"/>
                </c:ext>
                <c:ext xmlns:c15="http://schemas.microsoft.com/office/drawing/2012/chart" uri="{CE6537A1-D6FC-4f65-9D91-7224C49458BB}">
                  <c15:layout>
                    <c:manualLayout>
                      <c:w val="0.33544600938967128"/>
                      <c:h val="0.3212280144209823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6085117001219917"/>
                  <c:y val="-6.60812264148957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B0E-4F0B-854B-FB549FCD6E2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2979298362352593"/>
                  <c:y val="0.1273735585857671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B0E-4F0B-854B-FB549FCD6E22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2755609774130341"/>
                  <c:y val="0.1148006591727508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B0E-4F0B-854B-FB549FCD6E2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eparator>
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Yes (correct answer)</c:v>
                </c:pt>
                <c:pt idx="1">
                  <c:v>No</c:v>
                </c:pt>
                <c:pt idx="2">
                  <c:v>Haven't heard or read about Zika/Don't know 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0.66</c:v>
                </c:pt>
                <c:pt idx="1">
                  <c:v>0.09</c:v>
                </c:pt>
                <c:pt idx="2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B0E-4F0B-854B-FB549FCD6E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10218119286814"/>
          <c:y val="0.17059052834702293"/>
          <c:w val="0.82678952846411435"/>
          <c:h val="0.8252777516794287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E3-4B65-974B-EC29BB71B612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9E3-4B65-974B-EC29BB71B612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9E3-4B65-974B-EC29BB71B612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9E3-4B65-974B-EC29BB71B612}"/>
              </c:ext>
            </c:extLst>
          </c:dPt>
          <c:dPt>
            <c:idx val="4"/>
            <c:bubble3D val="0"/>
            <c:spPr>
              <a:solidFill>
                <a:srgbClr val="E05C26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9E3-4B65-974B-EC29BB71B612}"/>
              </c:ext>
            </c:extLst>
          </c:dPt>
          <c:dLbls>
            <c:dLbl>
              <c:idx val="0"/>
              <c:layout>
                <c:manualLayout>
                  <c:x val="-0.14550751199203549"/>
                  <c:y val="-0.14639690710473344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2400">
                        <a:solidFill>
                          <a:schemeClr val="bg1"/>
                        </a:solidFill>
                      </a:defRPr>
                    </a:pPr>
                    <a:fld id="{6DF3AC55-D756-4847-96C5-3A795CEC8E94}" type="CATEGORYNAME">
                      <a:rPr lang="en-US" sz="2400" smtClean="0"/>
                      <a:pPr>
                        <a:defRPr sz="24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2400" dirty="0" smtClean="0"/>
                      <a:t> (correct answer)</a:t>
                    </a:r>
                    <a:endParaRPr lang="en-US" sz="2400" baseline="0" dirty="0"/>
                  </a:p>
                  <a:p>
                    <a:pPr>
                      <a:defRPr sz="2400">
                        <a:solidFill>
                          <a:schemeClr val="bg1"/>
                        </a:solidFill>
                      </a:defRPr>
                    </a:pPr>
                    <a:fld id="{F0033E08-8D9E-4950-BDD3-1E0530418A2D}" type="VALUE">
                      <a:rPr lang="en-US" sz="2400"/>
                      <a:pPr>
                        <a:defRPr sz="2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9E3-4B65-974B-EC29BB71B61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0534482758620685"/>
                      <c:h val="0.428740591043287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2167797990768395"/>
                  <c:y val="0.133313353039594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9E3-4B65-974B-EC29BB71B61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776948140103177E-2"/>
                  <c:y val="1.06850154120788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9E3-4B65-974B-EC29BB71B612}"/>
                </c:ext>
                <c:ext xmlns:c15="http://schemas.microsoft.com/office/drawing/2012/chart" uri="{CE6537A1-D6FC-4f65-9D91-7224C49458BB}">
                  <c15:layout>
                    <c:manualLayout>
                      <c:w val="0.24820413612091591"/>
                      <c:h val="0.2396185284626586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8.5634672821069777E-2"/>
                  <c:y val="8.481386255966984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9E3-4B65-974B-EC29BB71B61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Haven't heard enough to say/ Haven't heard or read about Zika</c:v>
                </c:pt>
                <c:pt idx="2">
                  <c:v>No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0.59</c:v>
                </c:pt>
                <c:pt idx="1">
                  <c:v>0.4</c:v>
                </c:pt>
                <c:pt idx="2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9E3-4B65-974B-EC29BB71B61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45859353787679E-2"/>
          <c:y val="9.027787815604324E-2"/>
          <c:w val="0.84690447099285004"/>
          <c:h val="0.8453559142271737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CE0-464E-B775-FE2CBA70C9FD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CE0-464E-B775-FE2CBA70C9FD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CE0-464E-B775-FE2CBA70C9FD}"/>
              </c:ext>
            </c:extLst>
          </c:dPt>
          <c:dPt>
            <c:idx val="3"/>
            <c:bubble3D val="0"/>
            <c:spPr>
              <a:solidFill>
                <a:srgbClr val="E05C26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CE0-464E-B775-FE2CBA70C9FD}"/>
              </c:ext>
            </c:extLst>
          </c:dPt>
          <c:dPt>
            <c:idx val="4"/>
            <c:bubble3D val="0"/>
            <c:spPr>
              <a:solidFill>
                <a:srgbClr val="E05C26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CE0-464E-B775-FE2CBA70C9FD}"/>
              </c:ext>
            </c:extLst>
          </c:dPt>
          <c:dLbls>
            <c:dLbl>
              <c:idx val="0"/>
              <c:layout>
                <c:manualLayout>
                  <c:x val="-0.18031993845596886"/>
                  <c:y val="0.16192846121323595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chemeClr val="bg1"/>
                        </a:solidFill>
                      </a:defRPr>
                    </a:pPr>
                    <a:fld id="{E7796918-BE1B-47D2-9069-8F6627B412D7}" type="CATEGORYNAM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 (correct</a:t>
                    </a: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 answer)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  <a:p>
                    <a:pPr>
                      <a:defRPr sz="1400">
                        <a:solidFill>
                          <a:schemeClr val="bg1"/>
                        </a:solidFill>
                      </a:defRPr>
                    </a:pPr>
                    <a:fld id="{60DB8D82-6334-49CA-8BEC-6F8E7454B982}" type="VALUE">
                      <a:rPr lang="en-US">
                        <a:solidFill>
                          <a:schemeClr val="bg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CE0-464E-B775-FE2CBA70C9FD}"/>
                </c:ext>
                <c:ext xmlns:c15="http://schemas.microsoft.com/office/drawing/2012/chart" uri="{CE6537A1-D6FC-4f65-9D91-7224C49458BB}">
                  <c15:layout>
                    <c:manualLayout>
                      <c:w val="0.20528735632183909"/>
                      <c:h val="0.2046825256295825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21261562132319667"/>
                  <c:y val="-0.107032980584032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CE0-464E-B775-FE2CBA70C9FD}"/>
                </c:ext>
                <c:ext xmlns:c15="http://schemas.microsoft.com/office/drawing/2012/chart" uri="{CE6537A1-D6FC-4f65-9D91-7224C49458BB}">
                  <c15:layout>
                    <c:manualLayout>
                      <c:w val="0.58939655172413796"/>
                      <c:h val="0.4286687703943540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9.2698207982622863E-2"/>
                  <c:y val="8.6410178115209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CE0-464E-B775-FE2CBA70C9FD}"/>
                </c:ext>
                <c:ext xmlns:c15="http://schemas.microsoft.com/office/drawing/2012/chart" uri="{CE6537A1-D6FC-4f65-9D91-7224C49458BB}">
                  <c15:layout>
                    <c:manualLayout>
                      <c:w val="0.28556045795999641"/>
                      <c:h val="0.24248683739805083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3.3840392795728119E-2"/>
                  <c:y val="0.1524616866198582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CE0-464E-B775-FE2CBA70C9F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Haven't heard enough to say/Haven't heard or read about Zika</c:v>
                </c:pt>
                <c:pt idx="2">
                  <c:v>No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0.13</c:v>
                </c:pt>
                <c:pt idx="1">
                  <c:v>0.82</c:v>
                </c:pt>
                <c:pt idx="2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CE0-464E-B775-FE2CBA70C9F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11291136684837"/>
          <c:y val="4.8658593682352107E-3"/>
          <c:w val="0.5881844336765597"/>
          <c:h val="0.8929510938988253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A9-4618-9C0F-15C342D2AB5D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A9-4618-9C0F-15C342D2AB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7A9-4618-9C0F-15C342D2AB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7A9-4618-9C0F-15C342D2AB5D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0.52</c:v>
                </c:pt>
                <c:pt idx="1">
                  <c:v>0.48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7A9-4618-9C0F-15C342D2A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62184096072244"/>
          <c:y val="0"/>
          <c:w val="0.76643978766669441"/>
          <c:h val="0.8951846067678331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2FD-44E3-9512-5374D3F6DCD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2FD-44E3-9512-5374D3F6DC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2FD-44E3-9512-5374D3F6DC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2FD-44E3-9512-5374D3F6DCD4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0.34</c:v>
                </c:pt>
                <c:pt idx="1">
                  <c:v>0.66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2FD-44E3-9512-5374D3F6D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235909601124975"/>
          <c:y val="8.6365191889039059E-2"/>
          <c:w val="0.46764090398875019"/>
          <c:h val="0.899728575182236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 of the top priorities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D08-40BC-8E1C-44F93F707559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D08-40BC-8E1C-44F93F707559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D08-40BC-8E1C-44F93F70755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Improving access to clean water</c:v>
                </c:pt>
                <c:pt idx="1">
                  <c:v>Combating global outbreaks of diseases like Ebola and Zika</c:v>
                </c:pt>
                <c:pt idx="2">
                  <c:v>Children's health, including vaccinations</c:v>
                </c:pt>
                <c:pt idx="3">
                  <c:v>Reducing hunger and malnutrition</c:v>
                </c:pt>
                <c:pt idx="4">
                  <c:v>Preventing and treating HIV/AIDS</c:v>
                </c:pt>
                <c:pt idx="5">
                  <c:v>Preventing and treating malaria</c:v>
                </c:pt>
                <c:pt idx="6">
                  <c:v>Building and improving hospitals, health care facilities</c:v>
                </c:pt>
                <c:pt idx="7">
                  <c:v>Reducing the number of women who die in childbirth</c:v>
                </c:pt>
                <c:pt idx="8">
                  <c:v>Preventing and treating tuberculosis</c:v>
                </c:pt>
                <c:pt idx="9">
                  <c:v>Eradicating polio</c:v>
                </c:pt>
                <c:pt idx="10">
                  <c:v>Improving access to family planning, reproductive health</c:v>
                </c:pt>
                <c:pt idx="11">
                  <c:v>Preventing and treating heart disease, other chronic diseases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0.69</c:v>
                </c:pt>
                <c:pt idx="1">
                  <c:v>0.62</c:v>
                </c:pt>
                <c:pt idx="2">
                  <c:v>0.61</c:v>
                </c:pt>
                <c:pt idx="3">
                  <c:v>0.61</c:v>
                </c:pt>
                <c:pt idx="4">
                  <c:v>0.5</c:v>
                </c:pt>
                <c:pt idx="5">
                  <c:v>0.44</c:v>
                </c:pt>
                <c:pt idx="6">
                  <c:v>0.44</c:v>
                </c:pt>
                <c:pt idx="7">
                  <c:v>0.42</c:v>
                </c:pt>
                <c:pt idx="8">
                  <c:v>0.4</c:v>
                </c:pt>
                <c:pt idx="9">
                  <c:v>0.39</c:v>
                </c:pt>
                <c:pt idx="10">
                  <c:v>0.35</c:v>
                </c:pt>
                <c:pt idx="11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D08-40BC-8E1C-44F93F70755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76995168"/>
        <c:axId val="376994776"/>
      </c:barChart>
      <c:valAx>
        <c:axId val="376994776"/>
        <c:scaling>
          <c:orientation val="minMax"/>
          <c:max val="1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376995168"/>
        <c:crosses val="autoZero"/>
        <c:crossBetween val="between"/>
      </c:valAx>
      <c:catAx>
        <c:axId val="3769951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37699477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01410082027486"/>
          <c:y val="8.9512057743053153E-2"/>
          <c:w val="0.62519247986849891"/>
          <c:h val="0.7374836587847916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4B3-4FEC-83B4-FF434E7494F9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270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4B3-4FEC-83B4-FF434E7494F9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4B3-4FEC-83B4-FF434E7494F9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4B3-4FEC-83B4-FF434E7494F9}"/>
              </c:ext>
            </c:extLst>
          </c:dPt>
          <c:dLbls>
            <c:dLbl>
              <c:idx val="0"/>
              <c:layout>
                <c:manualLayout>
                  <c:x val="0.22780240361745771"/>
                  <c:y val="-0.17283490137456667"/>
                </c:manualLayout>
              </c:layout>
              <c:tx>
                <c:rich>
                  <a:bodyPr/>
                  <a:lstStyle/>
                  <a:p>
                    <a:fld id="{F2A0C888-E3B8-43C0-86B6-320C197DAD1C}" type="CATEGORYNAME">
                      <a:rPr lang="en-US"/>
                      <a:pPr/>
                      <a:t>[CATEGORY NAME]</a:t>
                    </a:fld>
                    <a:endParaRPr lang="en-US" baseline="0" dirty="0"/>
                  </a:p>
                  <a:p>
                    <a:fld id="{C0BC221E-4765-450E-9899-7FC773042CD5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4B3-4FEC-83B4-FF434E7494F9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4083248342222568"/>
                  <c:y val="0.2105241583150271"/>
                </c:manualLayout>
              </c:layout>
              <c:tx>
                <c:rich>
                  <a:bodyPr/>
                  <a:lstStyle/>
                  <a:p>
                    <a:fld id="{6D072C11-2AEF-42FA-832E-EAE9B986647C}" type="CATEGORYNAME">
                      <a:rPr lang="en-US"/>
                      <a:pPr/>
                      <a:t>[CATEGORY NAME]</a:t>
                    </a:fld>
                    <a:endParaRPr lang="en-US" baseline="0" dirty="0"/>
                  </a:p>
                  <a:p>
                    <a:fld id="{7BD42EA4-265B-4AB5-9546-C67A7728AD35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4B3-4FEC-83B4-FF434E7494F9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2.0817494825950992E-3"/>
                  <c:y val="8.9566971573778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1B145EB-871D-4459-866A-7E8AFBC3A39D}" type="CATEGORYNAME">
                      <a:rPr lang="en-US">
                        <a:solidFill>
                          <a:schemeClr val="tx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endParaRPr lang="en-US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fld id="{72A1CD7B-E7C2-464B-B1B1-7CF014EA05E5}" type="VALUE">
                      <a:rPr lang="en-US" smtClean="0">
                        <a:solidFill>
                          <a:schemeClr val="tx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4B3-4FEC-83B4-FF434E7494F9}"/>
                </c:ext>
                <c:ext xmlns:c15="http://schemas.microsoft.com/office/drawing/2012/chart" uri="{CE6537A1-D6FC-4f65-9D91-7224C49458BB}">
                  <c15:layout>
                    <c:manualLayout>
                      <c:w val="0.29429741610631543"/>
                      <c:h val="0.1645351785927325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13791590322192532"/>
                  <c:y val="1.657894955642579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D4F907D-6367-42F1-B8DC-3B29D0724291}" type="CATEGORYNAME">
                      <a:rPr lang="en-US" smtClean="0"/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fld id="{048754BA-085C-431A-8EC9-A39E27E3F8A6}" type="PERCENTAGE">
                      <a:rPr lang="en-US" baseline="0"/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4B3-4FEC-83B4-FF434E7494F9}"/>
                </c:ext>
                <c:ext xmlns:c15="http://schemas.microsoft.com/office/drawing/2012/chart" uri="{CE6537A1-D6FC-4f65-9D91-7224C49458BB}">
                  <c15:layout>
                    <c:manualLayout>
                      <c:w val="0.41763058224402105"/>
                      <c:h val="0.15716183666654485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Doing enough to fight the Zika virus outbreak in the U.S.</c:v>
                </c:pt>
                <c:pt idx="1">
                  <c:v>NOT doing enough </c:v>
                </c:pt>
                <c:pt idx="2">
                  <c:v>Have not heard or read about Zika</c:v>
                </c:pt>
                <c:pt idx="3">
                  <c:v>Other/Don't know/Refused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41</c:v>
                </c:pt>
                <c:pt idx="2">
                  <c:v>9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4B3-4FEC-83B4-FF434E7494F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72470829838105"/>
          <c:y val="0.13944780704856177"/>
          <c:w val="0.80085869876591664"/>
          <c:h val="0.798169041341254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B1-4B03-A67E-FC0C442824E5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9B1-4B03-A67E-FC0C442824E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9B1-4B03-A67E-FC0C442824E5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9B1-4B03-A67E-FC0C442824E5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9B1-4B03-A67E-FC0C442824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Major threat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9B1-4B03-A67E-FC0C44282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6995560"/>
        <c:axId val="376995952"/>
      </c:barChart>
      <c:catAx>
        <c:axId val="376995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6995952"/>
        <c:crosses val="autoZero"/>
        <c:auto val="1"/>
        <c:lblAlgn val="ctr"/>
        <c:lblOffset val="100"/>
        <c:noMultiLvlLbl val="0"/>
      </c:catAx>
      <c:valAx>
        <c:axId val="376995952"/>
        <c:scaling>
          <c:orientation val="minMax"/>
          <c:max val="0.70000000000000007"/>
        </c:scaling>
        <c:delete val="1"/>
        <c:axPos val="l"/>
        <c:numFmt formatCode="0%" sourceLinked="1"/>
        <c:majorTickMark val="out"/>
        <c:minorTickMark val="none"/>
        <c:tickLblPos val="nextTo"/>
        <c:crossAx val="376995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12511533375705E-2"/>
          <c:y val="0.12704229933233313"/>
          <c:w val="0.80085869876591664"/>
          <c:h val="0.798169041341254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7AE-4104-AD60-39A4D373FC0D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7AE-4104-AD60-39A4D373FC0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7AE-4104-AD60-39A4D373FC0D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7AE-4104-AD60-39A4D373FC0D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7AE-4104-AD60-39A4D373FC0D}"/>
              </c:ext>
            </c:extLst>
          </c:dPt>
          <c:dLbls>
            <c:dLbl>
              <c:idx val="0"/>
              <c:layout>
                <c:manualLayout>
                  <c:x val="-2.268006661561794E-3"/>
                  <c:y val="0.150048312878341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28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7AE-4104-AD60-39A4D373FC0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-0.16621180698637456"/>
                  <c:y val="-0.1953813435317203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7AE-4104-AD60-39A4D373FC0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6782422759620678E-2"/>
                  <c:y val="0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solidFill>
                          <a:schemeClr val="bg1"/>
                        </a:solidFill>
                      </a:defRPr>
                    </a:pPr>
                    <a:fld id="{50B0A972-41BC-41F5-8DB6-229B85785615}" type="CATEGORYNAME">
                      <a:rPr lang="en-US">
                        <a:solidFill>
                          <a:schemeClr val="tx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
</a:t>
                    </a:r>
                    <a:fld id="{82B9282E-6BF2-46C9-9B17-451730E41B10}" type="VALUE">
                      <a:rPr lang="en-US" baseline="0">
                        <a:solidFill>
                          <a:schemeClr val="tx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7AE-4104-AD60-39A4D373FC0D}"/>
                </c:ext>
                <c:ext xmlns:c15="http://schemas.microsoft.com/office/drawing/2012/chart" uri="{CE6537A1-D6FC-4f65-9D91-7224C49458BB}">
                  <c15:layout>
                    <c:manualLayout>
                      <c:w val="0.25829744723581349"/>
                      <c:h val="9.7630891172359971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2028917090087409E-5"/>
                  <c:y val="-6.335160519997956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7AE-4104-AD60-39A4D373FC0D}"/>
                </c:ext>
                <c:ext xmlns:c15="http://schemas.microsoft.com/office/drawing/2012/chart" uri="{CE6537A1-D6FC-4f65-9D91-7224C49458BB}">
                  <c15:layout>
                    <c:manualLayout>
                      <c:w val="0.22368307567216886"/>
                      <c:h val="0.19548589384226389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0"/>
                  <c:y val="-3.9081655131021097E-2"/>
                </c:manualLayout>
              </c:layout>
              <c:tx>
                <c:rich>
                  <a:bodyPr/>
                  <a:lstStyle/>
                  <a:p>
                    <a:fld id="{30CDBD74-5440-4B71-8E06-FDDBC797EC60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
</a:t>
                    </a: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&lt;1%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7AE-4104-AD60-39A4D373FC0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Major threat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7AE-4104-AD60-39A4D373F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6993600"/>
        <c:axId val="377386928"/>
      </c:barChart>
      <c:catAx>
        <c:axId val="3769936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7386928"/>
        <c:crosses val="autoZero"/>
        <c:auto val="1"/>
        <c:lblAlgn val="ctr"/>
        <c:lblOffset val="100"/>
        <c:noMultiLvlLbl val="0"/>
      </c:catAx>
      <c:valAx>
        <c:axId val="37738692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76993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232608491685E-2"/>
          <c:y val="5.0244115568703521E-2"/>
          <c:w val="0.79220381750734337"/>
          <c:h val="0.8474244522809972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91-479A-9B22-EA85981D6F46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991-479A-9B22-EA85981D6F46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991-479A-9B22-EA85981D6F46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991-479A-9B22-EA85981D6F46}"/>
              </c:ext>
            </c:extLst>
          </c:dPt>
          <c:dLbls>
            <c:dLbl>
              <c:idx val="0"/>
              <c:layout>
                <c:manualLayout>
                  <c:x val="-0.12786145248030809"/>
                  <c:y val="0.1339300793784833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91-479A-9B22-EA85981D6F4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8401857810305675"/>
                  <c:y val="-0.21903169649871085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991-479A-9B22-EA85981D6F46}"/>
                </c:ext>
                <c:ext xmlns:c15="http://schemas.microsoft.com/office/drawing/2012/chart" uri="{CE6537A1-D6FC-4f65-9D91-7224C49458BB}">
                  <c15:layout>
                    <c:manualLayout>
                      <c:w val="0.39928074582096684"/>
                      <c:h val="0.3201465623654581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4807371064292488"/>
                  <c:y val="0.1621954530837008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991-479A-9B22-EA85981D6F46}"/>
                </c:ext>
                <c:ext xmlns:c15="http://schemas.microsoft.com/office/drawing/2012/chart" uri="{CE6537A1-D6FC-4f65-9D91-7224C49458BB}">
                  <c15:layout>
                    <c:manualLayout>
                      <c:w val="0.30239870740983987"/>
                      <c:h val="0.2060512964771941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18469637546961676"/>
                  <c:y val="0.158363029367788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991-479A-9B22-EA85981D6F4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Yes, have adequate access</c:v>
                </c:pt>
                <c:pt idx="1">
                  <c:v>No, do not have adequate access</c:v>
                </c:pt>
                <c:pt idx="2">
                  <c:v>Haven't heard or read about Zika virus/Don't know/Refused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0.13</c:v>
                </c:pt>
                <c:pt idx="1">
                  <c:v>0.52</c:v>
                </c:pt>
                <c:pt idx="2">
                  <c:v>0.36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991-479A-9B22-EA85981D6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49748417341273"/>
          <c:y val="0.19747080827494989"/>
          <c:w val="0.76984573138117784"/>
          <c:h val="0.7915750098166862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worried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8EA-4B6E-8A0D-EFB68DB9C637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8EA-4B6E-8A0D-EFB68DB9C637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8EA-4B6E-8A0D-EFB68DB9C63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5"/>
                <c:pt idx="0">
                  <c:v>Men</c:v>
                </c:pt>
                <c:pt idx="1">
                  <c:v>Women</c:v>
                </c:pt>
                <c:pt idx="3">
                  <c:v>Men</c:v>
                </c:pt>
                <c:pt idx="4">
                  <c:v>Women</c:v>
                </c:pt>
              </c:strCache>
            </c:strRef>
          </c:cat>
          <c:val>
            <c:numRef>
              <c:f>Sheet1!$B$2:$B$7</c:f>
              <c:numCache>
                <c:formatCode>0%;0%</c:formatCode>
                <c:ptCount val="6"/>
                <c:pt idx="0">
                  <c:v>0.46</c:v>
                </c:pt>
                <c:pt idx="1">
                  <c:v>0.59</c:v>
                </c:pt>
                <c:pt idx="3" formatCode="0%">
                  <c:v>0.31</c:v>
                </c:pt>
                <c:pt idx="4" formatCode="0%">
                  <c:v>0.38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8EA-4B6E-8A0D-EFB68DB9C6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77383792"/>
        <c:axId val="377384184"/>
      </c:barChart>
      <c:valAx>
        <c:axId val="377384184"/>
        <c:scaling>
          <c:orientation val="minMax"/>
          <c:max val="1.05"/>
          <c:min val="0"/>
        </c:scaling>
        <c:delete val="1"/>
        <c:axPos val="t"/>
        <c:numFmt formatCode="0%;0%" sourceLinked="1"/>
        <c:majorTickMark val="none"/>
        <c:minorTickMark val="none"/>
        <c:tickLblPos val="nextTo"/>
        <c:crossAx val="377383792"/>
        <c:crosses val="autoZero"/>
        <c:crossBetween val="between"/>
      </c:valAx>
      <c:catAx>
        <c:axId val="3773837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773841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11291136684837"/>
          <c:y val="4.8658593682352107E-3"/>
          <c:w val="0.5881844336765597"/>
          <c:h val="0.8929510938988253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A7F-4E47-A496-21880A099903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A7F-4E47-A496-21880A09990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A7F-4E47-A496-21880A09990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A7F-4E47-A496-21880A09990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A7F-4E47-A496-21880A099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62184096072244"/>
          <c:y val="0"/>
          <c:w val="0.76643978766669441"/>
          <c:h val="0.8951846067678331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2E-4AB2-9DFB-BE676A93D989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2E-4AB2-9DFB-BE676A93D9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12E-4AB2-9DFB-BE676A93D98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12E-4AB2-9DFB-BE676A93D989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0.46</c:v>
                </c:pt>
                <c:pt idx="1">
                  <c:v>0.54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12E-4AB2-9DFB-BE676A93D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62184096072244"/>
          <c:y val="0"/>
          <c:w val="0.76643978766669441"/>
          <c:h val="0.8951846067678331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09D-4BF6-9C2E-8CABA3E4793F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09D-4BF6-9C2E-8CABA3E479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09D-4BF6-9C2E-8CABA3E4793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09D-4BF6-9C2E-8CABA3E4793F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0.37</c:v>
                </c:pt>
                <c:pt idx="1">
                  <c:v>0.63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09D-4BF6-9C2E-8CABA3E47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62184096072244"/>
          <c:y val="0"/>
          <c:w val="0.76643978766669441"/>
          <c:h val="0.8951846067678331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83-4544-B056-2B851BCFFE9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83-4544-B056-2B851BCFFE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F83-4544-B056-2B851BCFFE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F83-4544-B056-2B851BCFFE9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0.33</c:v>
                </c:pt>
                <c:pt idx="1">
                  <c:v>0.67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F83-4544-B056-2B851BCFF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62184096072244"/>
          <c:y val="0"/>
          <c:w val="0.76643978766669441"/>
          <c:h val="0.8951846067678331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62-4BD5-BCB1-847151C5B443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62-4BD5-BCB1-847151C5B44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062-4BD5-BCB1-847151C5B44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062-4BD5-BCB1-847151C5B44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0.24</c:v>
                </c:pt>
                <c:pt idx="1">
                  <c:v>0.76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062-4BD5-BCB1-847151C5B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861199531897173E-2"/>
          <c:y val="0.19663846513372329"/>
          <c:w val="0.82526960348176814"/>
          <c:h val="0.7812837288386190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33559"/>
            </a:solidFill>
            <a:ln w="9525">
              <a:solidFill>
                <a:srgbClr val="000000"/>
              </a:solidFill>
            </a:ln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F9E-443D-B5FE-B8083238BA26}"/>
              </c:ext>
            </c:extLst>
          </c:dPt>
          <c:dPt>
            <c:idx val="3"/>
            <c:invertIfNegative val="0"/>
            <c:bubble3D val="0"/>
            <c:spPr>
              <a:solidFill>
                <a:srgbClr val="E05C26"/>
              </a:solidFill>
              <a:ln w="9525">
                <a:solidFill>
                  <a:srgbClr val="00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B07-4402-BF84-E863FB9DC10F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NE</c:v>
                </c:pt>
                <c:pt idx="1">
                  <c:v>W</c:v>
                </c:pt>
                <c:pt idx="2">
                  <c:v>MW</c:v>
                </c:pt>
                <c:pt idx="3">
                  <c:v>S</c:v>
                </c:pt>
              </c:strCache>
            </c:strRef>
          </c:cat>
          <c:val>
            <c:numRef>
              <c:f>Sheet1!$B$2:$B$5</c:f>
              <c:numCache>
                <c:formatCode>0%;0%</c:formatCode>
                <c:ptCount val="4"/>
                <c:pt idx="0">
                  <c:v>0.09</c:v>
                </c:pt>
                <c:pt idx="1">
                  <c:v>0.14000000000000001</c:v>
                </c:pt>
                <c:pt idx="2">
                  <c:v>0.13</c:v>
                </c:pt>
                <c:pt idx="3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9E-443D-B5FE-B8083238B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377387320"/>
        <c:axId val="377386536"/>
      </c:barChart>
      <c:catAx>
        <c:axId val="3773873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77386536"/>
        <c:crosses val="autoZero"/>
        <c:auto val="1"/>
        <c:lblAlgn val="ctr"/>
        <c:lblOffset val="100"/>
        <c:noMultiLvlLbl val="0"/>
      </c:catAx>
      <c:valAx>
        <c:axId val="377386536"/>
        <c:scaling>
          <c:orientation val="minMax"/>
          <c:max val="1.1000000000000001"/>
          <c:min val="-1.1000000000000001"/>
        </c:scaling>
        <c:delete val="1"/>
        <c:axPos val="b"/>
        <c:numFmt formatCode="0%;0%" sourceLinked="1"/>
        <c:majorTickMark val="out"/>
        <c:minorTickMark val="none"/>
        <c:tickLblPos val="nextTo"/>
        <c:crossAx val="377387320"/>
        <c:crosses val="autoZero"/>
        <c:crossBetween val="between"/>
        <c:maj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 b="1">
          <a:latin typeface="+mn-lt"/>
          <a:cs typeface="Calibri" pitchFamily="34" charset="0"/>
        </a:defRPr>
      </a:pPr>
      <a:endParaRPr lang="en-U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254218222722163E-2"/>
          <c:y val="0.17162493297027964"/>
          <c:w val="0.82526960348176814"/>
          <c:h val="0.7812837288386190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33559"/>
            </a:solidFill>
            <a:ln w="9525">
              <a:solidFill>
                <a:srgbClr val="000000"/>
              </a:solidFill>
            </a:ln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352C-4B90-BFF6-E169FB273FA9}"/>
              </c:ext>
            </c:extLst>
          </c:dPt>
          <c:dPt>
            <c:idx val="3"/>
            <c:invertIfNegative val="0"/>
            <c:bubble3D val="0"/>
            <c:spPr>
              <a:solidFill>
                <a:srgbClr val="E05C26"/>
              </a:solidFill>
              <a:ln w="9525">
                <a:solidFill>
                  <a:srgbClr val="00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52C-4B90-BFF6-E169FB273FA9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NE</c:v>
                </c:pt>
                <c:pt idx="1">
                  <c:v>MW</c:v>
                </c:pt>
                <c:pt idx="2">
                  <c:v>W</c:v>
                </c:pt>
                <c:pt idx="3">
                  <c:v>S</c:v>
                </c:pt>
              </c:strCache>
            </c:strRef>
          </c:cat>
          <c:val>
            <c:numRef>
              <c:f>Sheet1!$B$2:$B$5</c:f>
              <c:numCache>
                <c:formatCode>0%;0%</c:formatCode>
                <c:ptCount val="4"/>
                <c:pt idx="0">
                  <c:v>0.39</c:v>
                </c:pt>
                <c:pt idx="1">
                  <c:v>0.44</c:v>
                </c:pt>
                <c:pt idx="2">
                  <c:v>0.37</c:v>
                </c:pt>
                <c:pt idx="3">
                  <c:v>0.56999999999999995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52C-4B90-BFF6-E169FB273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377380656"/>
        <c:axId val="377381832"/>
      </c:barChart>
      <c:catAx>
        <c:axId val="377380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77381832"/>
        <c:crosses val="autoZero"/>
        <c:auto val="1"/>
        <c:lblAlgn val="ctr"/>
        <c:lblOffset val="100"/>
        <c:noMultiLvlLbl val="0"/>
      </c:catAx>
      <c:valAx>
        <c:axId val="377381832"/>
        <c:scaling>
          <c:orientation val="minMax"/>
          <c:max val="1.1000000000000001"/>
          <c:min val="-1.1000000000000001"/>
        </c:scaling>
        <c:delete val="1"/>
        <c:axPos val="b"/>
        <c:numFmt formatCode="0%;0%" sourceLinked="1"/>
        <c:majorTickMark val="out"/>
        <c:minorTickMark val="none"/>
        <c:tickLblPos val="nextTo"/>
        <c:crossAx val="377380656"/>
        <c:crosses val="autoZero"/>
        <c:crossBetween val="between"/>
        <c:maj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 b="1">
          <a:latin typeface="+mn-lt"/>
          <a:cs typeface="Calibri" pitchFamily="34" charset="0"/>
        </a:defRPr>
      </a:pPr>
      <a:endParaRPr lang="en-U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861199531897173E-2"/>
          <c:y val="0.19663846513372329"/>
          <c:w val="0.82526960348176814"/>
          <c:h val="0.7812837288386190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33559"/>
            </a:solidFill>
            <a:ln w="9525">
              <a:solidFill>
                <a:srgbClr val="000000"/>
              </a:solidFill>
            </a:ln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49CB-42E4-8828-FFC78718BBE4}"/>
              </c:ext>
            </c:extLst>
          </c:dPt>
          <c:dPt>
            <c:idx val="3"/>
            <c:invertIfNegative val="0"/>
            <c:bubble3D val="0"/>
            <c:spPr>
              <a:solidFill>
                <a:srgbClr val="E05C26"/>
              </a:solidFill>
              <a:ln w="9525">
                <a:solidFill>
                  <a:srgbClr val="00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9CB-42E4-8828-FFC78718BBE4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NE</c:v>
                </c:pt>
                <c:pt idx="1">
                  <c:v>W</c:v>
                </c:pt>
                <c:pt idx="2">
                  <c:v>MW</c:v>
                </c:pt>
                <c:pt idx="3">
                  <c:v>S</c:v>
                </c:pt>
              </c:strCache>
            </c:strRef>
          </c:cat>
          <c:val>
            <c:numRef>
              <c:f>Sheet1!$B$2:$B$5</c:f>
              <c:numCache>
                <c:formatCode>0%;0%</c:formatCode>
                <c:ptCount val="4"/>
                <c:pt idx="0">
                  <c:v>0.12</c:v>
                </c:pt>
                <c:pt idx="1">
                  <c:v>0.06</c:v>
                </c:pt>
                <c:pt idx="2">
                  <c:v>7.0000000000000007E-2</c:v>
                </c:pt>
                <c:pt idx="3">
                  <c:v>0.18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9CB-42E4-8828-FFC78718B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377382224"/>
        <c:axId val="377382616"/>
      </c:barChart>
      <c:catAx>
        <c:axId val="377382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77382616"/>
        <c:crosses val="autoZero"/>
        <c:auto val="1"/>
        <c:lblAlgn val="ctr"/>
        <c:lblOffset val="100"/>
        <c:noMultiLvlLbl val="0"/>
      </c:catAx>
      <c:valAx>
        <c:axId val="377382616"/>
        <c:scaling>
          <c:orientation val="minMax"/>
          <c:max val="1.1000000000000001"/>
          <c:min val="-1.1000000000000001"/>
        </c:scaling>
        <c:delete val="1"/>
        <c:axPos val="b"/>
        <c:numFmt formatCode="0%;0%" sourceLinked="1"/>
        <c:majorTickMark val="out"/>
        <c:minorTickMark val="none"/>
        <c:tickLblPos val="nextTo"/>
        <c:crossAx val="377382224"/>
        <c:crosses val="autoZero"/>
        <c:crossBetween val="between"/>
        <c:maj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 b="1">
          <a:latin typeface="+mn-lt"/>
          <a:cs typeface="Calibri" pitchFamily="34" charset="0"/>
        </a:defRPr>
      </a:pPr>
      <a:endParaRPr lang="en-U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863597545772833"/>
          <c:y val="8.9231983256994843E-2"/>
          <c:w val="0.48136402454227173"/>
          <c:h val="0.8968617587017307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Should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383D-4505-96EC-204E73A31680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83D-4505-96EC-204E73A31680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383D-4505-96EC-204E73A316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…invest more money in research on the Zika virus (June)</c:v>
                </c:pt>
                <c:pt idx="1">
                  <c:v>…invest more money to prevent the spread of Zika in the U.S. (June)</c:v>
                </c:pt>
                <c:pt idx="2">
                  <c:v>…help women in countries with Zika virus outbreaks access birth control (March)</c:v>
                </c:pt>
                <c:pt idx="3">
                  <c:v>…provide financial aid to countries with Zika virus outbreaks (March)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0.73</c:v>
                </c:pt>
                <c:pt idx="1">
                  <c:v>0.72</c:v>
                </c:pt>
                <c:pt idx="2">
                  <c:v>0.61</c:v>
                </c:pt>
                <c:pt idx="3">
                  <c:v>0.56999999999999995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83D-4505-96EC-204E73A316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78239144"/>
        <c:axId val="378240712"/>
      </c:barChart>
      <c:valAx>
        <c:axId val="378240712"/>
        <c:scaling>
          <c:orientation val="minMax"/>
          <c:max val="1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378239144"/>
        <c:crosses val="autoZero"/>
        <c:crossBetween val="between"/>
      </c:valAx>
      <c:catAx>
        <c:axId val="3782391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/>
            </a:pPr>
            <a:endParaRPr lang="en-US"/>
          </a:p>
        </c:txPr>
        <c:crossAx val="37824071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A8D8B-76DC-46B3-A4FB-AF144A56341D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FC13F-DF2F-477F-A1A5-086299F45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76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64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6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50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9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34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23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84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79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09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6228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9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795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098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1002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9090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6783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6381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8107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7705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2828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1958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7811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166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61" r:id="rId5"/>
    <p:sldLayoutId id="2147483664" r:id="rId6"/>
    <p:sldLayoutId id="2147483665" r:id="rId7"/>
    <p:sldLayoutId id="214748366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2188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460883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7675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4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chart" Target="../charts/char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ff.org/" TargetMode="Externa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What does the public know and think about </a:t>
            </a:r>
            <a:r>
              <a:rPr lang="en-US" sz="4400" dirty="0" err="1" smtClean="0"/>
              <a:t>Zika</a:t>
            </a:r>
            <a:r>
              <a:rPr lang="en-US" sz="4400" dirty="0" smtClean="0"/>
              <a:t>?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2347" y="3048000"/>
            <a:ext cx="6391275" cy="884238"/>
          </a:xfrm>
        </p:spPr>
        <p:txBody>
          <a:bodyPr/>
          <a:lstStyle/>
          <a:p>
            <a:r>
              <a:rPr lang="en-US" dirty="0" smtClean="0"/>
              <a:t>Poll findings from 2016 Kaiser Family Foundation’s Health Tracking Polls and 2016 </a:t>
            </a:r>
            <a:r>
              <a:rPr lang="en-US" dirty="0"/>
              <a:t>Survey of Americans on the U.S. Role in Global Health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94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defTabSz="457200"/>
            <a:r>
              <a:rPr lang="en-US" sz="1100" dirty="0" smtClean="0">
                <a:solidFill>
                  <a:prstClr val="black"/>
                </a:solidFill>
              </a:rPr>
              <a:t>SOURCE</a:t>
            </a:r>
            <a:r>
              <a:rPr lang="en-US" sz="1100" dirty="0">
                <a:solidFill>
                  <a:prstClr val="black"/>
                </a:solidFill>
              </a:rPr>
              <a:t>: Kaiser Family Foundation 2016 Survey of Americans on the U.S. Role in Global Health (conducted </a:t>
            </a:r>
            <a:r>
              <a:rPr lang="en-US" sz="1100" dirty="0" smtClean="0">
                <a:solidFill>
                  <a:prstClr val="black"/>
                </a:solidFill>
              </a:rPr>
              <a:t>March 1-26, </a:t>
            </a:r>
            <a:r>
              <a:rPr lang="en-US" sz="1100" dirty="0">
                <a:solidFill>
                  <a:prstClr val="black"/>
                </a:solidFill>
              </a:rPr>
              <a:t>2016</a:t>
            </a:r>
            <a:r>
              <a:rPr lang="en-US" sz="1100" dirty="0" smtClean="0">
                <a:solidFill>
                  <a:prstClr val="black"/>
                </a:solidFill>
              </a:rPr>
              <a:t>)</a:t>
            </a:r>
          </a:p>
          <a:p>
            <a:pPr defTabSz="457200"/>
            <a:r>
              <a:rPr lang="en-US" sz="1100" dirty="0"/>
              <a:t>a</a:t>
            </a:r>
            <a:r>
              <a:rPr lang="en-US" sz="1100" dirty="0" smtClean="0"/>
              <a:t>nd Kaiser </a:t>
            </a:r>
            <a:r>
              <a:rPr lang="en-US" sz="1100" dirty="0"/>
              <a:t>Family Foundation Health Tracking </a:t>
            </a:r>
            <a:r>
              <a:rPr lang="en-US" sz="1100" dirty="0" smtClean="0"/>
              <a:t>Polls </a:t>
            </a:r>
            <a:endParaRPr lang="en-US" sz="1100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70180" y="359142"/>
            <a:ext cx="8863648" cy="914400"/>
          </a:xfrm>
        </p:spPr>
        <p:txBody>
          <a:bodyPr anchor="ctr"/>
          <a:lstStyle/>
          <a:p>
            <a:r>
              <a:rPr lang="en-US" sz="3600" dirty="0" smtClean="0"/>
              <a:t>The </a:t>
            </a:r>
            <a:r>
              <a:rPr lang="en-US" sz="3600" dirty="0" err="1" smtClean="0"/>
              <a:t>Zika</a:t>
            </a:r>
            <a:r>
              <a:rPr lang="en-US" sz="3600" dirty="0" smtClean="0"/>
              <a:t> virus outbreak has remained high on the public’s radar since February 2016</a:t>
            </a:r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571825501"/>
              </p:ext>
            </p:extLst>
          </p:nvPr>
        </p:nvGraphicFramePr>
        <p:xfrm>
          <a:off x="194628" y="1645919"/>
          <a:ext cx="8839200" cy="4186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642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NOTE: Refused responses not shown.</a:t>
            </a:r>
          </a:p>
          <a:p>
            <a:r>
              <a:rPr lang="en-US" sz="1100" dirty="0" smtClean="0"/>
              <a:t>SOURCE</a:t>
            </a:r>
            <a:r>
              <a:rPr lang="en-US" sz="1100" dirty="0"/>
              <a:t>: Kaiser Family Foundation Health Tracking Poll (conducted June </a:t>
            </a:r>
            <a:r>
              <a:rPr lang="en-US" sz="1100" dirty="0" smtClean="0"/>
              <a:t>15-21, </a:t>
            </a:r>
            <a:r>
              <a:rPr lang="en-US" sz="1100" dirty="0"/>
              <a:t>2016)</a:t>
            </a: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1440" y="236322"/>
            <a:ext cx="8961120" cy="914400"/>
          </a:xfrm>
        </p:spPr>
        <p:txBody>
          <a:bodyPr anchor="ctr"/>
          <a:lstStyle/>
          <a:p>
            <a:r>
              <a:rPr lang="en-US" sz="3600" dirty="0" smtClean="0"/>
              <a:t>A majority of Americans know about </a:t>
            </a:r>
            <a:r>
              <a:rPr lang="en-US" sz="3600" dirty="0" err="1" smtClean="0"/>
              <a:t>Zika</a:t>
            </a:r>
            <a:r>
              <a:rPr lang="en-US" sz="3600" dirty="0" smtClean="0"/>
              <a:t> cases in the U.S.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" y="1297772"/>
            <a:ext cx="8823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To the best of your knowledge, have there been any cases of the </a:t>
            </a:r>
            <a:r>
              <a:rPr lang="en-US" sz="1400" dirty="0" err="1" smtClean="0"/>
              <a:t>Zika</a:t>
            </a:r>
            <a:r>
              <a:rPr lang="en-US" sz="1400" dirty="0" smtClean="0"/>
              <a:t> virus diagnosed in the United States, or not?</a:t>
            </a:r>
            <a:endParaRPr lang="en-US" sz="1400" dirty="0"/>
          </a:p>
        </p:txBody>
      </p:sp>
      <p:pic>
        <p:nvPicPr>
          <p:cNvPr id="1026" name="Picture 2" descr="http://www.freeusandworldmaps.com/images/USA_Canada_Maps/US50StatesBlue.jpg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443"/>
          <a:stretch/>
        </p:blipFill>
        <p:spPr bwMode="auto">
          <a:xfrm>
            <a:off x="3761659" y="1752600"/>
            <a:ext cx="4650821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0939340"/>
              </p:ext>
            </p:extLst>
          </p:nvPr>
        </p:nvGraphicFramePr>
        <p:xfrm>
          <a:off x="0" y="1980316"/>
          <a:ext cx="5410200" cy="4751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2860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71560" cy="3810000"/>
          </a:xfrm>
        </p:spPr>
        <p:txBody>
          <a:bodyPr/>
          <a:lstStyle/>
          <a:p>
            <a:r>
              <a:rPr lang="en-US" sz="6600" dirty="0" smtClean="0">
                <a:solidFill>
                  <a:schemeClr val="accent2"/>
                </a:solidFill>
              </a:rPr>
              <a:t>88% </a:t>
            </a:r>
            <a:r>
              <a:rPr lang="en-US" sz="4400" dirty="0"/>
              <a:t>of Americans know </a:t>
            </a:r>
            <a:r>
              <a:rPr lang="en-US" sz="4400" dirty="0" err="1"/>
              <a:t>Zika</a:t>
            </a:r>
            <a:r>
              <a:rPr lang="en-US" sz="4400" dirty="0"/>
              <a:t> can be spread through the bite of a mosquito.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6600" dirty="0" smtClean="0">
                <a:solidFill>
                  <a:schemeClr val="tx2"/>
                </a:solidFill>
              </a:rPr>
              <a:t>59% </a:t>
            </a:r>
            <a:r>
              <a:rPr lang="en-US" sz="4400" dirty="0" smtClean="0"/>
              <a:t>know a person can become infected with </a:t>
            </a:r>
            <a:r>
              <a:rPr lang="en-US" sz="4400" dirty="0" err="1" smtClean="0"/>
              <a:t>Zika</a:t>
            </a:r>
            <a:r>
              <a:rPr lang="en-US" sz="4400" dirty="0" smtClean="0"/>
              <a:t> through sex with an infected person.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 </a:t>
            </a:r>
            <a:endParaRPr lang="en-US" sz="1100" dirty="0"/>
          </a:p>
          <a:p>
            <a:r>
              <a:rPr lang="en-US" sz="1100" dirty="0" smtClean="0">
                <a:solidFill>
                  <a:prstClr val="black"/>
                </a:solidFill>
              </a:rPr>
              <a:t>SOURCE</a:t>
            </a:r>
            <a:r>
              <a:rPr lang="en-US" sz="1100" dirty="0">
                <a:solidFill>
                  <a:prstClr val="black"/>
                </a:solidFill>
              </a:rPr>
              <a:t>: Kaiser Family Foundation Health Tracking Poll (conducted </a:t>
            </a:r>
            <a:r>
              <a:rPr lang="en-US" sz="1100" dirty="0" smtClean="0">
                <a:solidFill>
                  <a:prstClr val="black"/>
                </a:solidFill>
              </a:rPr>
              <a:t>August 18-24, </a:t>
            </a:r>
            <a:r>
              <a:rPr lang="en-US" sz="1100" dirty="0">
                <a:solidFill>
                  <a:prstClr val="black"/>
                </a:solidFill>
              </a:rPr>
              <a:t>2016</a:t>
            </a:r>
            <a:r>
              <a:rPr lang="en-US" sz="1100" dirty="0" smtClean="0">
                <a:solidFill>
                  <a:prstClr val="black"/>
                </a:solidFill>
              </a:rPr>
              <a:t>)</a:t>
            </a:r>
            <a:endParaRPr lang="en-US" sz="11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85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155700"/>
            <a:ext cx="4277360" cy="56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88900" y="6224573"/>
            <a:ext cx="3581400" cy="548640"/>
          </a:xfrm>
        </p:spPr>
        <p:txBody>
          <a:bodyPr/>
          <a:lstStyle/>
          <a:p>
            <a:pPr defTabSz="457200"/>
            <a:r>
              <a:rPr lang="en-US" sz="1100" dirty="0" smtClean="0">
                <a:solidFill>
                  <a:schemeClr val="bg1"/>
                </a:solidFill>
              </a:rPr>
              <a:t>SOURCE</a:t>
            </a:r>
            <a:r>
              <a:rPr lang="en-US" sz="1100" dirty="0">
                <a:solidFill>
                  <a:schemeClr val="bg1"/>
                </a:solidFill>
              </a:rPr>
              <a:t>: Kaiser Family Foundation Health Tracking Poll (conducted June </a:t>
            </a:r>
            <a:r>
              <a:rPr lang="en-US" sz="1100" dirty="0" smtClean="0">
                <a:solidFill>
                  <a:schemeClr val="bg1"/>
                </a:solidFill>
              </a:rPr>
              <a:t>15-21, </a:t>
            </a:r>
            <a:r>
              <a:rPr lang="en-US" sz="1100" dirty="0">
                <a:solidFill>
                  <a:schemeClr val="bg1"/>
                </a:solidFill>
              </a:rPr>
              <a:t>2016</a:t>
            </a:r>
            <a:r>
              <a:rPr lang="en-US" sz="1100" dirty="0" smtClean="0">
                <a:solidFill>
                  <a:schemeClr val="bg1"/>
                </a:solidFill>
              </a:rPr>
              <a:t>)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0" y="156513"/>
            <a:ext cx="9204960" cy="914400"/>
          </a:xfrm>
        </p:spPr>
        <p:txBody>
          <a:bodyPr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Most Americans know about </a:t>
            </a:r>
            <a:r>
              <a:rPr lang="en-US" sz="3200" dirty="0" err="1" smtClean="0">
                <a:solidFill>
                  <a:schemeClr val="tx1"/>
                </a:solidFill>
              </a:rPr>
              <a:t>Zika’s</a:t>
            </a:r>
            <a:r>
              <a:rPr lang="en-US" sz="3200" dirty="0" smtClean="0">
                <a:solidFill>
                  <a:schemeClr val="tx1"/>
                </a:solidFill>
              </a:rPr>
              <a:t> connection to birth defects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1143000"/>
            <a:ext cx="4572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 the best of </a:t>
            </a:r>
            <a:r>
              <a:rPr lang="en-US" sz="1400" dirty="0" smtClean="0"/>
              <a:t>your knowledge, </a:t>
            </a:r>
            <a:r>
              <a:rPr lang="en-US" sz="1400" dirty="0"/>
              <a:t>is the </a:t>
            </a:r>
            <a:r>
              <a:rPr lang="en-US" sz="1400" dirty="0" err="1"/>
              <a:t>Zika</a:t>
            </a:r>
            <a:r>
              <a:rPr lang="en-US" sz="1400" dirty="0"/>
              <a:t> virus associated with birth defects in babies born to infected mothers, is it not associated with birth defects, or have you not heard enough to say?</a:t>
            </a:r>
          </a:p>
          <a:p>
            <a:endParaRPr lang="en-US" sz="1400" dirty="0"/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03751"/>
              </p:ext>
            </p:extLst>
          </p:nvPr>
        </p:nvGraphicFramePr>
        <p:xfrm>
          <a:off x="4277360" y="1727775"/>
          <a:ext cx="4419600" cy="4427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5580" y="1697477"/>
            <a:ext cx="388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According to the Centers for Disease Control, the </a:t>
            </a:r>
            <a:r>
              <a:rPr lang="en-US" b="1" dirty="0" err="1" smtClean="0">
                <a:solidFill>
                  <a:schemeClr val="bg1"/>
                </a:solidFill>
              </a:rPr>
              <a:t>Zika</a:t>
            </a:r>
            <a:r>
              <a:rPr lang="en-US" b="1" dirty="0" smtClean="0">
                <a:solidFill>
                  <a:schemeClr val="bg1"/>
                </a:solidFill>
              </a:rPr>
              <a:t> virus has been linked to birth defects like microcephaly.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 smtClean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Microcephaly is a birth defect in which a baby’s head is smaller than expected compared to other babies. Children with microcephaly often have developmental </a:t>
            </a:r>
            <a:r>
              <a:rPr lang="en-US" b="1" dirty="0" smtClean="0">
                <a:solidFill>
                  <a:schemeClr val="bg1"/>
                </a:solidFill>
              </a:rPr>
              <a:t>issues.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3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169126"/>
            <a:ext cx="4277360" cy="56888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3566160" cy="548640"/>
          </a:xfrm>
        </p:spPr>
        <p:txBody>
          <a:bodyPr/>
          <a:lstStyle/>
          <a:p>
            <a:pPr defTabSz="457200"/>
            <a:r>
              <a:rPr lang="en-US" sz="1100" dirty="0" smtClean="0">
                <a:solidFill>
                  <a:schemeClr val="bg1"/>
                </a:solidFill>
              </a:rPr>
              <a:t>SOURCE</a:t>
            </a:r>
            <a:r>
              <a:rPr lang="en-US" sz="1100" dirty="0">
                <a:solidFill>
                  <a:schemeClr val="bg1"/>
                </a:solidFill>
              </a:rPr>
              <a:t>: Kaiser Family Foundation Health Tracking Poll (conducted June </a:t>
            </a:r>
            <a:r>
              <a:rPr lang="en-US" sz="1100" dirty="0" smtClean="0">
                <a:solidFill>
                  <a:schemeClr val="bg1"/>
                </a:solidFill>
              </a:rPr>
              <a:t>15-21, </a:t>
            </a:r>
            <a:r>
              <a:rPr lang="en-US" sz="1100" dirty="0">
                <a:solidFill>
                  <a:schemeClr val="bg1"/>
                </a:solidFill>
              </a:rPr>
              <a:t>2016</a:t>
            </a:r>
            <a:r>
              <a:rPr lang="en-US" sz="1100" dirty="0" smtClean="0">
                <a:solidFill>
                  <a:schemeClr val="bg1"/>
                </a:solidFill>
              </a:rPr>
              <a:t>)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0" y="152205"/>
            <a:ext cx="8681720" cy="914400"/>
          </a:xfrm>
        </p:spPr>
        <p:txBody>
          <a:bodyPr anchor="ctr"/>
          <a:lstStyle/>
          <a:p>
            <a:r>
              <a:rPr lang="en-US" sz="3200" dirty="0" smtClean="0"/>
              <a:t>Few Americans know about the link between </a:t>
            </a:r>
            <a:r>
              <a:rPr lang="en-US" sz="3200" dirty="0" err="1" smtClean="0"/>
              <a:t>Zika</a:t>
            </a:r>
            <a:r>
              <a:rPr lang="en-US" sz="3200" dirty="0" smtClean="0"/>
              <a:t> and adult paralysis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9408859"/>
              </p:ext>
            </p:extLst>
          </p:nvPr>
        </p:nvGraphicFramePr>
        <p:xfrm>
          <a:off x="4480560" y="2133600"/>
          <a:ext cx="4419600" cy="4427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693920" y="1169126"/>
            <a:ext cx="42062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 the best of your knowledge, is the </a:t>
            </a:r>
            <a:r>
              <a:rPr lang="en-US" sz="1400" dirty="0" err="1"/>
              <a:t>Zika</a:t>
            </a:r>
            <a:r>
              <a:rPr lang="en-US" sz="1400" dirty="0"/>
              <a:t> virus associated with muscle </a:t>
            </a:r>
            <a:r>
              <a:rPr lang="en-US" sz="1400" dirty="0" smtClean="0"/>
              <a:t>weakening and paralysis in adults, is it not associated with muscle weakening and paralysis in adults, or have you not heard enough to say?</a:t>
            </a:r>
            <a:endParaRPr lang="en-US" sz="1400" dirty="0"/>
          </a:p>
        </p:txBody>
      </p:sp>
      <p:sp>
        <p:nvSpPr>
          <p:cNvPr id="2" name="Rectangle 1"/>
          <p:cNvSpPr/>
          <p:nvPr/>
        </p:nvSpPr>
        <p:spPr>
          <a:xfrm>
            <a:off x="304800" y="1753901"/>
            <a:ext cx="36677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According to the </a:t>
            </a:r>
            <a:r>
              <a:rPr lang="en-US" b="1" dirty="0" smtClean="0">
                <a:solidFill>
                  <a:schemeClr val="bg1"/>
                </a:solidFill>
              </a:rPr>
              <a:t>Centers for Disease Control, </a:t>
            </a:r>
            <a:r>
              <a:rPr lang="en-US" b="1" dirty="0">
                <a:solidFill>
                  <a:schemeClr val="bg1"/>
                </a:solidFill>
              </a:rPr>
              <a:t>the </a:t>
            </a:r>
            <a:r>
              <a:rPr lang="en-US" b="1" dirty="0" err="1">
                <a:solidFill>
                  <a:schemeClr val="bg1"/>
                </a:solidFill>
              </a:rPr>
              <a:t>Zika</a:t>
            </a:r>
            <a:r>
              <a:rPr lang="en-US" b="1" dirty="0">
                <a:solidFill>
                  <a:schemeClr val="bg1"/>
                </a:solidFill>
              </a:rPr>
              <a:t> virus has been linked to </a:t>
            </a:r>
            <a:r>
              <a:rPr lang="en-US" b="1" dirty="0" err="1">
                <a:solidFill>
                  <a:schemeClr val="bg1"/>
                </a:solidFill>
              </a:rPr>
              <a:t>Guillain-Barré</a:t>
            </a:r>
            <a:r>
              <a:rPr lang="en-US" b="1" dirty="0">
                <a:solidFill>
                  <a:schemeClr val="bg1"/>
                </a:solidFill>
              </a:rPr>
              <a:t> syndrome </a:t>
            </a:r>
            <a:r>
              <a:rPr lang="en-US" b="1" dirty="0" smtClean="0">
                <a:solidFill>
                  <a:schemeClr val="bg1"/>
                </a:solidFill>
              </a:rPr>
              <a:t>in adults.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 smtClean="0">
              <a:solidFill>
                <a:schemeClr val="bg1"/>
              </a:solidFill>
            </a:endParaRPr>
          </a:p>
          <a:p>
            <a:pPr algn="ctr"/>
            <a:endParaRPr lang="en-US" b="1" dirty="0" smtClean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Guillain-Barré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syndrome </a:t>
            </a:r>
            <a:r>
              <a:rPr lang="en-US" b="1" dirty="0" smtClean="0">
                <a:solidFill>
                  <a:schemeClr val="bg1"/>
                </a:solidFill>
              </a:rPr>
              <a:t>is </a:t>
            </a:r>
            <a:r>
              <a:rPr lang="en-US" b="1" dirty="0">
                <a:solidFill>
                  <a:schemeClr val="bg1"/>
                </a:solidFill>
              </a:rPr>
              <a:t>an uncommon sickness of the nervous system in which a person’s </a:t>
            </a:r>
            <a:r>
              <a:rPr lang="en-US" b="1" dirty="0" smtClean="0">
                <a:solidFill>
                  <a:schemeClr val="bg1"/>
                </a:solidFill>
              </a:rPr>
              <a:t>immune </a:t>
            </a:r>
            <a:r>
              <a:rPr lang="en-US" b="1" dirty="0">
                <a:solidFill>
                  <a:schemeClr val="bg1"/>
                </a:solidFill>
              </a:rPr>
              <a:t>system damages the nerve cells, causing muscle </a:t>
            </a:r>
            <a:r>
              <a:rPr lang="en-US" b="1" dirty="0" smtClean="0">
                <a:solidFill>
                  <a:schemeClr val="bg1"/>
                </a:solidFill>
              </a:rPr>
              <a:t>weakness and, </a:t>
            </a:r>
            <a:r>
              <a:rPr lang="en-US" b="1" dirty="0">
                <a:solidFill>
                  <a:schemeClr val="bg1"/>
                </a:solidFill>
              </a:rPr>
              <a:t>sometimes, paralysis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/>
          </a:p>
          <a:p>
            <a:pPr algn="ctr"/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19800" y="952424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5368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 bwMode="auto">
          <a:xfrm>
            <a:off x="308548" y="1143000"/>
            <a:ext cx="9144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4000" b="0" kern="0" dirty="0" smtClean="0"/>
              <a:t>Very few Americans –</a:t>
            </a:r>
            <a:r>
              <a:rPr lang="en-US" sz="16600" kern="0" dirty="0" smtClean="0">
                <a:solidFill>
                  <a:schemeClr val="accent1"/>
                </a:solidFill>
              </a:rPr>
              <a:t>2%</a:t>
            </a:r>
            <a:r>
              <a:rPr lang="en-US" sz="4000" b="0" kern="0" dirty="0" smtClean="0"/>
              <a:t>– </a:t>
            </a:r>
            <a:endParaRPr lang="en-US" sz="4000" b="0" kern="0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47638" y="6296025"/>
            <a:ext cx="8320087" cy="549275"/>
          </a:xfrm>
        </p:spPr>
        <p:txBody>
          <a:bodyPr/>
          <a:lstStyle/>
          <a:p>
            <a:pPr defTabSz="457200"/>
            <a:endParaRPr lang="en-US" sz="1100" dirty="0" smtClean="0">
              <a:solidFill>
                <a:prstClr val="black"/>
              </a:solidFill>
            </a:endParaRPr>
          </a:p>
          <a:p>
            <a:pPr defTabSz="457200"/>
            <a:r>
              <a:rPr lang="en-US" sz="1100" dirty="0" smtClean="0">
                <a:solidFill>
                  <a:prstClr val="black"/>
                </a:solidFill>
              </a:rPr>
              <a:t>SOURCE</a:t>
            </a:r>
            <a:r>
              <a:rPr lang="en-US" sz="1100" dirty="0">
                <a:solidFill>
                  <a:prstClr val="black"/>
                </a:solidFill>
              </a:rPr>
              <a:t>: Kaiser Family Foundation Health Tracking Poll (conducted </a:t>
            </a:r>
            <a:r>
              <a:rPr lang="en-US" sz="1100" dirty="0" smtClean="0">
                <a:solidFill>
                  <a:prstClr val="black"/>
                </a:solidFill>
              </a:rPr>
              <a:t>September 14-20, </a:t>
            </a:r>
            <a:r>
              <a:rPr lang="en-US" sz="1100" dirty="0">
                <a:solidFill>
                  <a:prstClr val="black"/>
                </a:solidFill>
              </a:rPr>
              <a:t>2016)</a:t>
            </a:r>
            <a:endParaRPr lang="en-US" sz="1100" i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3272373"/>
            <a:ext cx="89601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kern="0" dirty="0">
                <a:solidFill>
                  <a:srgbClr val="000000"/>
                </a:solidFill>
              </a:rPr>
              <a:t>know someone whose health has been affected by the </a:t>
            </a:r>
            <a:r>
              <a:rPr lang="en-US" sz="4000" kern="0" dirty="0" err="1">
                <a:solidFill>
                  <a:srgbClr val="000000"/>
                </a:solidFill>
              </a:rPr>
              <a:t>Zika</a:t>
            </a:r>
            <a:r>
              <a:rPr lang="en-US" sz="4000" kern="0" dirty="0">
                <a:solidFill>
                  <a:srgbClr val="000000"/>
                </a:solidFill>
              </a:rPr>
              <a:t> virus</a:t>
            </a:r>
            <a:endParaRPr lang="en-US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312424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267706" y="0"/>
            <a:ext cx="3144773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SOURCE</a:t>
            </a:r>
            <a:r>
              <a:rPr lang="en-US" sz="1100" dirty="0"/>
              <a:t>: Kaiser Family Foundation Health Tracking Poll (conducted July 5-11, 2016)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 bwMode="auto">
          <a:xfrm>
            <a:off x="156329" y="180053"/>
            <a:ext cx="35012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dirty="0" smtClean="0"/>
              <a:t>Percent of the public who are worried…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693519401"/>
              </p:ext>
            </p:extLst>
          </p:nvPr>
        </p:nvGraphicFramePr>
        <p:xfrm>
          <a:off x="4874576" y="972219"/>
          <a:ext cx="3962400" cy="265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57458645"/>
              </p:ext>
            </p:extLst>
          </p:nvPr>
        </p:nvGraphicFramePr>
        <p:xfrm>
          <a:off x="5299072" y="3923410"/>
          <a:ext cx="3113407" cy="266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688263" y="1874826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53%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8262" y="4557485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34%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211" y="1627118"/>
            <a:ext cx="4208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Calibri" pitchFamily="34" charset="0"/>
                <a:cs typeface="Meta Offc Pro"/>
              </a:rPr>
              <a:t>…the </a:t>
            </a:r>
            <a:r>
              <a:rPr lang="en-US" sz="2400" dirty="0">
                <a:latin typeface="Calibri" pitchFamily="34" charset="0"/>
                <a:cs typeface="Meta Offc Pro"/>
              </a:rPr>
              <a:t>U.S</a:t>
            </a:r>
            <a:r>
              <a:rPr lang="en-US" sz="2400" dirty="0" smtClean="0">
                <a:latin typeface="Calibri" pitchFamily="34" charset="0"/>
                <a:cs typeface="Meta Offc Pro"/>
              </a:rPr>
              <a:t>. will see a large number of cases of the </a:t>
            </a:r>
            <a:r>
              <a:rPr lang="en-US" sz="2400" dirty="0" err="1" smtClean="0">
                <a:latin typeface="Calibri" pitchFamily="34" charset="0"/>
                <a:cs typeface="Meta Offc Pro"/>
              </a:rPr>
              <a:t>Zika</a:t>
            </a:r>
            <a:r>
              <a:rPr lang="en-US" sz="2400" dirty="0" smtClean="0">
                <a:latin typeface="Calibri" pitchFamily="34" charset="0"/>
                <a:cs typeface="Meta Offc Pro"/>
              </a:rPr>
              <a:t> virus in the next 12 months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6967" y="4386205"/>
            <a:ext cx="4203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Calibri" pitchFamily="34" charset="0"/>
                <a:cs typeface="Meta Offc Pro"/>
              </a:rPr>
              <a:t>…they or someone in their family will be affected by the </a:t>
            </a:r>
            <a:r>
              <a:rPr lang="en-US" sz="2400" dirty="0" err="1" smtClean="0">
                <a:latin typeface="Calibri" pitchFamily="34" charset="0"/>
                <a:cs typeface="Meta Offc Pro"/>
              </a:rPr>
              <a:t>Zika</a:t>
            </a:r>
            <a:r>
              <a:rPr lang="en-US" sz="2400" dirty="0" smtClean="0">
                <a:latin typeface="Calibri" pitchFamily="34" charset="0"/>
                <a:cs typeface="Meta Offc Pro"/>
              </a:rPr>
              <a:t> virus</a:t>
            </a:r>
          </a:p>
        </p:txBody>
      </p:sp>
    </p:spTree>
    <p:extLst>
      <p:ext uri="{BB962C8B-B14F-4D97-AF65-F5344CB8AC3E}">
        <p14:creationId xmlns:p14="http://schemas.microsoft.com/office/powerpoint/2010/main" val="288362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1263101"/>
              </p:ext>
            </p:extLst>
          </p:nvPr>
        </p:nvGraphicFramePr>
        <p:xfrm>
          <a:off x="-304800" y="1005840"/>
          <a:ext cx="10591800" cy="547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NOTE: Question </a:t>
            </a:r>
            <a:r>
              <a:rPr lang="en-US" sz="1100" dirty="0"/>
              <a:t>wording </a:t>
            </a:r>
            <a:r>
              <a:rPr lang="en-US" sz="1100" dirty="0" smtClean="0"/>
              <a:t>abbreviated.</a:t>
            </a:r>
          </a:p>
          <a:p>
            <a:r>
              <a:rPr lang="en-US" sz="1100" dirty="0" smtClean="0">
                <a:solidFill>
                  <a:prstClr val="black"/>
                </a:solidFill>
              </a:rPr>
              <a:t>SOURCE</a:t>
            </a:r>
            <a:r>
              <a:rPr lang="en-US" sz="1100" dirty="0">
                <a:solidFill>
                  <a:prstClr val="black"/>
                </a:solidFill>
              </a:rPr>
              <a:t>: Kaiser Family Foundation 2016 Survey of Americans on the U.S. Role in Global Health (conducted </a:t>
            </a:r>
            <a:r>
              <a:rPr lang="en-US" sz="1100" dirty="0" smtClean="0">
                <a:solidFill>
                  <a:prstClr val="black"/>
                </a:solidFill>
              </a:rPr>
              <a:t>March 1-26, </a:t>
            </a:r>
            <a:r>
              <a:rPr lang="en-US" sz="1100" dirty="0">
                <a:solidFill>
                  <a:prstClr val="black"/>
                </a:solidFill>
              </a:rPr>
              <a:t>2016)</a:t>
            </a:r>
            <a:endParaRPr lang="en-US" sz="1100" i="1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166151"/>
            <a:ext cx="8961120" cy="914400"/>
          </a:xfrm>
        </p:spPr>
        <p:txBody>
          <a:bodyPr anchor="ctr"/>
          <a:lstStyle/>
          <a:p>
            <a:r>
              <a:rPr lang="en-US" sz="3200" dirty="0" smtClean="0"/>
              <a:t>Combating diseases like the </a:t>
            </a:r>
            <a:r>
              <a:rPr lang="en-US" sz="3200" dirty="0" err="1"/>
              <a:t>Z</a:t>
            </a:r>
            <a:r>
              <a:rPr lang="en-US" sz="3200" dirty="0" err="1" smtClean="0"/>
              <a:t>ika</a:t>
            </a:r>
            <a:r>
              <a:rPr lang="en-US" sz="3200" dirty="0" smtClean="0"/>
              <a:t> </a:t>
            </a:r>
            <a:r>
              <a:rPr lang="en-US" sz="3200" dirty="0"/>
              <a:t>v</a:t>
            </a:r>
            <a:r>
              <a:rPr lang="en-US" sz="3200" dirty="0" smtClean="0"/>
              <a:t>irus is seen as a top </a:t>
            </a:r>
            <a:r>
              <a:rPr lang="en-US" sz="3200" u="sng" dirty="0" smtClean="0"/>
              <a:t>global</a:t>
            </a:r>
            <a:r>
              <a:rPr lang="en-US" sz="3200" dirty="0" smtClean="0"/>
              <a:t> health priority</a:t>
            </a:r>
            <a:endParaRPr lang="en-US" sz="3200" dirty="0"/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91440" y="1155262"/>
            <a:ext cx="8991600" cy="307777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>
                <a:latin typeface="+mn-lt"/>
              </a:rPr>
              <a:t>Percent of the public who say each should be a </a:t>
            </a:r>
            <a:r>
              <a:rPr lang="en-US" sz="1400" u="sng" dirty="0" smtClean="0">
                <a:latin typeface="+mn-lt"/>
              </a:rPr>
              <a:t>top priority</a:t>
            </a:r>
            <a:r>
              <a:rPr lang="en-US" sz="1400" dirty="0" smtClean="0">
                <a:latin typeface="+mn-lt"/>
              </a:rPr>
              <a:t> for U.S. efforts to improve health in developing countries:</a:t>
            </a:r>
            <a:endParaRPr lang="en-US" sz="1400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8200" y="1920240"/>
            <a:ext cx="4419600" cy="34034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7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>
                <a:solidFill>
                  <a:prstClr val="black"/>
                </a:solidFill>
              </a:rPr>
              <a:t>SOURCE: Kaiser Family Foundation Health Tracking Poll (conducted August 18-24, 2016)</a:t>
            </a:r>
            <a:endParaRPr lang="en-US" sz="1100" i="1" dirty="0">
              <a:solidFill>
                <a:prstClr val="black"/>
              </a:solidFill>
            </a:endParaRPr>
          </a:p>
        </p:txBody>
      </p:sp>
      <p:sp>
        <p:nvSpPr>
          <p:cNvPr id="8" name="Title 5"/>
          <p:cNvSpPr txBox="1">
            <a:spLocks/>
          </p:cNvSpPr>
          <p:nvPr/>
        </p:nvSpPr>
        <p:spPr bwMode="auto">
          <a:xfrm>
            <a:off x="533400" y="2895600"/>
            <a:ext cx="310515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600" b="0" dirty="0"/>
          </a:p>
          <a:p>
            <a:r>
              <a:rPr lang="en-US" sz="1800" b="0" dirty="0"/>
              <a:t>Do you think the U.S. government is doing </a:t>
            </a:r>
            <a:r>
              <a:rPr lang="en-US" sz="1800" b="0" dirty="0" smtClean="0"/>
              <a:t>enough or not doing enough </a:t>
            </a:r>
            <a:r>
              <a:rPr lang="en-US" sz="1800" b="0" dirty="0"/>
              <a:t>to </a:t>
            </a:r>
            <a:r>
              <a:rPr lang="en-US" sz="1800" b="0" dirty="0" smtClean="0"/>
              <a:t>fight the </a:t>
            </a:r>
            <a:r>
              <a:rPr lang="en-US" sz="1800" b="0" dirty="0" err="1" smtClean="0"/>
              <a:t>Zika</a:t>
            </a:r>
            <a:r>
              <a:rPr lang="en-US" sz="1800" b="0" dirty="0" smtClean="0"/>
              <a:t> virus outbreak in the United States? </a:t>
            </a:r>
            <a:endParaRPr lang="en-US" sz="1800" b="0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790446979"/>
              </p:ext>
            </p:extLst>
          </p:nvPr>
        </p:nvGraphicFramePr>
        <p:xfrm>
          <a:off x="3019916" y="1447800"/>
          <a:ext cx="6100638" cy="5171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91440" y="724615"/>
            <a:ext cx="9052560" cy="914400"/>
          </a:xfrm>
        </p:spPr>
        <p:txBody>
          <a:bodyPr anchor="ctr"/>
          <a:lstStyle/>
          <a:p>
            <a:r>
              <a:rPr lang="en-US" sz="3600" dirty="0" smtClean="0"/>
              <a:t>Four in ten Americans say the U.S. government is doing enough to fight the </a:t>
            </a:r>
            <a:r>
              <a:rPr lang="en-US" sz="3600" dirty="0" err="1" smtClean="0"/>
              <a:t>Zika</a:t>
            </a:r>
            <a:r>
              <a:rPr lang="en-US" sz="3600" dirty="0" smtClean="0"/>
              <a:t> virus outbreak in the United States; an equal share say it’s not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3444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457690"/>
              </p:ext>
            </p:extLst>
          </p:nvPr>
        </p:nvGraphicFramePr>
        <p:xfrm>
          <a:off x="-302260" y="1071951"/>
          <a:ext cx="5033054" cy="511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SOURCE</a:t>
            </a:r>
            <a:r>
              <a:rPr lang="en-US" sz="1100" dirty="0"/>
              <a:t>: Kaiser Family Foundation Health Tracking Poll (conducted </a:t>
            </a:r>
            <a:r>
              <a:rPr lang="en-US" sz="1100" dirty="0" smtClean="0"/>
              <a:t>July 5-11, </a:t>
            </a:r>
            <a:r>
              <a:rPr lang="en-US" sz="1100" dirty="0"/>
              <a:t>2016)</a:t>
            </a:r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82880" y="309609"/>
            <a:ext cx="8229600" cy="914400"/>
          </a:xfrm>
        </p:spPr>
        <p:txBody>
          <a:bodyPr anchor="ctr"/>
          <a:lstStyle/>
          <a:p>
            <a:r>
              <a:rPr lang="en-US" sz="3200" dirty="0" smtClean="0"/>
              <a:t>Few Americans see </a:t>
            </a:r>
            <a:r>
              <a:rPr lang="en-US" sz="3200" dirty="0" err="1" smtClean="0"/>
              <a:t>Zika</a:t>
            </a:r>
            <a:r>
              <a:rPr lang="en-US" sz="3200" dirty="0" smtClean="0"/>
              <a:t> as a personal threat, but most see it as a threat to pregnant women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182880" y="1519339"/>
            <a:ext cx="8961120" cy="42361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>
                <a:latin typeface="+mn-lt"/>
              </a:rPr>
              <a:t>Percent who say the </a:t>
            </a:r>
            <a:r>
              <a:rPr lang="en-US" sz="1400" dirty="0" err="1">
                <a:latin typeface="+mn-lt"/>
              </a:rPr>
              <a:t>Zika</a:t>
            </a:r>
            <a:r>
              <a:rPr lang="en-US" sz="1400" dirty="0">
                <a:latin typeface="+mn-lt"/>
              </a:rPr>
              <a:t> virus poses a major </a:t>
            </a:r>
            <a:r>
              <a:rPr lang="en-US" sz="1400" dirty="0" smtClean="0">
                <a:latin typeface="+mn-lt"/>
              </a:rPr>
              <a:t>threat to…</a:t>
            </a:r>
            <a:endParaRPr lang="en-US" sz="1400" dirty="0">
              <a:latin typeface="+mn-lt"/>
            </a:endParaRPr>
          </a:p>
        </p:txBody>
      </p:sp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4711268"/>
              </p:ext>
            </p:extLst>
          </p:nvPr>
        </p:nvGraphicFramePr>
        <p:xfrm>
          <a:off x="3962400" y="1126497"/>
          <a:ext cx="5033054" cy="511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257800" y="1697846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  <a:cs typeface="Meta Offc Pro"/>
              </a:rPr>
              <a:t>…pregnant </a:t>
            </a:r>
            <a:r>
              <a:rPr lang="en-US" sz="2000" dirty="0" smtClean="0">
                <a:latin typeface="Calibri" pitchFamily="34" charset="0"/>
                <a:cs typeface="Meta Offc Pro"/>
              </a:rPr>
              <a:t>women</a:t>
            </a:r>
            <a:endParaRPr lang="en-US" sz="2000" dirty="0">
              <a:latin typeface="Calibri" pitchFamily="34" charset="0"/>
              <a:cs typeface="Meta Offc 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451419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Meta Offc Pro"/>
              </a:rPr>
              <a:t>…you, personally</a:t>
            </a:r>
            <a:endParaRPr lang="en-US" dirty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9885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lorida out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7894"/>
            <a:ext cx="3566632" cy="343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SOURCE: </a:t>
            </a:r>
            <a:r>
              <a:rPr lang="en-US" dirty="0"/>
              <a:t>Kaiser Family Foundation Health Tracking Poll (conducted August 18-24, 2016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038600" y="3662529"/>
            <a:ext cx="4876800" cy="914400"/>
          </a:xfrm>
        </p:spPr>
        <p:txBody>
          <a:bodyPr anchor="ctr"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of the public is </a:t>
            </a:r>
            <a:r>
              <a:rPr lang="en-US" sz="3200" dirty="0">
                <a:solidFill>
                  <a:srgbClr val="E05C26"/>
                </a:solidFill>
              </a:rPr>
              <a:t>not comfortable </a:t>
            </a:r>
            <a:r>
              <a:rPr lang="en-US" sz="3200" dirty="0" smtClean="0"/>
              <a:t>traveling to places in the U.S., like parts of Florida, where people have been infected with </a:t>
            </a:r>
            <a:r>
              <a:rPr lang="en-US" sz="3200" dirty="0" err="1" smtClean="0"/>
              <a:t>Zika</a:t>
            </a:r>
            <a:r>
              <a:rPr lang="en-US" sz="3200" dirty="0" smtClean="0"/>
              <a:t> by mosquitoes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 bwMode="auto">
          <a:xfrm>
            <a:off x="4002024" y="422696"/>
            <a:ext cx="4223332" cy="262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/>
            <a:r>
              <a:rPr lang="en-US" sz="18000" kern="0" dirty="0" smtClean="0">
                <a:solidFill>
                  <a:srgbClr val="E05C26"/>
                </a:solidFill>
              </a:rPr>
              <a:t>48%</a:t>
            </a:r>
            <a:endParaRPr lang="en-US" sz="3600" kern="0" dirty="0">
              <a:solidFill>
                <a:srgbClr val="E05C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27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defTabSz="457200"/>
            <a:r>
              <a:rPr lang="en-US" sz="1100" dirty="0" smtClean="0">
                <a:solidFill>
                  <a:prstClr val="black"/>
                </a:solidFill>
              </a:rPr>
              <a:t>SOURCE</a:t>
            </a:r>
            <a:r>
              <a:rPr lang="en-US" sz="1100" dirty="0">
                <a:solidFill>
                  <a:prstClr val="black"/>
                </a:solidFill>
              </a:rPr>
              <a:t>: Kaiser Family Foundation 2016 Survey of Americans on the U.S. Role in Global Health </a:t>
            </a:r>
            <a:r>
              <a:rPr lang="en-US" sz="1100" dirty="0" smtClean="0">
                <a:solidFill>
                  <a:prstClr val="black"/>
                </a:solidFill>
              </a:rPr>
              <a:t>(</a:t>
            </a:r>
            <a:r>
              <a:rPr lang="en-US" sz="1100" dirty="0">
                <a:solidFill>
                  <a:prstClr val="black"/>
                </a:solidFill>
              </a:rPr>
              <a:t>conducted March 1-26, 2016</a:t>
            </a:r>
            <a:r>
              <a:rPr lang="en-US" sz="1100" dirty="0" smtClean="0">
                <a:solidFill>
                  <a:prstClr val="black"/>
                </a:solidFill>
              </a:rPr>
              <a:t>)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533400"/>
            <a:ext cx="8869680" cy="914400"/>
          </a:xfrm>
        </p:spPr>
        <p:txBody>
          <a:bodyPr anchor="ctr"/>
          <a:lstStyle/>
          <a:p>
            <a:r>
              <a:rPr lang="en-US" sz="3600" dirty="0" smtClean="0"/>
              <a:t>A majority of the American public thinks women in developing countries do not have adequate access to birth control</a:t>
            </a:r>
            <a:endParaRPr lang="en-US" sz="3600" dirty="0"/>
          </a:p>
        </p:txBody>
      </p:sp>
      <p:sp>
        <p:nvSpPr>
          <p:cNvPr id="8" name="Title 5"/>
          <p:cNvSpPr txBox="1">
            <a:spLocks/>
          </p:cNvSpPr>
          <p:nvPr/>
        </p:nvSpPr>
        <p:spPr bwMode="auto">
          <a:xfrm>
            <a:off x="556260" y="2438400"/>
            <a:ext cx="373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1800" b="0" dirty="0" smtClean="0"/>
              <a:t>Do you think most women in developing countries affected by the </a:t>
            </a:r>
            <a:r>
              <a:rPr lang="en-US" sz="1800" b="0" dirty="0" err="1" smtClean="0"/>
              <a:t>Zika</a:t>
            </a:r>
            <a:r>
              <a:rPr lang="en-US" sz="1800" b="0" dirty="0" smtClean="0"/>
              <a:t> virus have adequate access to birth control, or not?</a:t>
            </a:r>
            <a:endParaRPr lang="en-US" sz="1800" b="0" dirty="0"/>
          </a:p>
        </p:txBody>
      </p:sp>
      <p:graphicFrame>
        <p:nvGraphicFramePr>
          <p:cNvPr id="12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9786921"/>
              </p:ext>
            </p:extLst>
          </p:nvPr>
        </p:nvGraphicFramePr>
        <p:xfrm>
          <a:off x="3586162" y="1837103"/>
          <a:ext cx="5576888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77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defTabSz="457200"/>
            <a:endParaRPr lang="en-US" sz="1100" dirty="0" smtClean="0">
              <a:solidFill>
                <a:prstClr val="black"/>
              </a:solidFill>
            </a:endParaRPr>
          </a:p>
          <a:p>
            <a:pPr defTabSz="457200"/>
            <a:r>
              <a:rPr lang="en-US" sz="1100" dirty="0" smtClean="0">
                <a:solidFill>
                  <a:prstClr val="black"/>
                </a:solidFill>
              </a:rPr>
              <a:t>SOURCE</a:t>
            </a:r>
            <a:r>
              <a:rPr lang="en-US" sz="1100" dirty="0">
                <a:solidFill>
                  <a:prstClr val="black"/>
                </a:solidFill>
              </a:rPr>
              <a:t>: Kaiser Family Foundation Health Tracking Poll (conducted July 5-11, 2016)</a:t>
            </a:r>
            <a:endParaRPr lang="en-US" sz="1100" i="1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276328"/>
            <a:ext cx="8961120" cy="914400"/>
          </a:xfrm>
        </p:spPr>
        <p:txBody>
          <a:bodyPr anchor="ctr"/>
          <a:lstStyle/>
          <a:p>
            <a:r>
              <a:rPr lang="en-US" sz="3600" dirty="0" smtClean="0"/>
              <a:t>More women </a:t>
            </a:r>
            <a:r>
              <a:rPr lang="en-US" sz="3600" dirty="0"/>
              <a:t>w</a:t>
            </a:r>
            <a:r>
              <a:rPr lang="en-US" sz="3600" dirty="0" smtClean="0"/>
              <a:t>orry about the </a:t>
            </a:r>
            <a:r>
              <a:rPr lang="en-US" sz="3600" dirty="0" err="1" smtClean="0"/>
              <a:t>Zika</a:t>
            </a:r>
            <a:r>
              <a:rPr lang="en-US" sz="3600" dirty="0" smtClean="0"/>
              <a:t> </a:t>
            </a:r>
            <a:r>
              <a:rPr lang="en-US" sz="3600" dirty="0"/>
              <a:t>v</a:t>
            </a:r>
            <a:r>
              <a:rPr lang="en-US" sz="3600" dirty="0" smtClean="0"/>
              <a:t>irus than </a:t>
            </a:r>
            <a:r>
              <a:rPr lang="en-US" sz="3600" dirty="0"/>
              <a:t>m</a:t>
            </a:r>
            <a:r>
              <a:rPr lang="en-US" sz="3600" dirty="0" smtClean="0"/>
              <a:t>en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74436361"/>
              </p:ext>
            </p:extLst>
          </p:nvPr>
        </p:nvGraphicFramePr>
        <p:xfrm>
          <a:off x="990600" y="1178780"/>
          <a:ext cx="10210800" cy="558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0051" y="1885117"/>
            <a:ext cx="8604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…the U.S. will see a large number of cases of </a:t>
            </a:r>
            <a:r>
              <a:rPr lang="en-US" u="sng" dirty="0" smtClean="0"/>
              <a:t>the </a:t>
            </a:r>
            <a:r>
              <a:rPr lang="en-US" u="sng" dirty="0" err="1" smtClean="0"/>
              <a:t>Zika</a:t>
            </a:r>
            <a:r>
              <a:rPr lang="en-US" u="sng" dirty="0" smtClean="0"/>
              <a:t> </a:t>
            </a:r>
            <a:r>
              <a:rPr lang="en-US" u="sng" dirty="0"/>
              <a:t>virus in the next 12 </a:t>
            </a:r>
            <a:r>
              <a:rPr lang="en-US" u="sng" dirty="0" smtClean="0"/>
              <a:t>months</a:t>
            </a:r>
            <a:endParaRPr lang="en-US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750051" y="3947160"/>
            <a:ext cx="890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…they </a:t>
            </a:r>
            <a:r>
              <a:rPr lang="en-US" u="sng" dirty="0"/>
              <a:t>or someone in </a:t>
            </a:r>
            <a:r>
              <a:rPr lang="en-US" u="sng" dirty="0" smtClean="0"/>
              <a:t>their family will </a:t>
            </a:r>
            <a:r>
              <a:rPr lang="en-US" u="sng" dirty="0"/>
              <a:t>be affected by the </a:t>
            </a:r>
            <a:r>
              <a:rPr lang="en-US" u="sng" dirty="0" err="1"/>
              <a:t>Zika</a:t>
            </a:r>
            <a:r>
              <a:rPr lang="en-US" u="sng" dirty="0"/>
              <a:t> </a:t>
            </a:r>
            <a:r>
              <a:rPr lang="en-US" u="sng" dirty="0" smtClean="0"/>
              <a:t>virus</a:t>
            </a:r>
            <a:endParaRPr lang="en-US" u="sng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40451" y="1347009"/>
            <a:ext cx="8961120" cy="369332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Percent of the public who are worried…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4682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rot="16200000">
            <a:off x="3328463" y="-1625452"/>
            <a:ext cx="2468027" cy="9163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pPr defTabSz="457200"/>
            <a:endParaRPr lang="en-US" sz="1100" dirty="0" smtClean="0">
              <a:solidFill>
                <a:prstClr val="black"/>
              </a:solidFill>
            </a:endParaRPr>
          </a:p>
          <a:p>
            <a:pPr defTabSz="457200"/>
            <a:r>
              <a:rPr lang="en-US" sz="1100" dirty="0" smtClean="0">
                <a:solidFill>
                  <a:prstClr val="black"/>
                </a:solidFill>
              </a:rPr>
              <a:t>SOURCE</a:t>
            </a:r>
            <a:r>
              <a:rPr lang="en-US" sz="1100" dirty="0">
                <a:solidFill>
                  <a:prstClr val="black"/>
                </a:solidFill>
              </a:rPr>
              <a:t>: Kaiser Family Foundation Health Tracking Poll (conducted </a:t>
            </a:r>
            <a:r>
              <a:rPr lang="en-US" sz="1100" dirty="0" smtClean="0">
                <a:solidFill>
                  <a:prstClr val="black"/>
                </a:solidFill>
              </a:rPr>
              <a:t>September 14-20, </a:t>
            </a:r>
            <a:r>
              <a:rPr lang="en-US" sz="1100" dirty="0">
                <a:solidFill>
                  <a:prstClr val="black"/>
                </a:solidFill>
              </a:rPr>
              <a:t>2016)</a:t>
            </a:r>
            <a:endParaRPr lang="en-US" sz="1100" i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097" y="46676"/>
            <a:ext cx="8323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rPr>
              <a:t>Percent </a:t>
            </a:r>
            <a:r>
              <a:rPr lang="en-US" sz="3200" b="1" dirty="0" smtClean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rPr>
              <a:t>of Americans who say they have 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rPr>
              <a:t>done each of the following to protect themselves </a:t>
            </a:r>
            <a:r>
              <a:rPr lang="en-US" sz="3200" b="1" dirty="0" smtClean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rPr>
              <a:t>from getting </a:t>
            </a:r>
            <a:r>
              <a:rPr lang="en-US" sz="3200" b="1" dirty="0" err="1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rPr>
              <a:t>Zika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rPr>
              <a:t>: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754136202"/>
              </p:ext>
            </p:extLst>
          </p:nvPr>
        </p:nvGraphicFramePr>
        <p:xfrm>
          <a:off x="124097" y="1798075"/>
          <a:ext cx="2133536" cy="1988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228871912"/>
              </p:ext>
            </p:extLst>
          </p:nvPr>
        </p:nvGraphicFramePr>
        <p:xfrm>
          <a:off x="2002395" y="1798075"/>
          <a:ext cx="1676400" cy="1998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182226171"/>
              </p:ext>
            </p:extLst>
          </p:nvPr>
        </p:nvGraphicFramePr>
        <p:xfrm>
          <a:off x="3673933" y="1787669"/>
          <a:ext cx="1676400" cy="1998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785888913"/>
              </p:ext>
            </p:extLst>
          </p:nvPr>
        </p:nvGraphicFramePr>
        <p:xfrm>
          <a:off x="5363899" y="1798075"/>
          <a:ext cx="1676400" cy="1998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4240623653"/>
              </p:ext>
            </p:extLst>
          </p:nvPr>
        </p:nvGraphicFramePr>
        <p:xfrm>
          <a:off x="7035437" y="1787669"/>
          <a:ext cx="1676400" cy="1998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01106" y="4193581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Meta Offc Pro"/>
              </a:rPr>
              <a:t>Used mosquito repellent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0836" y="4193580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Meta Offc Pro"/>
              </a:rPr>
              <a:t>Removed standing water around their home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2374" y="4194654"/>
            <a:ext cx="16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Meta Offc Pro"/>
              </a:rPr>
              <a:t>Avoided activities or places where there are mosquitoes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2275" y="4193580"/>
            <a:ext cx="16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Meta Offc Pro"/>
              </a:rPr>
              <a:t>Worn long sleeves or pants to protect against mosquito bites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21978" y="419008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Meta Offc Pro"/>
              </a:rPr>
              <a:t>Used condoms during sex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3444" y="3568777"/>
            <a:ext cx="1056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50%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64982" y="3568776"/>
            <a:ext cx="1056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46%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50086" y="3568776"/>
            <a:ext cx="1056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37%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3908" y="3578179"/>
            <a:ext cx="1056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33%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85446" y="3568775"/>
            <a:ext cx="1056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24%</a:t>
            </a:r>
          </a:p>
        </p:txBody>
      </p:sp>
    </p:spTree>
    <p:extLst>
      <p:ext uri="{BB962C8B-B14F-4D97-AF65-F5344CB8AC3E}">
        <p14:creationId xmlns:p14="http://schemas.microsoft.com/office/powerpoint/2010/main" val="2244149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har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1824900"/>
              </p:ext>
            </p:extLst>
          </p:nvPr>
        </p:nvGraphicFramePr>
        <p:xfrm>
          <a:off x="-990600" y="1357663"/>
          <a:ext cx="11398003" cy="5068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8627003"/>
              </p:ext>
            </p:extLst>
          </p:nvPr>
        </p:nvGraphicFramePr>
        <p:xfrm>
          <a:off x="-3276600" y="1448111"/>
          <a:ext cx="10668000" cy="5130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707530"/>
              </p:ext>
            </p:extLst>
          </p:nvPr>
        </p:nvGraphicFramePr>
        <p:xfrm>
          <a:off x="1105658" y="1357663"/>
          <a:ext cx="11398003" cy="5068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Title 3"/>
          <p:cNvSpPr>
            <a:spLocks noGrp="1"/>
          </p:cNvSpPr>
          <p:nvPr>
            <p:ph type="title"/>
          </p:nvPr>
        </p:nvSpPr>
        <p:spPr>
          <a:xfrm>
            <a:off x="91440" y="255111"/>
            <a:ext cx="9052560" cy="794775"/>
          </a:xfrm>
        </p:spPr>
        <p:txBody>
          <a:bodyPr anchor="ctr"/>
          <a:lstStyle/>
          <a:p>
            <a:r>
              <a:rPr lang="en-US" sz="2600" dirty="0" smtClean="0"/>
              <a:t>A larger share of individuals in the South report </a:t>
            </a:r>
            <a:r>
              <a:rPr lang="en-US" sz="2600" dirty="0"/>
              <a:t>t</a:t>
            </a:r>
            <a:r>
              <a:rPr lang="en-US" sz="2600" dirty="0" smtClean="0"/>
              <a:t>aking </a:t>
            </a:r>
            <a:r>
              <a:rPr lang="en-US" sz="2600" dirty="0"/>
              <a:t>m</a:t>
            </a:r>
            <a:r>
              <a:rPr lang="en-US" sz="2600" dirty="0" smtClean="0"/>
              <a:t>easures to reduce the number of mosquitoes </a:t>
            </a:r>
            <a:r>
              <a:rPr lang="en-US" sz="2600" dirty="0"/>
              <a:t>a</a:t>
            </a:r>
            <a:r>
              <a:rPr lang="en-US" sz="2600" dirty="0" smtClean="0"/>
              <a:t>round their homes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SOURCE</a:t>
            </a:r>
            <a:r>
              <a:rPr lang="en-US" sz="1100" dirty="0"/>
              <a:t>: Kaiser Family Foundation Health Tracking Poll (conducted </a:t>
            </a:r>
            <a:r>
              <a:rPr lang="en-US" sz="1100" dirty="0" smtClean="0"/>
              <a:t>September 14-20, </a:t>
            </a:r>
            <a:r>
              <a:rPr lang="en-US" sz="1100" dirty="0"/>
              <a:t>2016</a:t>
            </a:r>
            <a:r>
              <a:rPr lang="en-US" sz="1100" dirty="0" smtClean="0"/>
              <a:t>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" y="1140334"/>
            <a:ext cx="8686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Percent </a:t>
            </a:r>
            <a:r>
              <a:rPr lang="en-US" sz="1400" dirty="0"/>
              <a:t>who </a:t>
            </a:r>
            <a:r>
              <a:rPr lang="en-US" sz="1400" dirty="0" smtClean="0"/>
              <a:t>say that to protect themselves from getting </a:t>
            </a:r>
            <a:r>
              <a:rPr lang="en-US" sz="1400" dirty="0" err="1" smtClean="0"/>
              <a:t>Zika</a:t>
            </a:r>
            <a:r>
              <a:rPr lang="en-US" sz="1400" dirty="0" smtClean="0"/>
              <a:t>, </a:t>
            </a:r>
            <a:r>
              <a:rPr lang="en-US" sz="1400" dirty="0"/>
              <a:t>they have </a:t>
            </a:r>
            <a:r>
              <a:rPr lang="en-US" sz="1400" dirty="0" smtClean="0"/>
              <a:t>personally… </a:t>
            </a:r>
            <a:endParaRPr lang="en-US" sz="1400" dirty="0"/>
          </a:p>
        </p:txBody>
      </p:sp>
      <p:sp>
        <p:nvSpPr>
          <p:cNvPr id="22" name="Rectangle 21"/>
          <p:cNvSpPr/>
          <p:nvPr/>
        </p:nvSpPr>
        <p:spPr>
          <a:xfrm>
            <a:off x="4093359" y="1545875"/>
            <a:ext cx="23507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…had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a pest control company spray </a:t>
            </a:r>
            <a:r>
              <a:rPr 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insecticide on their property </a:t>
            </a:r>
            <a:r>
              <a:rPr lang="en-US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outside</a:t>
            </a:r>
            <a:r>
              <a:rPr 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their home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6659" y="2782454"/>
            <a:ext cx="2125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itchFamily="34" charset="0"/>
                <a:cs typeface="Meta Offc Pro"/>
              </a:rPr>
              <a:t>South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6095" y="4690706"/>
            <a:ext cx="2125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itchFamily="34" charset="0"/>
                <a:cs typeface="Meta Offc Pro"/>
              </a:rPr>
              <a:t>Midwest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5135" y="5694232"/>
            <a:ext cx="2125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itchFamily="34" charset="0"/>
                <a:cs typeface="Meta Offc Pro"/>
              </a:rPr>
              <a:t>Northeast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3329" y="3687181"/>
            <a:ext cx="2125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itchFamily="34" charset="0"/>
                <a:cs typeface="Meta Offc Pro"/>
              </a:rPr>
              <a:t>West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42665" y="1545875"/>
            <a:ext cx="17845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…removed standing water from around their home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030" name="Picture 6" descr="Image result for free water drop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802" y="1629021"/>
            <a:ext cx="599076" cy="59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Image result for spray icon"/>
          <p:cNvSpPr>
            <a:spLocks noChangeAspect="1" noChangeArrowheads="1"/>
          </p:cNvSpPr>
          <p:nvPr/>
        </p:nvSpPr>
        <p:spPr bwMode="auto">
          <a:xfrm>
            <a:off x="155574" y="-144463"/>
            <a:ext cx="813207" cy="81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8" name="Picture 14" descr="Image result for spray can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753" y="1502327"/>
            <a:ext cx="840810" cy="78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6856473" y="1546199"/>
            <a:ext cx="2339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…had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a pest control company spray </a:t>
            </a:r>
            <a:r>
              <a:rPr 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insecticide on their property </a:t>
            </a:r>
            <a:r>
              <a:rPr lang="en-US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</a:t>
            </a:r>
            <a:r>
              <a:rPr 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their home</a:t>
            </a:r>
          </a:p>
        </p:txBody>
      </p:sp>
      <p:pic>
        <p:nvPicPr>
          <p:cNvPr id="18" name="Picture 14" descr="Image result for spray can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867" y="1502651"/>
            <a:ext cx="840810" cy="78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0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defTabSz="457200"/>
            <a:r>
              <a:rPr lang="en-US" sz="1100" dirty="0" smtClean="0">
                <a:solidFill>
                  <a:prstClr val="black"/>
                </a:solidFill>
              </a:rPr>
              <a:t>SOURCE: </a:t>
            </a:r>
            <a:r>
              <a:rPr lang="en-US" sz="1100" dirty="0" smtClean="0"/>
              <a:t>Kaiser </a:t>
            </a:r>
            <a:r>
              <a:rPr lang="en-US" sz="1100" dirty="0"/>
              <a:t>Family Foundation Health Tracking Poll </a:t>
            </a:r>
            <a:r>
              <a:rPr lang="en-US" sz="1100" dirty="0" smtClean="0"/>
              <a:t>(conducted June 15-21, </a:t>
            </a:r>
            <a:r>
              <a:rPr lang="en-US" sz="1100" dirty="0"/>
              <a:t>2016)</a:t>
            </a:r>
            <a:endParaRPr lang="en-US" sz="1100" i="1" dirty="0">
              <a:solidFill>
                <a:prstClr val="black"/>
              </a:solidFill>
            </a:endParaRPr>
          </a:p>
        </p:txBody>
      </p:sp>
      <p:pic>
        <p:nvPicPr>
          <p:cNvPr id="2050" name="Picture 2" descr="http://www.clipartkid.com/images/159/three-visits-to-the-mosquito-spirit-king-conversations-with-don-33Tokh-clipart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9705"/>
            <a:ext cx="1600200" cy="114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" y="0"/>
            <a:ext cx="9052560" cy="3870961"/>
          </a:xfrm>
        </p:spPr>
        <p:txBody>
          <a:bodyPr/>
          <a:lstStyle/>
          <a:p>
            <a:pPr algn="ctr"/>
            <a:r>
              <a:rPr lang="en-US" sz="19900" dirty="0">
                <a:solidFill>
                  <a:schemeClr val="tx2"/>
                </a:solidFill>
              </a:rPr>
              <a:t>79%</a:t>
            </a:r>
            <a:r>
              <a:rPr lang="en-US" sz="19900" dirty="0">
                <a:solidFill>
                  <a:schemeClr val="bg2"/>
                </a:solidFill>
              </a:rPr>
              <a:t> </a:t>
            </a:r>
            <a:r>
              <a:rPr lang="en-US" sz="23900" dirty="0" smtClean="0"/>
              <a:t/>
            </a:r>
            <a:br>
              <a:rPr lang="en-US" sz="23900" dirty="0" smtClean="0"/>
            </a:br>
            <a:r>
              <a:rPr lang="en-US" sz="4800" dirty="0" smtClean="0"/>
              <a:t>of the public say it is important for government funding for </a:t>
            </a:r>
            <a:r>
              <a:rPr lang="en-US" sz="4800" dirty="0" err="1" smtClean="0"/>
              <a:t>Zika</a:t>
            </a:r>
            <a:r>
              <a:rPr lang="en-US" sz="4800" dirty="0" smtClean="0"/>
              <a:t> to include money for killing mosquitoes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8663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3549122"/>
              </p:ext>
            </p:extLst>
          </p:nvPr>
        </p:nvGraphicFramePr>
        <p:xfrm>
          <a:off x="320040" y="1542682"/>
          <a:ext cx="8823960" cy="4535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NOTE: </a:t>
            </a:r>
            <a:r>
              <a:rPr lang="en-US" sz="1100" dirty="0"/>
              <a:t>Question wording abbreviated. </a:t>
            </a:r>
            <a:endParaRPr lang="en-US" sz="1100" dirty="0" smtClean="0"/>
          </a:p>
          <a:p>
            <a:r>
              <a:rPr lang="en-US" sz="1100" dirty="0" smtClean="0">
                <a:solidFill>
                  <a:prstClr val="black"/>
                </a:solidFill>
              </a:rPr>
              <a:t>SOURCE</a:t>
            </a:r>
            <a:r>
              <a:rPr lang="en-US" sz="1100" dirty="0">
                <a:solidFill>
                  <a:prstClr val="black"/>
                </a:solidFill>
              </a:rPr>
              <a:t>: Kaiser Family Foundation 2016 Survey of Americans on the U.S. Role in Global Health</a:t>
            </a:r>
            <a:r>
              <a:rPr lang="en-US" sz="1100" i="1" dirty="0">
                <a:solidFill>
                  <a:prstClr val="black"/>
                </a:solidFill>
              </a:rPr>
              <a:t> </a:t>
            </a:r>
            <a:r>
              <a:rPr lang="en-US" sz="1100" dirty="0">
                <a:solidFill>
                  <a:prstClr val="black"/>
                </a:solidFill>
              </a:rPr>
              <a:t>(conducted </a:t>
            </a:r>
            <a:r>
              <a:rPr lang="en-US" sz="1100" dirty="0" smtClean="0">
                <a:solidFill>
                  <a:prstClr val="black"/>
                </a:solidFill>
              </a:rPr>
              <a:t>March 1-26, </a:t>
            </a:r>
            <a:r>
              <a:rPr lang="en-US" sz="1100" dirty="0">
                <a:solidFill>
                  <a:prstClr val="black"/>
                </a:solidFill>
              </a:rPr>
              <a:t>2016</a:t>
            </a:r>
            <a:r>
              <a:rPr lang="en-US" sz="1100" dirty="0" smtClean="0">
                <a:solidFill>
                  <a:prstClr val="black"/>
                </a:solidFill>
              </a:rPr>
              <a:t>) and </a:t>
            </a:r>
            <a:r>
              <a:rPr lang="en-US" sz="1100" dirty="0"/>
              <a:t>Kaiser Family Foundation Health Tracking Poll (conducted </a:t>
            </a:r>
            <a:r>
              <a:rPr lang="en-US" sz="1100" dirty="0" smtClean="0"/>
              <a:t>June 15-21, </a:t>
            </a:r>
            <a:r>
              <a:rPr lang="en-US" sz="1100" dirty="0"/>
              <a:t>2016)</a:t>
            </a:r>
            <a:endParaRPr lang="en-US" sz="1100" i="1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228600"/>
            <a:ext cx="8961120" cy="914400"/>
          </a:xfrm>
        </p:spPr>
        <p:txBody>
          <a:bodyPr anchor="ctr"/>
          <a:lstStyle/>
          <a:p>
            <a:r>
              <a:rPr lang="en-US" sz="3600" dirty="0" smtClean="0"/>
              <a:t>Majorities support various actions to combat </a:t>
            </a:r>
            <a:r>
              <a:rPr lang="en-US" sz="3600" dirty="0" err="1" smtClean="0"/>
              <a:t>Zika</a:t>
            </a:r>
            <a:r>
              <a:rPr lang="en-US" sz="3600" dirty="0" smtClean="0"/>
              <a:t> at home and abroad</a:t>
            </a:r>
            <a:endParaRPr lang="en-US" sz="3600" dirty="0"/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128831" y="1376094"/>
            <a:ext cx="8991600" cy="369332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800" dirty="0" smtClean="0">
                <a:latin typeface="+mn-lt"/>
              </a:rPr>
              <a:t>Percent of Americans who say that to help fight the </a:t>
            </a:r>
            <a:r>
              <a:rPr lang="en-US" sz="1800" dirty="0" err="1" smtClean="0">
                <a:latin typeface="+mn-lt"/>
              </a:rPr>
              <a:t>Zika</a:t>
            </a:r>
            <a:r>
              <a:rPr lang="en-US" sz="1800" dirty="0" smtClean="0">
                <a:latin typeface="+mn-lt"/>
              </a:rPr>
              <a:t> virus, the U.S. should…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15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defTabSz="457200"/>
            <a:r>
              <a:rPr lang="en-US" sz="1100" dirty="0" smtClean="0">
                <a:solidFill>
                  <a:prstClr val="black"/>
                </a:solidFill>
              </a:rPr>
              <a:t>SOURCE: </a:t>
            </a:r>
            <a:r>
              <a:rPr lang="en-US" sz="1100" dirty="0" smtClean="0"/>
              <a:t>Kaiser </a:t>
            </a:r>
            <a:r>
              <a:rPr lang="en-US" sz="1100" dirty="0"/>
              <a:t>Family Foundation Health Tracking Poll (conducted July 15-21, 2016)</a:t>
            </a:r>
            <a:endParaRPr lang="en-US" sz="1100" i="1" dirty="0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6255" y="2133600"/>
            <a:ext cx="4382588" cy="4434840"/>
          </a:xfrm>
        </p:spPr>
        <p:txBody>
          <a:bodyPr/>
          <a:lstStyle/>
          <a:p>
            <a:pPr algn="ctr"/>
            <a:r>
              <a:rPr lang="en-US" sz="18000" dirty="0" smtClean="0">
                <a:solidFill>
                  <a:schemeClr val="accent1"/>
                </a:solidFill>
              </a:rPr>
              <a:t>45%</a:t>
            </a:r>
            <a:r>
              <a:rPr lang="en-US" sz="18000" dirty="0" smtClean="0">
                <a:solidFill>
                  <a:schemeClr val="accent2"/>
                </a:solidFill>
              </a:rPr>
              <a:t> </a:t>
            </a:r>
            <a:r>
              <a:rPr lang="en-US" sz="18000" dirty="0" smtClean="0"/>
              <a:t/>
            </a:r>
            <a:br>
              <a:rPr lang="en-US" sz="18000" dirty="0" smtClean="0"/>
            </a:br>
            <a:r>
              <a:rPr lang="en-US" sz="3600" dirty="0" smtClean="0"/>
              <a:t>trust the </a:t>
            </a:r>
            <a:r>
              <a:rPr lang="en-US" sz="3600" dirty="0" smtClean="0">
                <a:solidFill>
                  <a:schemeClr val="accent1"/>
                </a:solidFill>
              </a:rPr>
              <a:t>Democratic Party</a:t>
            </a:r>
            <a:endParaRPr lang="en-US" sz="3600" dirty="0"/>
          </a:p>
        </p:txBody>
      </p:sp>
      <p:sp>
        <p:nvSpPr>
          <p:cNvPr id="4" name="Title 2"/>
          <p:cNvSpPr txBox="1">
            <a:spLocks/>
          </p:cNvSpPr>
          <p:nvPr/>
        </p:nvSpPr>
        <p:spPr bwMode="auto">
          <a:xfrm>
            <a:off x="117566" y="304800"/>
            <a:ext cx="8832668" cy="9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/>
            <a:r>
              <a:rPr lang="en-US" sz="4400" kern="0" dirty="0" smtClean="0"/>
              <a:t>Which party do voters trust </a:t>
            </a:r>
            <a:r>
              <a:rPr lang="en-US" sz="4400" dirty="0"/>
              <a:t>to do a better job funding efforts to limit the effects of </a:t>
            </a:r>
            <a:r>
              <a:rPr lang="en-US" sz="4400" dirty="0" err="1"/>
              <a:t>Zika</a:t>
            </a:r>
            <a:r>
              <a:rPr lang="en-US" sz="4400" kern="0" dirty="0" smtClean="0"/>
              <a:t>?</a:t>
            </a:r>
            <a:endParaRPr lang="en-US" sz="4400" kern="0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4884274" y="2133600"/>
            <a:ext cx="4223332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/>
            <a:r>
              <a:rPr lang="en-US" sz="18000" kern="0" dirty="0" smtClean="0">
                <a:solidFill>
                  <a:schemeClr val="tx2"/>
                </a:solidFill>
              </a:rPr>
              <a:t>31%</a:t>
            </a:r>
            <a:r>
              <a:rPr lang="en-US" sz="18000" kern="0" dirty="0" smtClean="0">
                <a:solidFill>
                  <a:schemeClr val="bg2"/>
                </a:solidFill>
              </a:rPr>
              <a:t> </a:t>
            </a:r>
            <a:br>
              <a:rPr lang="en-US" sz="18000" kern="0" dirty="0" smtClean="0">
                <a:solidFill>
                  <a:schemeClr val="bg2"/>
                </a:solidFill>
              </a:rPr>
            </a:br>
            <a:r>
              <a:rPr lang="en-US" sz="3600" kern="0" dirty="0" smtClean="0"/>
              <a:t>trust the </a:t>
            </a:r>
            <a:r>
              <a:rPr lang="en-US" sz="3600" kern="0" dirty="0" smtClean="0">
                <a:solidFill>
                  <a:schemeClr val="tx2"/>
                </a:solidFill>
              </a:rPr>
              <a:t>Republican Party</a:t>
            </a:r>
            <a:endParaRPr lang="en-US" sz="3600" kern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4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defTabSz="457200"/>
            <a:r>
              <a:rPr lang="en-US" sz="1100" dirty="0" smtClean="0">
                <a:solidFill>
                  <a:prstClr val="black"/>
                </a:solidFill>
              </a:rPr>
              <a:t>SOURCE: </a:t>
            </a:r>
            <a:r>
              <a:rPr lang="en-US" sz="1100" dirty="0" smtClean="0"/>
              <a:t>Kaiser </a:t>
            </a:r>
            <a:r>
              <a:rPr lang="en-US" sz="1100" dirty="0"/>
              <a:t>Family Foundation Health Tracking Poll (conducted August </a:t>
            </a:r>
            <a:r>
              <a:rPr lang="en-US" sz="1100" dirty="0" smtClean="0"/>
              <a:t>18-24</a:t>
            </a:r>
            <a:r>
              <a:rPr lang="en-US" sz="1100" dirty="0"/>
              <a:t>, 2016</a:t>
            </a:r>
            <a:r>
              <a:rPr lang="en-US" sz="1100" dirty="0" smtClean="0"/>
              <a:t>)</a:t>
            </a:r>
            <a:endParaRPr lang="en-US" sz="1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6255" y="2133600"/>
            <a:ext cx="4382588" cy="4434840"/>
          </a:xfrm>
        </p:spPr>
        <p:txBody>
          <a:bodyPr/>
          <a:lstStyle/>
          <a:p>
            <a:pPr algn="ctr"/>
            <a:r>
              <a:rPr lang="en-US" sz="18000" dirty="0" smtClean="0">
                <a:solidFill>
                  <a:schemeClr val="accent1"/>
                </a:solidFill>
              </a:rPr>
              <a:t>54% </a:t>
            </a:r>
            <a:br>
              <a:rPr lang="en-US" sz="18000" dirty="0" smtClean="0">
                <a:solidFill>
                  <a:schemeClr val="accent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trust</a:t>
            </a:r>
            <a:r>
              <a:rPr lang="en-US" sz="3600" dirty="0" smtClean="0">
                <a:solidFill>
                  <a:schemeClr val="accent1"/>
                </a:solidFill>
              </a:rPr>
              <a:t> Hillary Clinton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 bwMode="auto">
          <a:xfrm>
            <a:off x="117566" y="304800"/>
            <a:ext cx="8832668" cy="9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/>
            <a:r>
              <a:rPr lang="en-US" sz="4400" kern="0" dirty="0" smtClean="0"/>
              <a:t>Which candidate do voters trust </a:t>
            </a:r>
            <a:r>
              <a:rPr lang="en-US" sz="4400" dirty="0"/>
              <a:t>to do a better job </a:t>
            </a:r>
            <a:r>
              <a:rPr lang="en-US" sz="4400" dirty="0" smtClean="0"/>
              <a:t>dealing with the </a:t>
            </a:r>
            <a:r>
              <a:rPr lang="en-US" sz="4400" dirty="0" err="1" smtClean="0"/>
              <a:t>Zika</a:t>
            </a:r>
            <a:r>
              <a:rPr lang="en-US" sz="4400" dirty="0" smtClean="0"/>
              <a:t> virus outbreak</a:t>
            </a:r>
            <a:r>
              <a:rPr lang="en-US" sz="4400" kern="0" dirty="0" smtClean="0"/>
              <a:t>?</a:t>
            </a:r>
            <a:endParaRPr lang="en-US" sz="4400" kern="0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4884274" y="2133600"/>
            <a:ext cx="4223332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/>
            <a:r>
              <a:rPr lang="en-US" sz="18000" kern="0" dirty="0" smtClean="0">
                <a:solidFill>
                  <a:schemeClr val="tx2"/>
                </a:solidFill>
              </a:rPr>
              <a:t>34% </a:t>
            </a:r>
            <a:br>
              <a:rPr lang="en-US" sz="18000" kern="0" dirty="0" smtClean="0">
                <a:solidFill>
                  <a:schemeClr val="tx2"/>
                </a:solidFill>
              </a:rPr>
            </a:br>
            <a:r>
              <a:rPr lang="en-US" sz="3600" kern="0" dirty="0" smtClean="0"/>
              <a:t>trust </a:t>
            </a:r>
            <a:r>
              <a:rPr lang="en-US" sz="3600" kern="0" dirty="0" smtClean="0">
                <a:solidFill>
                  <a:schemeClr val="tx2"/>
                </a:solidFill>
              </a:rPr>
              <a:t>Donald Trump</a:t>
            </a:r>
            <a:endParaRPr lang="en-US" sz="3600" kern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71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67" y="2388550"/>
            <a:ext cx="8223439" cy="1000511"/>
          </a:xfrm>
        </p:spPr>
        <p:txBody>
          <a:bodyPr/>
          <a:lstStyle/>
          <a:p>
            <a:r>
              <a:rPr lang="en-US" i="1" dirty="0"/>
              <a:t>Filling the need for trusted information on national health issues, </a:t>
            </a:r>
            <a:r>
              <a:rPr lang="en-US" b="0" dirty="0"/>
              <a:t>the Kaiser Family Foundation is a nonprofit organization based in Menlo Park, California. 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44466" y="4238484"/>
            <a:ext cx="4584733" cy="284362"/>
          </a:xfrm>
        </p:spPr>
        <p:txBody>
          <a:bodyPr/>
          <a:lstStyle/>
          <a:p>
            <a:r>
              <a:rPr lang="en-US" dirty="0" smtClean="0"/>
              <a:t>For more information, please visit </a:t>
            </a:r>
            <a:r>
              <a:rPr lang="en-US" dirty="0" smtClean="0">
                <a:hlinkClick r:id="rId2"/>
              </a:rPr>
              <a:t>www.kff.org</a:t>
            </a:r>
            <a:endParaRPr lang="en-US" dirty="0" smtClean="0"/>
          </a:p>
          <a:p>
            <a:endParaRPr lang="en-US" dirty="0"/>
          </a:p>
          <a:p>
            <a:r>
              <a:rPr lang="en-US" b="1" dirty="0"/>
              <a:t>Contacts: </a:t>
            </a:r>
            <a:endParaRPr lang="en-US" dirty="0"/>
          </a:p>
          <a:p>
            <a:r>
              <a:rPr lang="en-US" dirty="0"/>
              <a:t>Rakesh Singh | (650) 854-9400 | rsingh@kff.org </a:t>
            </a:r>
            <a:endParaRPr lang="en-US" dirty="0" smtClean="0"/>
          </a:p>
          <a:p>
            <a:r>
              <a:rPr lang="en-US" dirty="0" smtClean="0"/>
              <a:t>Craig </a:t>
            </a:r>
            <a:r>
              <a:rPr lang="en-US" dirty="0"/>
              <a:t>Palosky | (202) 347-5270 | cpalosky@kff.org </a:t>
            </a:r>
          </a:p>
          <a:p>
            <a:r>
              <a:rPr lang="en-US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6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figure #">
  <a:themeElements>
    <a:clrScheme name="KFF">
      <a:dk1>
        <a:srgbClr val="000000"/>
      </a:dk1>
      <a:lt1>
        <a:srgbClr val="FFFFFF"/>
      </a:lt1>
      <a:dk2>
        <a:srgbClr val="FF8811"/>
      </a:dk2>
      <a:lt2>
        <a:srgbClr val="E05C26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5517</TotalTime>
  <Words>1243</Words>
  <Application>Microsoft Office PowerPoint</Application>
  <PresentationFormat>On-screen Show (4:3)</PresentationFormat>
  <Paragraphs>131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Meta Offc Pro</vt:lpstr>
      <vt:lpstr>MetaSerif-Book</vt:lpstr>
      <vt:lpstr>Tahoma</vt:lpstr>
      <vt:lpstr>Default with exhibit #</vt:lpstr>
      <vt:lpstr>Default with figure #</vt:lpstr>
      <vt:lpstr>Title page</vt:lpstr>
      <vt:lpstr>Blank</vt:lpstr>
      <vt:lpstr>1_Default with exhibit #</vt:lpstr>
      <vt:lpstr>1_Default with figure #</vt:lpstr>
      <vt:lpstr>1_Title page</vt:lpstr>
      <vt:lpstr>What does the public know and think about Zika?</vt:lpstr>
      <vt:lpstr>The Zika virus outbreak has remained high on the public’s radar since February 2016</vt:lpstr>
      <vt:lpstr>A majority of Americans know about Zika cases in the U.S.</vt:lpstr>
      <vt:lpstr>88% of Americans know Zika can be spread through the bite of a mosquito.   59% know a person can become infected with Zika through sex with an infected person.   </vt:lpstr>
      <vt:lpstr>Most Americans know about Zika’s connection to birth defects</vt:lpstr>
      <vt:lpstr>Few Americans know about the link between Zika and adult paralysis</vt:lpstr>
      <vt:lpstr>PowerPoint Presentation</vt:lpstr>
      <vt:lpstr>PowerPoint Presentation</vt:lpstr>
      <vt:lpstr>Combating diseases like the Zika virus is seen as a top global health priority</vt:lpstr>
      <vt:lpstr>Four in ten Americans say the U.S. government is doing enough to fight the Zika virus outbreak in the United States; an equal share say it’s not </vt:lpstr>
      <vt:lpstr>Few Americans see Zika as a personal threat, but most see it as a threat to pregnant women</vt:lpstr>
      <vt:lpstr> of the public is not comfortable traveling to places in the U.S., like parts of Florida, where people have been infected with Zika by mosquitoes</vt:lpstr>
      <vt:lpstr>A majority of the American public thinks women in developing countries do not have adequate access to birth control</vt:lpstr>
      <vt:lpstr>More women worry about the Zika virus than men</vt:lpstr>
      <vt:lpstr>PowerPoint Presentation</vt:lpstr>
      <vt:lpstr>A larger share of individuals in the South report taking measures to reduce the number of mosquitoes around their homes</vt:lpstr>
      <vt:lpstr>79%  of the public say it is important for government funding for Zika to include money for killing mosquitoes</vt:lpstr>
      <vt:lpstr>Majorities support various actions to combat Zika at home and abroad</vt:lpstr>
      <vt:lpstr>45%  trust the Democratic Party</vt:lpstr>
      <vt:lpstr>54%  trust Hillary Clinton</vt:lpstr>
      <vt:lpstr>Filling the need for trusted information on national health issues, the Kaiser Family Foundation is a nonprofit organization based in Menlo Park, California.  </vt:lpstr>
    </vt:vector>
  </TitlesOfParts>
  <Company>Kaiser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Firth</dc:creator>
  <cp:lastModifiedBy>Kanani Kauka</cp:lastModifiedBy>
  <cp:revision>401</cp:revision>
  <cp:lastPrinted>2016-08-29T20:31:57Z</cp:lastPrinted>
  <dcterms:created xsi:type="dcterms:W3CDTF">2016-01-22T20:03:57Z</dcterms:created>
  <dcterms:modified xsi:type="dcterms:W3CDTF">2016-10-05T14:42:05Z</dcterms:modified>
</cp:coreProperties>
</file>