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12117235345582"/>
          <c:y val="0"/>
          <c:w val="0.84634358734819159"/>
          <c:h val="0.645640074211507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ALL PLANS</c:v>
                </c:pt>
                <c:pt idx="1">
                  <c:v>Non-HDHP/SO*</c:v>
                </c:pt>
                <c:pt idx="2">
                  <c:v>HDHP/SO*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0.32</c:v>
                </c:pt>
                <c:pt idx="1">
                  <c:v>0.36</c:v>
                </c:pt>
                <c:pt idx="2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86-4597-B532-547666714D0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ALL PLANS</c:v>
                </c:pt>
                <c:pt idx="1">
                  <c:v>Non-HDHP/SO*</c:v>
                </c:pt>
                <c:pt idx="2">
                  <c:v>HDHP/SO*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0.52471622778151705</c:v>
                </c:pt>
                <c:pt idx="1">
                  <c:v>0.53</c:v>
                </c:pt>
                <c:pt idx="2">
                  <c:v>0.51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86-4597-B532-547666714D0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ALL PLANS</c:v>
                </c:pt>
                <c:pt idx="1">
                  <c:v>Non-HDHP/SO*</c:v>
                </c:pt>
                <c:pt idx="2">
                  <c:v>HDHP/SO*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0.05</c:v>
                </c:pt>
                <c:pt idx="1">
                  <c:v>0.06</c:v>
                </c:pt>
                <c:pt idx="2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86-4597-B532-547666714D0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Sheet1!$B$1:$D$1</c:f>
              <c:strCache>
                <c:ptCount val="3"/>
                <c:pt idx="0">
                  <c:v>ALL PLANS</c:v>
                </c:pt>
                <c:pt idx="1">
                  <c:v>Non-HDHP/SO*</c:v>
                </c:pt>
                <c:pt idx="2">
                  <c:v>HDHP/SO*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6.8766184319908205E-2</c:v>
                </c:pt>
                <c:pt idx="1">
                  <c:v>0.03</c:v>
                </c:pt>
                <c:pt idx="2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A86-4597-B532-547666714D06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2373140857392827E-3"/>
                  <c:y val="-1.2077294685990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A86-4597-B532-547666714D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124293785310734E-3"/>
                  <c:y val="-2.8985507246376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Sheet1!$B$1:$D$1</c:f>
              <c:strCache>
                <c:ptCount val="3"/>
                <c:pt idx="0">
                  <c:v>ALL PLANS</c:v>
                </c:pt>
                <c:pt idx="1">
                  <c:v>Non-HDHP/SO*</c:v>
                </c:pt>
                <c:pt idx="2">
                  <c:v>HDHP/SO*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0.03</c:v>
                </c:pt>
                <c:pt idx="1">
                  <c:v>0.01</c:v>
                </c:pt>
                <c:pt idx="2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A86-4597-B532-547666714D06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4635437519462609E-2"/>
                  <c:y val="-8.856580457753038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 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027449693788275E-2"/>
                  <c:y val="9.6618357487922701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100" b="0"/>
                    </a:pPr>
                    <a:r>
                      <a:rPr lang="en-US" sz="1100" b="0" dirty="0" smtClean="0"/>
                      <a:t>&lt;</a:t>
                    </a:r>
                    <a:r>
                      <a:rPr lang="en-US" sz="1100" b="0" baseline="0" dirty="0" smtClean="0"/>
                      <a:t> 1%</a:t>
                    </a:r>
                    <a:endParaRPr lang="en-US" sz="11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313101487314083E-2"/>
                      <c:h val="5.753623188405797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4124293785310734E-2"/>
                  <c:y val="-2.415458937198067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 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Sheet1!$B$1:$D$1</c:f>
              <c:strCache>
                <c:ptCount val="3"/>
                <c:pt idx="0">
                  <c:v>ALL PLANS</c:v>
                </c:pt>
                <c:pt idx="1">
                  <c:v>Non-HDHP/SO*</c:v>
                </c:pt>
                <c:pt idx="2">
                  <c:v>HDHP/SO*</c:v>
                </c:pt>
              </c:strCache>
            </c:strRef>
          </c:cat>
          <c:val>
            <c:numRef>
              <c:f>Sheet1!$B$7:$D$7</c:f>
              <c:numCache>
                <c:formatCode>\&lt;0%</c:formatCode>
                <c:ptCount val="3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A86-4597-B532-547666714D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5077192"/>
        <c:axId val="215077976"/>
      </c:barChart>
      <c:catAx>
        <c:axId val="2150771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/>
            </a:pPr>
            <a:endParaRPr lang="en-US"/>
          </a:p>
        </c:txPr>
        <c:crossAx val="215077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507797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215077192"/>
        <c:crosses val="autoZero"/>
        <c:crossBetween val="between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.52471195337870902"/>
          <c:y val="0.75408269618471602"/>
          <c:w val="0.39866308554651009"/>
          <c:h val="0.24557780820875652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0.125</cdr:x>
      <cdr:y>0.43478</cdr:y>
    </cdr:from>
    <cdr:to>
      <cdr:x>0.975</cdr:x>
      <cdr:y>0.43478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1143000" y="2286000"/>
          <a:ext cx="7772400" cy="0"/>
        </a:xfrm>
        <a:prstGeom xmlns:a="http://schemas.openxmlformats.org/drawingml/2006/main" prst="line">
          <a:avLst/>
        </a:prstGeom>
        <a:ln xmlns:a="http://schemas.openxmlformats.org/drawingml/2006/main" w="12700" cmpd="sng">
          <a:solidFill>
            <a:schemeClr val="tx1"/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8626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76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25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8966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0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228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0" y="15240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375817"/>
            <a:ext cx="4648200" cy="48218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*Distribution is statistically different from All Plans distribution (p &lt; .05). 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2016.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9.2</a:t>
            </a:r>
            <a:br>
              <a:rPr lang="en-US" sz="2400" b="1" dirty="0"/>
            </a:br>
            <a:r>
              <a:rPr lang="en-US" sz="2400" b="1" dirty="0" smtClean="0"/>
              <a:t>Distribution </a:t>
            </a:r>
            <a:r>
              <a:rPr lang="en-US" sz="2400" b="1" dirty="0"/>
              <a:t>of </a:t>
            </a:r>
            <a:r>
              <a:rPr lang="en-US" sz="2400" b="1" dirty="0" smtClean="0"/>
              <a:t>Covered </a:t>
            </a:r>
            <a:r>
              <a:rPr lang="en-US" sz="2400" b="1" dirty="0"/>
              <a:t>Workers </a:t>
            </a:r>
            <a:r>
              <a:rPr lang="en-US" sz="2400" b="1" dirty="0" smtClean="0"/>
              <a:t>Facing </a:t>
            </a:r>
            <a:r>
              <a:rPr lang="en-US" sz="2400" b="1" dirty="0"/>
              <a:t>Different Cost-Sharing Formulas for Prescription Drug </a:t>
            </a:r>
            <a:r>
              <a:rPr lang="en-US" sz="2400" b="1" dirty="0" smtClean="0"/>
              <a:t>Benefits, </a:t>
            </a:r>
            <a:r>
              <a:rPr lang="en-US" sz="2400" b="1" dirty="0"/>
              <a:t>by </a:t>
            </a:r>
            <a:r>
              <a:rPr lang="en-US" sz="2400" b="1" dirty="0" smtClean="0"/>
              <a:t>Plan Type, </a:t>
            </a:r>
            <a:r>
              <a:rPr lang="en-US" sz="2400" b="1" dirty="0"/>
              <a:t>2016</a:t>
            </a:r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6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3</cp:revision>
  <dcterms:created xsi:type="dcterms:W3CDTF">2016-09-08T18:38:58Z</dcterms:created>
  <dcterms:modified xsi:type="dcterms:W3CDTF">2016-09-12T14:45:06Z</dcterms:modified>
</cp:coreProperties>
</file>