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1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963035870516184E-2"/>
          <c:y val="3.5027948193319239E-2"/>
          <c:w val="0.9229814085739283"/>
          <c:h val="0.77128444308584687"/>
        </c:manualLayout>
      </c:layout>
      <c:barChart>
        <c:barDir val="col"/>
        <c:grouping val="clustered"/>
        <c:varyColors val="0"/>
        <c:ser>
          <c:idx val="0"/>
          <c:order val="0"/>
          <c:tx>
            <c:strRef>
              <c:f>Sheet1!$A$2</c:f>
              <c:strCache>
                <c:ptCount val="1"/>
                <c:pt idx="0">
                  <c:v>All Large Firms (200 or More Workers) </c:v>
                </c:pt>
              </c:strCache>
            </c:strRef>
          </c:tx>
          <c:spPr>
            <a:solidFill>
              <a:schemeClr val="accent1"/>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Sheet1!$C$1:$I$1</c:f>
              <c:strCache>
                <c:ptCount val="7"/>
                <c:pt idx="0">
                  <c:v>Specialty drug carve out</c:v>
                </c:pt>
                <c:pt idx="1">
                  <c:v>Specialty pharmacy dispensing program</c:v>
                </c:pt>
                <c:pt idx="2">
                  <c:v>Step therapies</c:v>
                </c:pt>
                <c:pt idx="3">
                  <c:v>Tight limits on the number of units administered at a single time</c:v>
                </c:pt>
                <c:pt idx="4">
                  <c:v>Utilization management programs</c:v>
                </c:pt>
                <c:pt idx="5">
                  <c:v>Prior authorization</c:v>
                </c:pt>
                <c:pt idx="6">
                  <c:v>Mail order</c:v>
                </c:pt>
              </c:strCache>
            </c:strRef>
          </c:cat>
          <c:val>
            <c:numRef>
              <c:f>Sheet1!$C$2:$I$2</c:f>
              <c:numCache>
                <c:formatCode>0%</c:formatCode>
                <c:ptCount val="7"/>
                <c:pt idx="0">
                  <c:v>0.38</c:v>
                </c:pt>
                <c:pt idx="1">
                  <c:v>0.28000000000000003</c:v>
                </c:pt>
                <c:pt idx="2">
                  <c:v>0.68</c:v>
                </c:pt>
                <c:pt idx="3">
                  <c:v>0.61</c:v>
                </c:pt>
                <c:pt idx="4">
                  <c:v>0.7</c:v>
                </c:pt>
                <c:pt idx="5">
                  <c:v>0.82</c:v>
                </c:pt>
                <c:pt idx="6">
                  <c:v>0.89</c:v>
                </c:pt>
              </c:numCache>
            </c:numRef>
          </c:val>
          <c:extLst xmlns:c16r2="http://schemas.microsoft.com/office/drawing/2015/06/chart">
            <c:ext xmlns:c16="http://schemas.microsoft.com/office/drawing/2014/chart" uri="{C3380CC4-5D6E-409C-BE32-E72D297353CC}">
              <c16:uniqueId val="{00000002-69EF-4615-930B-7BF7F8D0E809}"/>
            </c:ext>
          </c:extLst>
        </c:ser>
        <c:dLbls>
          <c:showLegendKey val="0"/>
          <c:showVal val="0"/>
          <c:showCatName val="0"/>
          <c:showSerName val="0"/>
          <c:showPercent val="0"/>
          <c:showBubbleSize val="0"/>
        </c:dLbls>
        <c:gapWidth val="150"/>
        <c:axId val="17657640"/>
        <c:axId val="17659600"/>
      </c:barChart>
      <c:catAx>
        <c:axId val="17657640"/>
        <c:scaling>
          <c:orientation val="minMax"/>
        </c:scaling>
        <c:delete val="0"/>
        <c:axPos val="b"/>
        <c:numFmt formatCode="General" sourceLinked="1"/>
        <c:majorTickMark val="none"/>
        <c:minorTickMark val="none"/>
        <c:tickLblPos val="nextTo"/>
        <c:spPr>
          <a:ln w="3175">
            <a:solidFill>
              <a:schemeClr val="tx1"/>
            </a:solidFill>
            <a:prstDash val="solid"/>
          </a:ln>
        </c:spPr>
        <c:txPr>
          <a:bodyPr rot="0" vert="horz" anchor="t" anchorCtr="0"/>
          <a:lstStyle/>
          <a:p>
            <a:pPr>
              <a:defRPr sz="1000" b="0">
                <a:latin typeface="Calibri" panose="020F0502020204030204" pitchFamily="34" charset="0"/>
              </a:defRPr>
            </a:pPr>
            <a:endParaRPr lang="en-US"/>
          </a:p>
        </c:txPr>
        <c:crossAx val="17659600"/>
        <c:crossesAt val="0"/>
        <c:auto val="1"/>
        <c:lblAlgn val="ctr"/>
        <c:lblOffset val="100"/>
        <c:tickLblSkip val="1"/>
        <c:tickMarkSkip val="1"/>
        <c:noMultiLvlLbl val="0"/>
      </c:catAx>
      <c:valAx>
        <c:axId val="17659600"/>
        <c:scaling>
          <c:orientation val="minMax"/>
          <c:max val="1"/>
          <c:min val="0"/>
        </c:scaling>
        <c:delete val="0"/>
        <c:axPos val="l"/>
        <c:numFmt formatCode="0%" sourceLinked="0"/>
        <c:majorTickMark val="out"/>
        <c:minorTickMark val="none"/>
        <c:tickLblPos val="nextTo"/>
        <c:spPr>
          <a:ln w="3175">
            <a:solidFill>
              <a:schemeClr val="tx1"/>
            </a:solidFill>
            <a:prstDash val="solid"/>
          </a:ln>
        </c:spPr>
        <c:txPr>
          <a:bodyPr rot="0" vert="horz"/>
          <a:lstStyle/>
          <a:p>
            <a:pPr>
              <a:defRPr sz="1200"/>
            </a:pPr>
            <a:endParaRPr lang="en-US"/>
          </a:p>
        </c:txPr>
        <c:crossAx val="17657640"/>
        <c:crosses val="autoZero"/>
        <c:crossBetween val="between"/>
        <c:majorUnit val="0.1"/>
        <c:minorUnit val="5.0000000000000114E-2"/>
      </c:valAx>
      <c:spPr>
        <a:noFill/>
        <a:ln w="25400">
          <a:noFill/>
        </a:ln>
      </c:spPr>
    </c:plotArea>
    <c:legend>
      <c:legendPos val="r"/>
      <c:layout>
        <c:manualLayout>
          <c:xMode val="edge"/>
          <c:yMode val="edge"/>
          <c:x val="7.5891404199475057E-2"/>
          <c:y val="3.5882387607361114E-2"/>
          <c:w val="0.26577526246719158"/>
          <c:h val="5.753668196798907E-2"/>
        </c:manualLayout>
      </c:layout>
      <c:overlay val="0"/>
    </c:legend>
    <c:plotVisOnly val="1"/>
    <c:dispBlanksAs val="gap"/>
    <c:showDLblsOverMax val="0"/>
  </c:chart>
  <c:spPr>
    <a:noFill/>
    <a:ln>
      <a:noFill/>
    </a:ln>
  </c:spPr>
  <c:txPr>
    <a:bodyPr/>
    <a:lstStyle/>
    <a:p>
      <a:pPr>
        <a:defRPr sz="1100" b="0" i="0" u="none" strike="noStrike" baseline="0">
          <a:solidFill>
            <a:schemeClr val="tx1"/>
          </a:solidFill>
          <a:latin typeface="+mj-lt"/>
          <a:ea typeface="Tahoma"/>
          <a:cs typeface="Tahoma"/>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352364-3EE1-4742-B296-DC2E1F901BEF}" type="datetimeFigureOut">
              <a:rPr lang="en-US" smtClean="0"/>
              <a:t>9/8/2016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93E7E5-15B8-4A42-A827-67473B003D5B}" type="slidenum">
              <a:rPr lang="en-US" smtClean="0"/>
              <a:t>‹#›</a:t>
            </a:fld>
            <a:endParaRPr lang="en-US"/>
          </a:p>
        </p:txBody>
      </p:sp>
    </p:spTree>
    <p:extLst>
      <p:ext uri="{BB962C8B-B14F-4D97-AF65-F5344CB8AC3E}">
        <p14:creationId xmlns:p14="http://schemas.microsoft.com/office/powerpoint/2010/main" val="762708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B593B9-A4CD-4603-89F4-26BA0C0CB086}" type="slidenum">
              <a:rPr lang="en-US"/>
              <a:pPr/>
              <a:t>1</a:t>
            </a:fld>
            <a:endParaRPr lang="en-US"/>
          </a:p>
        </p:txBody>
      </p:sp>
      <p:sp>
        <p:nvSpPr>
          <p:cNvPr id="7170" name="Rectangle 2"/>
          <p:cNvSpPr>
            <a:spLocks noGrp="1" noRot="1" noChangeAspect="1" noChangeArrowheads="1" noTextEdit="1"/>
          </p:cNvSpPr>
          <p:nvPr>
            <p:ph type="sldImg"/>
          </p:nvPr>
        </p:nvSpPr>
        <p:spPr>
          <a:xfrm>
            <a:off x="1371600" y="1143000"/>
            <a:ext cx="4114800" cy="3086100"/>
          </a:xfrm>
          <a:ln/>
        </p:spPr>
      </p:sp>
      <p:sp>
        <p:nvSpPr>
          <p:cNvPr id="7171" name="Rectangle 3"/>
          <p:cNvSpPr>
            <a:spLocks noGrp="1" noChangeArrowheads="1"/>
          </p:cNvSpPr>
          <p:nvPr>
            <p:ph type="body" idx="1"/>
          </p:nvPr>
        </p:nvSpPr>
        <p:spPr>
          <a:xfrm>
            <a:off x="936345" y="4416430"/>
            <a:ext cx="5137714" cy="4183063"/>
          </a:xfrm>
        </p:spPr>
        <p:txBody>
          <a:bodyPr/>
          <a:lstStyle/>
          <a:p>
            <a:endParaRPr lang="en-US" dirty="0"/>
          </a:p>
        </p:txBody>
      </p:sp>
    </p:spTree>
    <p:extLst>
      <p:ext uri="{BB962C8B-B14F-4D97-AF65-F5344CB8AC3E}">
        <p14:creationId xmlns:p14="http://schemas.microsoft.com/office/powerpoint/2010/main" val="1233210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89763227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63396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525184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20240646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2"/>
            <a:ext cx="8229600" cy="4525963"/>
          </a:xfrm>
          <a:prstGeom prst="rect">
            <a:avLst/>
          </a:prstGeom>
        </p:spPr>
        <p:txBody>
          <a:bodyPr/>
          <a:lstStyle/>
          <a:p>
            <a:endParaRPr lang="en-US"/>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9335A8BA-794A-4A2C-9023-73AB6A2E3342}" type="slidenum">
              <a:rPr lang="en-US" smtClean="0"/>
              <a:pPr/>
              <a:t>‹#›</a:t>
            </a:fld>
            <a:endParaRPr lang="en-US"/>
          </a:p>
        </p:txBody>
      </p:sp>
    </p:spTree>
    <p:extLst>
      <p:ext uri="{BB962C8B-B14F-4D97-AF65-F5344CB8AC3E}">
        <p14:creationId xmlns:p14="http://schemas.microsoft.com/office/powerpoint/2010/main" val="12689525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117263381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13291"/>
            <a:ext cx="9144000" cy="838200"/>
          </a:xfrm>
          <a:noFill/>
          <a:ln/>
        </p:spPr>
        <p:txBody>
          <a:bodyPr/>
          <a:lstStyle/>
          <a:p>
            <a:r>
              <a:rPr lang="en-US" sz="2400" dirty="0">
                <a:latin typeface="Calibri" panose="020F0502020204030204" pitchFamily="34" charset="0"/>
              </a:rPr>
              <a:t>Exhibit 9.17</a:t>
            </a:r>
            <a:br>
              <a:rPr lang="en-US" sz="2400" dirty="0">
                <a:latin typeface="Calibri" panose="020F0502020204030204" pitchFamily="34" charset="0"/>
              </a:rPr>
            </a:br>
            <a:r>
              <a:rPr lang="en-US" sz="2400" dirty="0">
                <a:latin typeface="Calibri" panose="020F0502020204030204" pitchFamily="34" charset="0"/>
              </a:rPr>
              <a:t>Among Large Firms Whose Plan with the Largest Enrollment Covers Specialty Drugs, Percentage of Firms that Use the Following Strategies to Contain Specialty Drug Costs, 2016</a:t>
            </a:r>
          </a:p>
        </p:txBody>
      </p:sp>
      <p:graphicFrame>
        <p:nvGraphicFramePr>
          <p:cNvPr id="8" name="Object 3"/>
          <p:cNvGraphicFramePr>
            <a:graphicFrameLocks noGrp="1" noChangeAspect="1"/>
          </p:cNvGraphicFramePr>
          <p:nvPr>
            <p:ph type="chart" idx="1"/>
            <p:extLst/>
          </p:nvPr>
        </p:nvGraphicFramePr>
        <p:xfrm>
          <a:off x="0" y="1676401"/>
          <a:ext cx="9144000" cy="4259109"/>
        </p:xfrm>
        <a:graphic>
          <a:graphicData uri="http://schemas.openxmlformats.org/drawingml/2006/chart">
            <c:chart xmlns:c="http://schemas.openxmlformats.org/drawingml/2006/chart" xmlns:r="http://schemas.openxmlformats.org/officeDocument/2006/relationships" r:id="rId3"/>
          </a:graphicData>
        </a:graphic>
      </p:graphicFrame>
      <p:sp>
        <p:nvSpPr>
          <p:cNvPr id="6148" name="Text Box 4"/>
          <p:cNvSpPr txBox="1">
            <a:spLocks noChangeArrowheads="1"/>
          </p:cNvSpPr>
          <p:nvPr/>
        </p:nvSpPr>
        <p:spPr bwMode="auto">
          <a:xfrm>
            <a:off x="0" y="5935509"/>
            <a:ext cx="8229600" cy="820738"/>
          </a:xfrm>
          <a:prstGeom prst="rect">
            <a:avLst/>
          </a:prstGeom>
          <a:noFill/>
          <a:ln w="9525" cap="sq">
            <a:noFill/>
            <a:miter lim="800000"/>
            <a:headEnd type="none" w="sm" len="sm"/>
            <a:tailEnd type="none" w="sm" len="sm"/>
          </a:ln>
          <a:effectLst/>
        </p:spPr>
        <p:txBody>
          <a:bodyPr wrap="square">
            <a:spAutoFit/>
          </a:bodyPr>
          <a:lstStyle/>
          <a:p>
            <a:pPr eaLnBrk="0" hangingPunct="0">
              <a:spcAft>
                <a:spcPts val="400"/>
              </a:spcAft>
            </a:pPr>
            <a:r>
              <a:rPr lang="en-US" sz="1100" dirty="0"/>
              <a:t>NOTES:  Specialty drug carve out refers to an arrangement where a different pharmacy benefit manager administers specialty drugs benefits. Step therapies require enrollees to try alternatives before specialty drugs are covered. Utilization management programs review the discharges, care settings, and effectiveness of drugs.</a:t>
            </a:r>
          </a:p>
          <a:p>
            <a:pPr eaLnBrk="0" hangingPunct="0">
              <a:spcAft>
                <a:spcPts val="400"/>
              </a:spcAft>
            </a:pPr>
            <a:r>
              <a:rPr lang="en-US" sz="1100" dirty="0"/>
              <a:t>SOURCE:  Kaiser/HRET Survey of Employer-Sponsored Health Benefits, 2016.</a:t>
            </a:r>
          </a:p>
        </p:txBody>
      </p:sp>
    </p:spTree>
    <p:extLst>
      <p:ext uri="{BB962C8B-B14F-4D97-AF65-F5344CB8AC3E}">
        <p14:creationId xmlns:p14="http://schemas.microsoft.com/office/powerpoint/2010/main" val="377039288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63</Words>
  <Application>Microsoft Office PowerPoint</Application>
  <PresentationFormat>On-screen Show (4:3)</PresentationFormat>
  <Paragraphs>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Meta Offc Pro</vt:lpstr>
      <vt:lpstr>Tahoma</vt:lpstr>
      <vt:lpstr>Blank</vt:lpstr>
      <vt:lpstr>Exhibit 9.17 Among Large Firms Whose Plan with the Largest Enrollment Covers Specialty Drugs, Percentage of Firms that Use the Following Strategies to Contain Specialty Drug Costs, 2016</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9.17 Among Large Firms Whose Plan with the Largest Enrollment Covers Specialty Drugs, Percentage of Firms that Use the Following Strategies to Contain Specialty Drug Costs, 2016</dc:title>
  <dc:creator>Michelle Long</dc:creator>
  <cp:lastModifiedBy>Michelle Long</cp:lastModifiedBy>
  <cp:revision>2</cp:revision>
  <dcterms:created xsi:type="dcterms:W3CDTF">2016-09-08T18:38:57Z</dcterms:created>
  <dcterms:modified xsi:type="dcterms:W3CDTF">2016-09-08T18:42:33Z</dcterms:modified>
</cp:coreProperties>
</file>