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044005137655662E-2"/>
          <c:y val="2.5362648241738322E-2"/>
          <c:w val="0.89630356843692416"/>
          <c:h val="0.6629700934920582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5.822416302765648E-3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B29-40FF-BF7C-08A1BB00FDC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Sheet1!$B$2:$R$2</c:f>
              <c:numCache>
                <c:formatCode>0%</c:formatCode>
                <c:ptCount val="17"/>
                <c:pt idx="0">
                  <c:v>0.32</c:v>
                </c:pt>
                <c:pt idx="1">
                  <c:v>0.23</c:v>
                </c:pt>
                <c:pt idx="2">
                  <c:v>0.19894411746247601</c:v>
                </c:pt>
                <c:pt idx="3">
                  <c:v>0.22568380589530501</c:v>
                </c:pt>
                <c:pt idx="4">
                  <c:v>0.14000000000000001</c:v>
                </c:pt>
                <c:pt idx="5">
                  <c:v>0.14000000000000001</c:v>
                </c:pt>
                <c:pt idx="6">
                  <c:v>0.13</c:v>
                </c:pt>
                <c:pt idx="7">
                  <c:v>0.11</c:v>
                </c:pt>
                <c:pt idx="8">
                  <c:v>7.0000000000000007E-2</c:v>
                </c:pt>
                <c:pt idx="9">
                  <c:v>7.0000000000000007E-2</c:v>
                </c:pt>
                <c:pt idx="10">
                  <c:v>0.05</c:v>
                </c:pt>
                <c:pt idx="11">
                  <c:v>0.04</c:v>
                </c:pt>
                <c:pt idx="12">
                  <c:v>0.03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B29-40FF-BF7C-08A1BB00FDC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Sheet1!$B$3:$R$3</c:f>
              <c:numCache>
                <c:formatCode>0%</c:formatCode>
                <c:ptCount val="17"/>
                <c:pt idx="0">
                  <c:v>0.52</c:v>
                </c:pt>
                <c:pt idx="1">
                  <c:v>0.57999999999999996</c:v>
                </c:pt>
                <c:pt idx="2">
                  <c:v>0.602747766922762</c:v>
                </c:pt>
                <c:pt idx="3">
                  <c:v>0.58905584105590603</c:v>
                </c:pt>
                <c:pt idx="4">
                  <c:v>0.63</c:v>
                </c:pt>
                <c:pt idx="5">
                  <c:v>0.63</c:v>
                </c:pt>
                <c:pt idx="6">
                  <c:v>0.65</c:v>
                </c:pt>
                <c:pt idx="7">
                  <c:v>0.67</c:v>
                </c:pt>
                <c:pt idx="8">
                  <c:v>0.7</c:v>
                </c:pt>
                <c:pt idx="9">
                  <c:v>0.68</c:v>
                </c:pt>
                <c:pt idx="10">
                  <c:v>0.69</c:v>
                </c:pt>
                <c:pt idx="11">
                  <c:v>0.7</c:v>
                </c:pt>
                <c:pt idx="12">
                  <c:v>0.65</c:v>
                </c:pt>
                <c:pt idx="13">
                  <c:v>0.63</c:v>
                </c:pt>
                <c:pt idx="14">
                  <c:v>0.55000000000000004</c:v>
                </c:pt>
                <c:pt idx="15">
                  <c:v>0.41</c:v>
                </c:pt>
                <c:pt idx="16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B29-40FF-BF7C-08A1BB00FDC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Sheet1!$B$4:$R$4</c:f>
              <c:numCache>
                <c:formatCode>0%</c:formatCode>
                <c:ptCount val="17"/>
                <c:pt idx="0">
                  <c:v>0.05</c:v>
                </c:pt>
                <c:pt idx="1">
                  <c:v>7.0000000000000007E-2</c:v>
                </c:pt>
                <c:pt idx="2">
                  <c:v>9.75948089853024E-2</c:v>
                </c:pt>
                <c:pt idx="3">
                  <c:v>9.8175495140238697E-2</c:v>
                </c:pt>
                <c:pt idx="4">
                  <c:v>0.1</c:v>
                </c:pt>
                <c:pt idx="5">
                  <c:v>0.11</c:v>
                </c:pt>
                <c:pt idx="6">
                  <c:v>0.11</c:v>
                </c:pt>
                <c:pt idx="7">
                  <c:v>0.12</c:v>
                </c:pt>
                <c:pt idx="8">
                  <c:v>0.15</c:v>
                </c:pt>
                <c:pt idx="9">
                  <c:v>0.16</c:v>
                </c:pt>
                <c:pt idx="10">
                  <c:v>0.16</c:v>
                </c:pt>
                <c:pt idx="11">
                  <c:v>0.15</c:v>
                </c:pt>
                <c:pt idx="12">
                  <c:v>0.2</c:v>
                </c:pt>
                <c:pt idx="13">
                  <c:v>0.23</c:v>
                </c:pt>
                <c:pt idx="14">
                  <c:v>0.3</c:v>
                </c:pt>
                <c:pt idx="15">
                  <c:v>0.41</c:v>
                </c:pt>
                <c:pt idx="16">
                  <c:v>0.49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B29-40FF-BF7C-08A1BB00FDC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Sheet1!$B$5:$R$5</c:f>
              <c:numCache>
                <c:formatCode>0%</c:formatCode>
                <c:ptCount val="17"/>
                <c:pt idx="0">
                  <c:v>7.0000000000000007E-2</c:v>
                </c:pt>
                <c:pt idx="1">
                  <c:v>0.08</c:v>
                </c:pt>
                <c:pt idx="2">
                  <c:v>5.2373546700391897E-2</c:v>
                </c:pt>
                <c:pt idx="3">
                  <c:v>5.2661675050161103E-2</c:v>
                </c:pt>
                <c:pt idx="4">
                  <c:v>0.06</c:v>
                </c:pt>
                <c:pt idx="5">
                  <c:v>7.0000000000000007E-2</c:v>
                </c:pt>
                <c:pt idx="6">
                  <c:v>0.05</c:v>
                </c:pt>
                <c:pt idx="7">
                  <c:v>0.05</c:v>
                </c:pt>
                <c:pt idx="8">
                  <c:v>0.04</c:v>
                </c:pt>
                <c:pt idx="9">
                  <c:v>0.06</c:v>
                </c:pt>
                <c:pt idx="10">
                  <c:v>0.08</c:v>
                </c:pt>
                <c:pt idx="11">
                  <c:v>0.08</c:v>
                </c:pt>
                <c:pt idx="12">
                  <c:v>0.1</c:v>
                </c:pt>
                <c:pt idx="13">
                  <c:v>0.13</c:v>
                </c:pt>
                <c:pt idx="14">
                  <c:v>0.13</c:v>
                </c:pt>
                <c:pt idx="15">
                  <c:v>0.18</c:v>
                </c:pt>
                <c:pt idx="16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29-40FF-BF7C-08A1BB00FDC6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6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5B29-40FF-BF7C-08A1BB00FDC6}"/>
                </c:ext>
                <c:ext xmlns:c15="http://schemas.microsoft.com/office/drawing/2012/chart" uri="{CE6537A1-D6FC-4f65-9D91-7224C49458BB}"/>
              </c:extLst>
            </c:dLbl>
            <c:dLbl>
              <c:idx val="1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5B29-40FF-BF7C-08A1BB00FDC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Sheet1!$B$6:$R$6</c:f>
              <c:numCache>
                <c:formatCode>0%</c:formatCode>
                <c:ptCount val="17"/>
                <c:pt idx="0">
                  <c:v>0.03</c:v>
                </c:pt>
                <c:pt idx="1">
                  <c:v>0.04</c:v>
                </c:pt>
                <c:pt idx="2">
                  <c:v>4.4890047544035E-2</c:v>
                </c:pt>
                <c:pt idx="3">
                  <c:v>2.68680985436178E-2</c:v>
                </c:pt>
                <c:pt idx="4">
                  <c:v>0.05</c:v>
                </c:pt>
                <c:pt idx="5">
                  <c:v>0.03</c:v>
                </c:pt>
                <c:pt idx="6">
                  <c:v>0.04</c:v>
                </c:pt>
                <c:pt idx="7">
                  <c:v>0.03</c:v>
                </c:pt>
                <c:pt idx="8">
                  <c:v>0.03</c:v>
                </c:pt>
                <c:pt idx="9">
                  <c:v>0.02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B29-40FF-BF7C-08A1BB00FDC6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2499999999999796E-2"/>
                  <c:y val="-3.28938734631855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611111111111113E-2"/>
                      <c:h val="3.8223684210526312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4415815044396046E-2"/>
                  <c:y val="-3.289474252223156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5B29-40FF-BF7C-08A1BB00FDC6}"/>
                </c:ext>
                <c:ext xmlns:c15="http://schemas.microsoft.com/office/drawing/2012/chart" uri="{CE6537A1-D6FC-4f65-9D91-7224C49458BB}">
                  <c15:layout>
                    <c:manualLayout>
                      <c:w val="3.5347517730496457E-2"/>
                      <c:h val="3.8223690810832087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3888888888888888E-2"/>
                  <c:y val="1.7347234759768071E-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 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62445319335086E-2"/>
                      <c:h val="2.7258771929824562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2.6200873362445413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200873362445521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6200873362445521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2023289665211167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4556040756915187E-3"/>
                  <c:y val="-7.9428640611339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8633967629046167E-2"/>
                  <c:y val="2.1128612572284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2.9112081513828346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3.0567685589519649E-2"/>
                  <c:y val="6.49878203272691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2.9112081513828238E-2"/>
                  <c:y val="4.3323507834443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2.9112081513828238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2.911208151382823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1.98581560283685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5B29-40FF-BF7C-08A1BB00FD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Sheet1!$B$1:$R$1</c:f>
              <c:strCache>
                <c:ptCount val="17"/>
                <c:pt idx="0">
                  <c:v>2016‡ </c:v>
                </c:pt>
                <c:pt idx="1">
                  <c:v>2015   </c:v>
                </c:pt>
                <c:pt idx="2">
                  <c:v>2014   </c:v>
                </c:pt>
                <c:pt idx="3">
                  <c:v>2013* </c:v>
                </c:pt>
                <c:pt idx="4">
                  <c:v>2012   </c:v>
                </c:pt>
                <c:pt idx="5">
                  <c:v>2011   </c:v>
                </c:pt>
                <c:pt idx="6">
                  <c:v>2010   </c:v>
                </c:pt>
                <c:pt idx="7">
                  <c:v>2009   </c:v>
                </c:pt>
                <c:pt idx="8">
                  <c:v>2008   </c:v>
                </c:pt>
                <c:pt idx="9">
                  <c:v>2007‡ 
</c:v>
                </c:pt>
                <c:pt idx="10">
                  <c:v>2006   </c:v>
                </c:pt>
                <c:pt idx="11">
                  <c:v>2005   </c:v>
                </c:pt>
                <c:pt idx="12">
                  <c:v>2004‡ 
</c:v>
                </c:pt>
                <c:pt idx="13">
                  <c:v>2003* </c:v>
                </c:pt>
                <c:pt idx="14">
                  <c:v>2002* </c:v>
                </c:pt>
                <c:pt idx="15">
                  <c:v>2001* </c:v>
                </c:pt>
                <c:pt idx="16">
                  <c:v>2000   </c:v>
                </c:pt>
              </c:strCache>
            </c:strRef>
          </c:cat>
          <c:val>
            <c:numRef>
              <c:f>Sheet1!$B$7:$R$7</c:f>
              <c:numCache>
                <c:formatCode>0%</c:formatCode>
                <c:ptCount val="17"/>
                <c:pt idx="0" formatCode="\&lt;0%">
                  <c:v>0.01</c:v>
                </c:pt>
                <c:pt idx="1">
                  <c:v>0.01</c:v>
                </c:pt>
                <c:pt idx="2" formatCode="\&lt;0%">
                  <c:v>0.01</c:v>
                </c:pt>
                <c:pt idx="3">
                  <c:v>7.5550843147715197E-3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0.03</c:v>
                </c:pt>
                <c:pt idx="8">
                  <c:v>0.01</c:v>
                </c:pt>
                <c:pt idx="9">
                  <c:v>0.01</c:v>
                </c:pt>
                <c:pt idx="10">
                  <c:v>0.02</c:v>
                </c:pt>
                <c:pt idx="11">
                  <c:v>0.02</c:v>
                </c:pt>
                <c:pt idx="12">
                  <c:v>0.01</c:v>
                </c:pt>
                <c:pt idx="13">
                  <c:v>0.02</c:v>
                </c:pt>
                <c:pt idx="14">
                  <c:v>0.01</c:v>
                </c:pt>
                <c:pt idx="15">
                  <c:v>0.01</c:v>
                </c:pt>
                <c:pt idx="16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5B29-40FF-BF7C-08A1BB00FDC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21884256"/>
        <c:axId val="421879552"/>
      </c:barChart>
      <c:catAx>
        <c:axId val="421884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just">
              <a:defRPr sz="1100" b="0"/>
            </a:pPr>
            <a:endParaRPr lang="en-US"/>
          </a:p>
        </c:txPr>
        <c:crossAx val="4218795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2187955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421884256"/>
        <c:crosses val="autoZero"/>
        <c:crossBetween val="between"/>
      </c:valAx>
      <c:spPr>
        <a:noFill/>
        <a:ln w="25885">
          <a:noFill/>
        </a:ln>
      </c:spPr>
    </c:plotArea>
    <c:legend>
      <c:legendPos val="b"/>
      <c:layout>
        <c:manualLayout>
          <c:xMode val="edge"/>
          <c:yMode val="edge"/>
          <c:x val="0.61169455380577431"/>
          <c:y val="0.7633175789676715"/>
          <c:w val="0.38421804261366899"/>
          <c:h val="0.17042636593907412"/>
        </c:manualLayout>
      </c:layout>
      <c:overlay val="0"/>
      <c:spPr>
        <a:noFill/>
        <a:ln w="3236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23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222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59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3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5226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3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5587102"/>
            <a:ext cx="7162800" cy="104131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1100" dirty="0" smtClean="0"/>
              <a:t>*Distribution </a:t>
            </a:r>
            <a:r>
              <a:rPr lang="en-US" sz="1100" dirty="0"/>
              <a:t>is statistically different from distribution for the previous year </a:t>
            </a:r>
            <a:r>
              <a:rPr lang="en-US" sz="1100" dirty="0" smtClean="0"/>
              <a:t>shown </a:t>
            </a:r>
            <a:endParaRPr lang="en-US" sz="1100" dirty="0"/>
          </a:p>
          <a:p>
            <a:pPr eaLnBrk="0" hangingPunct="0"/>
            <a:r>
              <a:rPr lang="en-US" sz="1100" dirty="0" smtClean="0"/>
              <a:t>(p &lt; .</a:t>
            </a:r>
            <a:r>
              <a:rPr lang="en-US" sz="1100" dirty="0"/>
              <a:t>05). </a:t>
            </a:r>
            <a:r>
              <a:rPr lang="en-US" sz="1100" dirty="0" smtClean="0"/>
              <a:t>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baseline="30000" dirty="0" smtClean="0"/>
              <a:t>‡</a:t>
            </a:r>
            <a:r>
              <a:rPr lang="en-US" sz="1100" dirty="0" smtClean="0"/>
              <a:t> No </a:t>
            </a:r>
            <a:r>
              <a:rPr lang="en-US" sz="1100" dirty="0"/>
              <a:t>statistical tests are conducted </a:t>
            </a:r>
            <a:r>
              <a:rPr lang="en-US" sz="1100" dirty="0" smtClean="0"/>
              <a:t>due </a:t>
            </a:r>
            <a:r>
              <a:rPr lang="en-US" sz="1100" dirty="0"/>
              <a:t>to </a:t>
            </a:r>
            <a:r>
              <a:rPr lang="en-US" sz="1100" dirty="0" smtClean="0"/>
              <a:t>revisions to the questionnaire.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Fourth-tier drug </a:t>
            </a:r>
            <a:r>
              <a:rPr lang="en-US" sz="1100" dirty="0" smtClean="0"/>
              <a:t>cost sharing </a:t>
            </a:r>
            <a:r>
              <a:rPr lang="en-US" sz="1100" dirty="0"/>
              <a:t>information was not obtained prior to </a:t>
            </a:r>
            <a:r>
              <a:rPr lang="en-US" sz="1100" dirty="0" smtClean="0"/>
              <a:t>2004.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2000-2016. </a:t>
            </a:r>
            <a:endParaRPr lang="en-US" sz="1100" dirty="0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9.1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</a:t>
            </a:r>
            <a:r>
              <a:rPr lang="en-US" sz="2400" b="1" dirty="0" smtClean="0"/>
              <a:t>2000-2016</a:t>
            </a:r>
            <a:endParaRPr lang="en-US" sz="2400" b="1" dirty="0"/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0" y="10668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5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2016-09-08T18:38:59Z</dcterms:created>
  <dcterms:modified xsi:type="dcterms:W3CDTF">2016-09-12T14:44:32Z</dcterms:modified>
</cp:coreProperties>
</file>