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90062201128968"/>
          <c:y val="3.1609195402298854E-2"/>
          <c:w val="0.8355155412936397"/>
          <c:h val="0.71108426101909672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$1,000 - $1,499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0.21</c:v>
                </c:pt>
                <c:pt idx="1">
                  <c:v>0.15</c:v>
                </c:pt>
                <c:pt idx="2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2A-4276-B81E-5891A48355C0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$1,500 - $1,999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0.41</c:v>
                </c:pt>
                <c:pt idx="1">
                  <c:v>0.3</c:v>
                </c:pt>
                <c:pt idx="2">
                  <c:v>0.34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92A-4276-B81E-5891A48355C0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0.23</c:v>
                </c:pt>
                <c:pt idx="1">
                  <c:v>0.32</c:v>
                </c:pt>
                <c:pt idx="2">
                  <c:v>0.28000000000000003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2A-4276-B81E-5891A48355C0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6"/>
              </a:solidFill>
              <a:ln w="3175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92A-4276-B81E-5891A48355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0.15</c:v>
                </c:pt>
                <c:pt idx="1">
                  <c:v>0.23</c:v>
                </c:pt>
                <c:pt idx="2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92A-4276-B81E-5891A4835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034080"/>
        <c:axId val="380038392"/>
      </c:barChart>
      <c:catAx>
        <c:axId val="380034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380038392"/>
        <c:crosses val="autoZero"/>
        <c:auto val="1"/>
        <c:lblAlgn val="ctr"/>
        <c:lblOffset val="100"/>
        <c:noMultiLvlLbl val="0"/>
      </c:catAx>
      <c:valAx>
        <c:axId val="38003839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380034080"/>
        <c:crossesAt val="1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0489658343989053"/>
          <c:y val="0.86420716806950859"/>
          <c:w val="0.70013549588352741"/>
          <c:h val="8.4068693999456962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4922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617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1613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168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In </a:t>
            </a:r>
            <a:r>
              <a:rPr lang="en-US" sz="1100" dirty="0">
                <a:latin typeface="Calibri" pitchFamily="34" charset="0"/>
              </a:rPr>
              <a:t>HSA-qualified HDHPs, the legal minimum deductible for </a:t>
            </a:r>
            <a:r>
              <a:rPr lang="en-US" sz="1100" dirty="0" smtClean="0">
                <a:latin typeface="Calibri" pitchFamily="34" charset="0"/>
              </a:rPr>
              <a:t>2016 </a:t>
            </a:r>
            <a:r>
              <a:rPr lang="en-US" sz="1100" dirty="0">
                <a:latin typeface="Calibri" pitchFamily="34" charset="0"/>
              </a:rPr>
              <a:t>is $</a:t>
            </a:r>
            <a:r>
              <a:rPr lang="en-US" sz="1100" dirty="0" smtClean="0">
                <a:latin typeface="Calibri" pitchFamily="34" charset="0"/>
              </a:rPr>
              <a:t>1,300 for </a:t>
            </a:r>
            <a:r>
              <a:rPr lang="en-US" sz="1100" dirty="0">
                <a:latin typeface="Calibri" pitchFamily="34" charset="0"/>
              </a:rPr>
              <a:t>single coverage and $2,600 for family coverage</a:t>
            </a:r>
            <a:r>
              <a:rPr lang="en-US" sz="1100" dirty="0" smtClean="0">
                <a:latin typeface="Calibri" pitchFamily="34" charset="0"/>
              </a:rPr>
              <a:t>. Therefore</a:t>
            </a:r>
            <a:r>
              <a:rPr lang="en-US" sz="1100" dirty="0">
                <a:latin typeface="Calibri" pitchFamily="34" charset="0"/>
              </a:rPr>
              <a:t>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1,300</a:t>
            </a:r>
            <a:r>
              <a:rPr lang="en-US" sz="1100" dirty="0">
                <a:latin typeface="Calibri" pitchFamily="34" charset="0"/>
              </a:rPr>
              <a:t>.  </a:t>
            </a:r>
          </a:p>
          <a:p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07288"/>
            <a:ext cx="8961120" cy="1492912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8.9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General Annual Deductible Amounts for Single Coverage, HSA-Qualified HDHPs and HDHP/HRAs, </a:t>
            </a:r>
            <a:r>
              <a:rPr lang="en-US" sz="2400" dirty="0" smtClean="0">
                <a:latin typeface="Calibri" pitchFamily="34" charset="0"/>
              </a:rPr>
              <a:t>2016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676400"/>
          <a:ext cx="890016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914400" y="2895600"/>
            <a:ext cx="7848600" cy="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26009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8.9 Distribution of Covered Workers with the Following General Annual Deductible Amounts for Single Coverage, HSA-Qualified HDHPs and HDHP/HRAs,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8.9 Distribution of Covered Workers with the Following General Annual Deductible Amounts for Single Coverage, HSA-Qualified HDHPs and HDHP/HRAs, 2016</dc:title>
  <dc:creator>Michelle Long</dc:creator>
  <cp:lastModifiedBy>Michelle Long</cp:lastModifiedBy>
  <cp:revision>3</cp:revision>
  <dcterms:created xsi:type="dcterms:W3CDTF">2016-09-07T16:29:40Z</dcterms:created>
  <dcterms:modified xsi:type="dcterms:W3CDTF">2016-09-12T14:26:57Z</dcterms:modified>
</cp:coreProperties>
</file>