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44359901346951E-2"/>
          <c:y val="3.5060470478772698E-2"/>
          <c:w val="0.92512321964664979"/>
          <c:h val="0.77579107910780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7.0000000000000007E-2</c:v>
                </c:pt>
                <c:pt idx="1">
                  <c:v>0.19</c:v>
                </c:pt>
                <c:pt idx="2">
                  <c:v>0.26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46A-4E72-BF21-7650BFD3CF7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Sheet1!$B$3:$D$3</c:f>
              <c:numCache>
                <c:formatCode>0%</c:formatCode>
                <c:ptCount val="3"/>
                <c:pt idx="0">
                  <c:v>0.1</c:v>
                </c:pt>
                <c:pt idx="1">
                  <c:v>0.19</c:v>
                </c:pt>
                <c:pt idx="2">
                  <c:v>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46A-4E72-BF21-7650BFD3CF76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Sheet1!$B$4:$D$4</c:f>
              <c:numCache>
                <c:formatCode>0%</c:formatCode>
                <c:ptCount val="3"/>
                <c:pt idx="0">
                  <c:v>0.09</c:v>
                </c:pt>
                <c:pt idx="1">
                  <c:v>0.19</c:v>
                </c:pt>
                <c:pt idx="2">
                  <c:v>0.28999999999999998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46A-4E72-BF21-7650BFD3CF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3"/>
        <c:axId val="196739648"/>
        <c:axId val="196737296"/>
      </c:barChart>
      <c:catAx>
        <c:axId val="196739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196737296"/>
        <c:crosses val="autoZero"/>
        <c:auto val="1"/>
        <c:lblAlgn val="ctr"/>
        <c:lblOffset val="100"/>
        <c:noMultiLvlLbl val="0"/>
      </c:catAx>
      <c:valAx>
        <c:axId val="196737296"/>
        <c:scaling>
          <c:orientation val="minMax"/>
          <c:max val="0.4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19673964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7864167014198637"/>
          <c:y val="0.92478536722840976"/>
          <c:w val="0.67498592840749339"/>
          <c:h val="5.8657200972673067E-2"/>
        </c:manualLayout>
      </c:layout>
      <c:overlay val="0"/>
      <c:txPr>
        <a:bodyPr/>
        <a:lstStyle/>
        <a:p>
          <a:pPr algn="ctr">
            <a:defRPr lang="en-US" sz="1200" b="1" i="0" u="none" strike="noStrike" kern="1200" baseline="0">
              <a:solidFill>
                <a:srgbClr val="000000"/>
              </a:solidFill>
              <a:latin typeface="Calibri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22027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969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70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3505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698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2331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46039" y="1524001"/>
          <a:ext cx="9051925" cy="4602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Note: Tests found no statistical differences between All Small Firms and All Large Firms within each category (p &lt; .05).  </a:t>
            </a:r>
          </a:p>
          <a:p>
            <a:r>
              <a:rPr lang="en-US" sz="1100" dirty="0">
                <a:latin typeface="Calibri" pitchFamily="34" charset="0"/>
              </a:rPr>
              <a:t>SOURCE:  Kaiser/HRET Survey of Employer-Sponsored Health Benefits, 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20396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8.6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Percentage of Covered Workers Enrolled in an HDHP/HRA or HSA-Qualified HDHP, by Firm Size, 2016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6172200" y="1676400"/>
            <a:ext cx="0" cy="3581400"/>
          </a:xfrm>
          <a:prstGeom prst="line">
            <a:avLst/>
          </a:prstGeom>
          <a:ln w="12700" cmpd="sng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7286462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8.6 Percentage of Covered Workers Enrolled in an HDHP/HRA or HSA-Qualified HDHP, by Firm Size,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8.6 Percentage of Covered Workers Enrolled in an HDHP/HRA or HSA-Qualified HDHP, by Firm Size, 2016</dc:title>
  <dc:creator>Michelle Long</dc:creator>
  <cp:lastModifiedBy>Michelle Long</cp:lastModifiedBy>
  <cp:revision>2</cp:revision>
  <dcterms:created xsi:type="dcterms:W3CDTF">2016-09-07T16:29:41Z</dcterms:created>
  <dcterms:modified xsi:type="dcterms:W3CDTF">2016-09-07T16:48:10Z</dcterms:modified>
</cp:coreProperties>
</file>