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371284886786684E-2"/>
          <c:y val="5.047358207403093E-2"/>
          <c:w val="0.92906121923491036"/>
          <c:h val="0.77737220882475977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HDHP/HRA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Sheet1!$B$2:$B$12</c:f>
              <c:numCache>
                <c:formatCode>0%</c:formatCode>
                <c:ptCount val="11"/>
                <c:pt idx="0">
                  <c:v>0.02</c:v>
                </c:pt>
                <c:pt idx="1">
                  <c:v>0.03</c:v>
                </c:pt>
                <c:pt idx="2">
                  <c:v>0.03</c:v>
                </c:pt>
                <c:pt idx="3">
                  <c:v>0.03</c:v>
                </c:pt>
                <c:pt idx="4" formatCode="0%&quot;*&quot;">
                  <c:v>7.0000000000000007E-2</c:v>
                </c:pt>
                <c:pt idx="5">
                  <c:v>0.08</c:v>
                </c:pt>
                <c:pt idx="6">
                  <c:v>0.08</c:v>
                </c:pt>
                <c:pt idx="7">
                  <c:v>0.09</c:v>
                </c:pt>
                <c:pt idx="8">
                  <c:v>7.0000000000000007E-2</c:v>
                </c:pt>
                <c:pt idx="9">
                  <c:v>0.09</c:v>
                </c:pt>
                <c:pt idx="10">
                  <c:v>0.09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1A-4389-A0BF-15B57A96BD05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HSA-Qualified HDHP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bg1"/>
                    </a:solidFill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Sheet1!$C$2:$C$12</c:f>
              <c:numCache>
                <c:formatCode>0%</c:formatCode>
                <c:ptCount val="11"/>
                <c:pt idx="0">
                  <c:v>0.02</c:v>
                </c:pt>
                <c:pt idx="1">
                  <c:v>0.03</c:v>
                </c:pt>
                <c:pt idx="2" formatCode="0%&quot;*&quot;">
                  <c:v>0.04</c:v>
                </c:pt>
                <c:pt idx="3">
                  <c:v>0.06</c:v>
                </c:pt>
                <c:pt idx="4">
                  <c:v>0.06</c:v>
                </c:pt>
                <c:pt idx="5" formatCode="0%&quot;*&quot;">
                  <c:v>0.09</c:v>
                </c:pt>
                <c:pt idx="6">
                  <c:v>0.11</c:v>
                </c:pt>
                <c:pt idx="7">
                  <c:v>0.11</c:v>
                </c:pt>
                <c:pt idx="8">
                  <c:v>0.14000000000000001</c:v>
                </c:pt>
                <c:pt idx="9">
                  <c:v>0.15</c:v>
                </c:pt>
                <c:pt idx="10" formatCode="0%&quot;*&quot;">
                  <c:v>0.19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E1A-4389-A0BF-15B57A96BD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overlap val="100"/>
        <c:axId val="515910896"/>
        <c:axId val="515911288"/>
      </c:barChart>
      <c:catAx>
        <c:axId val="515910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515911288"/>
        <c:crosses val="autoZero"/>
        <c:auto val="1"/>
        <c:lblAlgn val="ctr"/>
        <c:lblOffset val="100"/>
        <c:noMultiLvlLbl val="0"/>
      </c:catAx>
      <c:valAx>
        <c:axId val="515911288"/>
        <c:scaling>
          <c:orientation val="minMax"/>
          <c:max val="0.4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515910896"/>
        <c:crosses val="autoZero"/>
        <c:crossBetween val="between"/>
        <c:majorUnit val="5.000000000000001E-2"/>
      </c:valAx>
    </c:plotArea>
    <c:legend>
      <c:legendPos val="b"/>
      <c:layout>
        <c:manualLayout>
          <c:xMode val="edge"/>
          <c:yMode val="edge"/>
          <c:x val="7.7730572645779331E-2"/>
          <c:y val="5.9992422271881667E-2"/>
          <c:w val="0.31707861764397433"/>
          <c:h val="6.75291756795902E-2"/>
        </c:manualLayout>
      </c:layout>
      <c:overlay val="0"/>
      <c:txPr>
        <a:bodyPr/>
        <a:lstStyle/>
        <a:p>
          <a:pPr>
            <a:defRPr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0.08621</cdr:x>
      <cdr:y>0.69164</cdr:y>
    </cdr:from>
    <cdr:to>
      <cdr:x>0.12931</cdr:x>
      <cdr:y>0.7555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62000" y="2667000"/>
          <a:ext cx="380970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en-US" sz="1000" dirty="0" smtClean="0">
              <a:latin typeface="Calibri" panose="020F0502020204030204" pitchFamily="34" charset="0"/>
              <a:cs typeface="Meta Offc Pro"/>
            </a:rPr>
            <a:t>4%</a:t>
          </a:r>
        </a:p>
      </cdr:txBody>
    </cdr:sp>
  </cdr:relSizeAnchor>
  <cdr:relSizeAnchor xmlns:cdr="http://schemas.openxmlformats.org/drawingml/2006/chartDrawing">
    <cdr:from>
      <cdr:x>0.16379</cdr:x>
      <cdr:y>0.65212</cdr:y>
    </cdr:from>
    <cdr:to>
      <cdr:x>0.2069</cdr:x>
      <cdr:y>0.71797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447800" y="2514600"/>
          <a:ext cx="381057" cy="2539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 dirty="0">
              <a:latin typeface="Calibri" panose="020F0502020204030204" pitchFamily="34" charset="0"/>
              <a:cs typeface="Meta Offc Pro"/>
            </a:rPr>
            <a:t>5</a:t>
          </a:r>
          <a:r>
            <a:rPr lang="en-US" sz="1000" dirty="0" smtClean="0">
              <a:latin typeface="Calibri" panose="020F0502020204030204" pitchFamily="34" charset="0"/>
              <a:cs typeface="Meta Offc Pro"/>
            </a:rPr>
            <a:t>%</a:t>
          </a:r>
        </a:p>
      </cdr:txBody>
    </cdr:sp>
  </cdr:relSizeAnchor>
  <cdr:relSizeAnchor xmlns:cdr="http://schemas.openxmlformats.org/drawingml/2006/chartDrawing">
    <cdr:from>
      <cdr:x>0.25</cdr:x>
      <cdr:y>0.63236</cdr:y>
    </cdr:from>
    <cdr:to>
      <cdr:x>0.30172</cdr:x>
      <cdr:y>0.69821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209800" y="2438400"/>
          <a:ext cx="457163" cy="2539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 dirty="0">
              <a:latin typeface="Calibri" panose="020F0502020204030204" pitchFamily="34" charset="0"/>
              <a:cs typeface="Meta Offc Pro"/>
            </a:rPr>
            <a:t>8</a:t>
          </a:r>
          <a:r>
            <a:rPr lang="en-US" sz="1000" dirty="0" smtClean="0">
              <a:latin typeface="Calibri" panose="020F0502020204030204" pitchFamily="34" charset="0"/>
              <a:cs typeface="Meta Offc Pro"/>
            </a:rPr>
            <a:t>%*</a:t>
          </a:r>
        </a:p>
      </cdr:txBody>
    </cdr:sp>
  </cdr:relSizeAnchor>
  <cdr:relSizeAnchor xmlns:cdr="http://schemas.openxmlformats.org/drawingml/2006/chartDrawing">
    <cdr:from>
      <cdr:x>0.32881</cdr:x>
      <cdr:y>0.59115</cdr:y>
    </cdr:from>
    <cdr:to>
      <cdr:x>0.38053</cdr:x>
      <cdr:y>0.655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956560" y="2534093"/>
          <a:ext cx="465046" cy="2737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 dirty="0">
              <a:latin typeface="Calibri" panose="020F0502020204030204" pitchFamily="34" charset="0"/>
              <a:cs typeface="Meta Offc Pro"/>
            </a:rPr>
            <a:t>8</a:t>
          </a:r>
          <a:r>
            <a:rPr lang="en-US" sz="1000" dirty="0" smtClean="0">
              <a:latin typeface="Calibri" panose="020F0502020204030204" pitchFamily="34" charset="0"/>
              <a:cs typeface="Meta Offc Pro"/>
            </a:rPr>
            <a:t>%</a:t>
          </a:r>
        </a:p>
      </cdr:txBody>
    </cdr:sp>
  </cdr:relSizeAnchor>
  <cdr:relSizeAnchor xmlns:cdr="http://schemas.openxmlformats.org/drawingml/2006/chartDrawing">
    <cdr:from>
      <cdr:x>0.41637</cdr:x>
      <cdr:y>0.51379</cdr:y>
    </cdr:from>
    <cdr:to>
      <cdr:x>0.47414</cdr:x>
      <cdr:y>0.57765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680408" y="1981200"/>
          <a:ext cx="510592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 dirty="0" smtClean="0">
              <a:latin typeface="Calibri" panose="020F0502020204030204" pitchFamily="34" charset="0"/>
              <a:cs typeface="Meta Offc Pro"/>
            </a:rPr>
            <a:t>13%*</a:t>
          </a:r>
        </a:p>
      </cdr:txBody>
    </cdr:sp>
  </cdr:relSizeAnchor>
  <cdr:relSizeAnchor xmlns:cdr="http://schemas.openxmlformats.org/drawingml/2006/chartDrawing">
    <cdr:from>
      <cdr:x>0.49831</cdr:x>
      <cdr:y>0.44895</cdr:y>
    </cdr:from>
    <cdr:to>
      <cdr:x>0.56512</cdr:x>
      <cdr:y>0.5128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4480560" y="1924493"/>
          <a:ext cx="600728" cy="2737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 dirty="0" smtClean="0">
              <a:latin typeface="Calibri" panose="020F0502020204030204" pitchFamily="34" charset="0"/>
              <a:cs typeface="Meta Offc Pro"/>
            </a:rPr>
            <a:t>17%*</a:t>
          </a:r>
        </a:p>
      </cdr:txBody>
    </cdr:sp>
  </cdr:relSizeAnchor>
  <cdr:relSizeAnchor xmlns:cdr="http://schemas.openxmlformats.org/drawingml/2006/chartDrawing">
    <cdr:from>
      <cdr:x>0.58305</cdr:x>
      <cdr:y>0.38056</cdr:y>
    </cdr:from>
    <cdr:to>
      <cdr:x>0.6339</cdr:x>
      <cdr:y>0.438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5242560" y="1631361"/>
          <a:ext cx="457200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 dirty="0" smtClean="0">
              <a:latin typeface="Calibri" panose="020F0502020204030204" pitchFamily="34" charset="0"/>
              <a:cs typeface="Meta Offc Pro"/>
            </a:rPr>
            <a:t>19%</a:t>
          </a:r>
        </a:p>
      </cdr:txBody>
    </cdr:sp>
  </cdr:relSizeAnchor>
  <cdr:relSizeAnchor xmlns:cdr="http://schemas.openxmlformats.org/drawingml/2006/chartDrawing">
    <cdr:from>
      <cdr:x>0.66379</cdr:x>
      <cdr:y>0.37546</cdr:y>
    </cdr:from>
    <cdr:to>
      <cdr:x>0.72414</cdr:x>
      <cdr:y>0.43932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5867400" y="1447800"/>
          <a:ext cx="533445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 dirty="0" smtClean="0">
              <a:latin typeface="Calibri" panose="020F0502020204030204" pitchFamily="34" charset="0"/>
              <a:cs typeface="Meta Offc Pro"/>
            </a:rPr>
            <a:t>20%</a:t>
          </a:r>
        </a:p>
      </cdr:txBody>
    </cdr:sp>
  </cdr:relSizeAnchor>
  <cdr:relSizeAnchor xmlns:cdr="http://schemas.openxmlformats.org/drawingml/2006/chartDrawing">
    <cdr:from>
      <cdr:x>0.83729</cdr:x>
      <cdr:y>0.30674</cdr:y>
    </cdr:from>
    <cdr:to>
      <cdr:x>0.88901</cdr:x>
      <cdr:y>0.37059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7528560" y="1314893"/>
          <a:ext cx="465046" cy="2737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 dirty="0" smtClean="0">
              <a:latin typeface="Calibri" panose="020F0502020204030204" pitchFamily="34" charset="0"/>
              <a:cs typeface="Meta Offc Pro"/>
            </a:rPr>
            <a:t>24%</a:t>
          </a:r>
        </a:p>
      </cdr:txBody>
    </cdr:sp>
  </cdr:relSizeAnchor>
  <cdr:relSizeAnchor xmlns:cdr="http://schemas.openxmlformats.org/drawingml/2006/chartDrawing">
    <cdr:from>
      <cdr:x>0.75</cdr:x>
      <cdr:y>0.3557</cdr:y>
    </cdr:from>
    <cdr:to>
      <cdr:x>0.81035</cdr:x>
      <cdr:y>0.41956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6629400" y="1371600"/>
          <a:ext cx="533446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 dirty="0" smtClean="0">
              <a:latin typeface="Calibri" panose="020F0502020204030204" pitchFamily="34" charset="0"/>
              <a:cs typeface="Meta Offc Pro"/>
            </a:rPr>
            <a:t>20%</a:t>
          </a:r>
        </a:p>
      </cdr:txBody>
    </cdr:sp>
  </cdr:relSizeAnchor>
  <cdr:relSizeAnchor xmlns:cdr="http://schemas.openxmlformats.org/drawingml/2006/chartDrawing">
    <cdr:from>
      <cdr:x>0.92503</cdr:x>
      <cdr:y>0.23563</cdr:y>
    </cdr:from>
    <cdr:to>
      <cdr:x>0.97288</cdr:x>
      <cdr:y>0.29307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8317497" y="1010093"/>
          <a:ext cx="430264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 dirty="0" smtClean="0">
              <a:latin typeface="Calibri" panose="020F0502020204030204" pitchFamily="34" charset="0"/>
              <a:cs typeface="Meta Offc Pro"/>
            </a:rPr>
            <a:t>29%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D8CA62-F8BF-444B-A948-03EA1EC7B8F5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139AF6-21F1-4C13-9170-081CAA62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252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292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09726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298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41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09071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5695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5791200"/>
            <a:ext cx="8321040" cy="9753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* Estimate is statistically different from estimate for the previous year shown (</a:t>
            </a:r>
            <a:r>
              <a:rPr lang="en-US" sz="1100" dirty="0" smtClean="0">
                <a:latin typeface="Calibri" pitchFamily="34" charset="0"/>
              </a:rPr>
              <a:t>p &lt; .</a:t>
            </a:r>
            <a:r>
              <a:rPr lang="en-US" sz="1100" dirty="0">
                <a:latin typeface="Calibri" pitchFamily="34" charset="0"/>
              </a:rPr>
              <a:t>05</a:t>
            </a:r>
            <a:r>
              <a:rPr lang="en-US" sz="1100" dirty="0" smtClean="0">
                <a:latin typeface="Calibri" pitchFamily="34" charset="0"/>
              </a:rPr>
              <a:t>).</a:t>
            </a:r>
            <a:endParaRPr lang="en-US" sz="1100" dirty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NOTE: Covered Workers enrolled in an HDHP/SO are enrolled in either an HDHP/HRA or a HSA-Qualified HDHP. </a:t>
            </a:r>
            <a:r>
              <a:rPr lang="en-US" sz="1100" dirty="0" smtClean="0">
                <a:latin typeface="Calibri" pitchFamily="34" charset="0"/>
              </a:rPr>
              <a:t>For </a:t>
            </a:r>
            <a:r>
              <a:rPr lang="en-US" sz="1100" dirty="0">
                <a:latin typeface="Calibri" pitchFamily="34" charset="0"/>
              </a:rPr>
              <a:t>more </a:t>
            </a:r>
            <a:r>
              <a:rPr lang="en-US" sz="1100" dirty="0" smtClean="0">
                <a:latin typeface="Calibri" pitchFamily="34" charset="0"/>
              </a:rPr>
              <a:t>information, </a:t>
            </a:r>
            <a:r>
              <a:rPr lang="en-US" sz="1100" dirty="0">
                <a:latin typeface="Calibri" pitchFamily="34" charset="0"/>
              </a:rPr>
              <a:t>see the Survey Methodology Section. </a:t>
            </a:r>
            <a:r>
              <a:rPr lang="en-US" sz="1100" dirty="0" smtClean="0">
                <a:latin typeface="Calibri" pitchFamily="34" charset="0"/>
              </a:rPr>
              <a:t>The </a:t>
            </a:r>
            <a:r>
              <a:rPr lang="en-US" sz="1100" dirty="0">
                <a:latin typeface="Calibri" pitchFamily="34" charset="0"/>
              </a:rPr>
              <a:t>percentages of covered workers enrolled in an HDHP/SO may not equal the sum of HDHP/HRA and HSA-Qualified HDHP enrollment estimates due to rounding.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Kaiser/HRET Survey of Employer-Sponsored Health Benefits, 2006-2016.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8.5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Percentage of Covered Workers Enrolled in an </a:t>
            </a:r>
            <a:r>
              <a:rPr lang="en-US" sz="2400" dirty="0">
                <a:latin typeface="Calibri" pitchFamily="34" charset="0"/>
              </a:rPr>
              <a:t>HDHP/HRA </a:t>
            </a:r>
            <a:r>
              <a:rPr lang="en-US" sz="2400" dirty="0" smtClean="0">
                <a:latin typeface="Calibri" pitchFamily="34" charset="0"/>
              </a:rPr>
              <a:t>or </a:t>
            </a:r>
            <a:r>
              <a:rPr lang="en-US" sz="2400" dirty="0">
                <a:latin typeface="Calibri" pitchFamily="34" charset="0"/>
              </a:rPr>
              <a:t>an HSA-Qualified HDHP, </a:t>
            </a:r>
            <a:r>
              <a:rPr lang="en-US" sz="2400" dirty="0" smtClean="0">
                <a:latin typeface="Calibri" pitchFamily="34" charset="0"/>
              </a:rPr>
              <a:t>2006-2016</a:t>
            </a:r>
            <a:endParaRPr lang="en-US" sz="2400" dirty="0">
              <a:latin typeface="Calibri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/>
          </p:nvPr>
        </p:nvGraphicFramePr>
        <p:xfrm>
          <a:off x="91440" y="1504507"/>
          <a:ext cx="8991599" cy="4286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7373755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108</Words>
  <Application>Microsoft Office PowerPoint</Application>
  <PresentationFormat>On-screen Show (4:3)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8.5 Percentage of Covered Workers Enrolled in an HDHP/HRA or an HSA-Qualified HDHP, 2006-2016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8.5 Percentage of Covered Workers Enrolled in an HDHP/HRA or an HSA-Qualified HDHP, 2006-2016</dc:title>
  <dc:creator>Michelle Long</dc:creator>
  <cp:lastModifiedBy>Michelle Long</cp:lastModifiedBy>
  <cp:revision>3</cp:revision>
  <dcterms:created xsi:type="dcterms:W3CDTF">2016-09-07T16:29:41Z</dcterms:created>
  <dcterms:modified xsi:type="dcterms:W3CDTF">2016-09-12T20:47:30Z</dcterms:modified>
</cp:coreProperties>
</file>