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3-199 Workers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1626822589001553E-2"/>
                  <c:y val="-3.20868062663842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23C-4EFE-8BDD-9DC5DA726D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0%</c:formatCode>
                <c:ptCount val="12"/>
                <c:pt idx="0">
                  <c:v>0.04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0.13</c:v>
                </c:pt>
                <c:pt idx="4">
                  <c:v>0.11</c:v>
                </c:pt>
                <c:pt idx="5">
                  <c:v>0.15</c:v>
                </c:pt>
                <c:pt idx="6">
                  <c:v>0.23</c:v>
                </c:pt>
                <c:pt idx="7">
                  <c:v>0.31</c:v>
                </c:pt>
                <c:pt idx="8">
                  <c:v>0.22</c:v>
                </c:pt>
                <c:pt idx="9">
                  <c:v>0.27</c:v>
                </c:pt>
                <c:pt idx="10">
                  <c:v>0.25</c:v>
                </c:pt>
                <c:pt idx="11">
                  <c:v>0.27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23C-4EFE-8BDD-9DC5DA726D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200-999 Workers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2.4587373251424766E-2"/>
                  <c:y val="-2.3857256162830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23C-4EFE-8BDD-9DC5DA726D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626822589001553E-2"/>
                  <c:y val="2.61979575896246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23C-4EFE-8BDD-9DC5DA726D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41882816975611E-2"/>
                  <c:y val="-2.38572561628308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23C-4EFE-8BDD-9DC5DA726D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Sheet1!$C$2:$C$13</c:f>
              <c:numCache>
                <c:formatCode>0%</c:formatCode>
                <c:ptCount val="12"/>
                <c:pt idx="0">
                  <c:v>0.04</c:v>
                </c:pt>
                <c:pt idx="1">
                  <c:v>0.05</c:v>
                </c:pt>
                <c:pt idx="2" formatCode="0%&quot;*&quot;">
                  <c:v>0.13</c:v>
                </c:pt>
                <c:pt idx="3">
                  <c:v>0.15</c:v>
                </c:pt>
                <c:pt idx="4">
                  <c:v>0.18</c:v>
                </c:pt>
                <c:pt idx="5">
                  <c:v>0.21</c:v>
                </c:pt>
                <c:pt idx="6">
                  <c:v>0.26</c:v>
                </c:pt>
                <c:pt idx="7">
                  <c:v>0.33</c:v>
                </c:pt>
                <c:pt idx="8">
                  <c:v>0.39</c:v>
                </c:pt>
                <c:pt idx="9">
                  <c:v>0.38</c:v>
                </c:pt>
                <c:pt idx="10">
                  <c:v>0.38</c:v>
                </c:pt>
                <c:pt idx="11" formatCode="0%&quot;*&quot;">
                  <c:v>0.49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23C-4EFE-8BDD-9DC5DA726D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1,000 or More Workers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prstDash val="sysDot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Sheet1!$D$2:$D$13</c:f>
              <c:numCache>
                <c:formatCode>0%"*"</c:formatCode>
                <c:ptCount val="12"/>
                <c:pt idx="0" formatCode="0%">
                  <c:v>0.08</c:v>
                </c:pt>
                <c:pt idx="1">
                  <c:v>0.16</c:v>
                </c:pt>
                <c:pt idx="2" formatCode="0%">
                  <c:v>0.18</c:v>
                </c:pt>
                <c:pt idx="3" formatCode="0%">
                  <c:v>0.21</c:v>
                </c:pt>
                <c:pt idx="4">
                  <c:v>0.26</c:v>
                </c:pt>
                <c:pt idx="5" formatCode="0%">
                  <c:v>0.32</c:v>
                </c:pt>
                <c:pt idx="6">
                  <c:v>0.41</c:v>
                </c:pt>
                <c:pt idx="7" formatCode="0%">
                  <c:v>0.4</c:v>
                </c:pt>
                <c:pt idx="8" formatCode="0%">
                  <c:v>0.43</c:v>
                </c:pt>
                <c:pt idx="9" formatCode="0%">
                  <c:v>0.45</c:v>
                </c:pt>
                <c:pt idx="10">
                  <c:v>0.52</c:v>
                </c:pt>
                <c:pt idx="11" formatCode="0%">
                  <c:v>0.56999999999999995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23C-4EFE-8BDD-9DC5DA726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5161584"/>
        <c:axId val="255160408"/>
      </c:lineChart>
      <c:catAx>
        <c:axId val="25516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255160408"/>
        <c:crosses val="autoZero"/>
        <c:auto val="1"/>
        <c:lblAlgn val="ctr"/>
        <c:lblOffset val="100"/>
        <c:noMultiLvlLbl val="0"/>
      </c:catAx>
      <c:valAx>
        <c:axId val="25516040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25516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13026422914662128"/>
          <c:y val="7.10093138865312E-2"/>
          <c:w val="0.2130198957163513"/>
          <c:h val="0.2278743319692379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8068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259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12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03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05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15000"/>
            <a:ext cx="8321040" cy="1051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</a:t>
            </a:r>
            <a:r>
              <a:rPr lang="en-US" sz="1100" dirty="0" smtClean="0">
                <a:latin typeface="Calibri" pitchFamily="34" charset="0"/>
              </a:rPr>
              <a:t>p &lt; .</a:t>
            </a:r>
            <a:r>
              <a:rPr lang="en-US" sz="1100" dirty="0">
                <a:latin typeface="Calibri" pitchFamily="34" charset="0"/>
              </a:rPr>
              <a:t>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The 2016 </a:t>
            </a:r>
            <a:r>
              <a:rPr lang="en-US" sz="1100" dirty="0">
                <a:latin typeface="Calibri" pitchFamily="34" charset="0"/>
              </a:rPr>
              <a:t>estimate includes </a:t>
            </a:r>
            <a:r>
              <a:rPr lang="en-US" sz="1100" dirty="0" smtClean="0">
                <a:latin typeface="Calibri" pitchFamily="34" charset="0"/>
              </a:rPr>
              <a:t>1.3%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 The comparable percentages for previous years are: 2005 [0.3%], 2006 [0.4</a:t>
            </a:r>
            <a:r>
              <a:rPr lang="en-US" sz="1100" dirty="0" smtClean="0">
                <a:latin typeface="Calibri" pitchFamily="34" charset="0"/>
              </a:rPr>
              <a:t>%], 2007 </a:t>
            </a:r>
            <a:r>
              <a:rPr lang="en-US" sz="1100" dirty="0">
                <a:latin typeface="Calibri" pitchFamily="34" charset="0"/>
              </a:rPr>
              <a:t>[0.2%], 2008 [0.3%], 2009 [&lt;0.1%], 2010 [0.3%], </a:t>
            </a:r>
            <a:r>
              <a:rPr lang="en-US" sz="1100" dirty="0" smtClean="0">
                <a:latin typeface="Calibri" pitchFamily="34" charset="0"/>
              </a:rPr>
              <a:t>2011[1.8%], 2012 [</a:t>
            </a:r>
            <a:r>
              <a:rPr lang="en-US" sz="1100" dirty="0">
                <a:latin typeface="Calibri" pitchFamily="34" charset="0"/>
              </a:rPr>
              <a:t>0.6%], </a:t>
            </a:r>
            <a:r>
              <a:rPr lang="en-US" sz="1100" dirty="0" smtClean="0">
                <a:latin typeface="Calibri" pitchFamily="34" charset="0"/>
              </a:rPr>
              <a:t>2013 [</a:t>
            </a:r>
            <a:r>
              <a:rPr lang="en-US" sz="1100" dirty="0">
                <a:latin typeface="Calibri" pitchFamily="34" charset="0"/>
              </a:rPr>
              <a:t>1.0%], </a:t>
            </a:r>
            <a:r>
              <a:rPr lang="en-US" sz="1100" dirty="0" smtClean="0">
                <a:latin typeface="Calibri" pitchFamily="34" charset="0"/>
              </a:rPr>
              <a:t>2014 [0.6</a:t>
            </a:r>
            <a:r>
              <a:rPr lang="en-US" sz="1100" dirty="0">
                <a:latin typeface="Calibri" pitchFamily="34" charset="0"/>
              </a:rPr>
              <a:t>%], and </a:t>
            </a:r>
            <a:r>
              <a:rPr lang="en-US" sz="1100" dirty="0" smtClean="0">
                <a:latin typeface="Calibri" pitchFamily="34" charset="0"/>
              </a:rPr>
              <a:t> 2015 [1.3%]. 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2005-2016.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</a:t>
            </a:r>
            <a:r>
              <a:rPr lang="en-US" sz="2400" dirty="0" smtClean="0">
                <a:latin typeface="Calibri" pitchFamily="34" charset="0"/>
              </a:rPr>
              <a:t>of Firms That </a:t>
            </a:r>
            <a:r>
              <a:rPr lang="en-US" sz="2400" dirty="0">
                <a:latin typeface="Calibri" pitchFamily="34" charset="0"/>
              </a:rPr>
              <a:t>Offer an HDHP/SO, by Firm Size, </a:t>
            </a:r>
            <a:r>
              <a:rPr lang="en-US" sz="2400" dirty="0" smtClean="0">
                <a:latin typeface="Calibri" pitchFamily="34" charset="0"/>
              </a:rPr>
              <a:t>2005-2016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219200"/>
          <a:ext cx="8579485" cy="431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3035152"/>
      </p:ext>
    </p:extLst>
  </p:cSld>
  <p:clrMapOvr>
    <a:masterClrMapping/>
  </p:clrMapOvr>
</p:sld>
</file>

<file path=ppt/theme/theme1.xml><?xml version="1.0" encoding="utf-8"?>
<a:theme xmlns:a="http://schemas.openxmlformats.org/drawingml/2006/main" name="1_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1_KFF Slide Template</vt:lpstr>
      <vt:lpstr>Exhibit 8.3 Among Firms Offering Health Benefits, Percentage of Firms That Offer an HDHP/SO, by Firm Size, 2005-2016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8.3 Among Firms Offering Health Benefits, Percentage of Firms That Offer an HDHP/SO, by Firm Size, 2005-2016</dc:title>
  <dc:creator>Michelle Long</dc:creator>
  <cp:lastModifiedBy>Michelle Long</cp:lastModifiedBy>
  <cp:revision>3</cp:revision>
  <dcterms:created xsi:type="dcterms:W3CDTF">2016-09-07T16:29:42Z</dcterms:created>
  <dcterms:modified xsi:type="dcterms:W3CDTF">2016-09-12T14:10:40Z</dcterms:modified>
</cp:coreProperties>
</file>