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109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5782108118838093E-2"/>
          <c:y val="6.2320175922519899E-2"/>
          <c:w val="0.92421789188116188"/>
          <c:h val="0.83635173160016341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Non-HDHP/SO</c:v>
                </c:pt>
              </c:strCache>
            </c:strRef>
          </c:tx>
          <c:spPr>
            <a:ln>
              <a:solidFill>
                <a:schemeClr val="accent4"/>
              </a:solidFill>
            </a:ln>
            <a:effectLst>
              <a:outerShdw blurRad="50800" dist="50800" dir="5400000" sx="1000" sy="1000" algn="ctr" rotWithShape="0">
                <a:schemeClr val="tx2"/>
              </a:outerShdw>
            </a:effectLst>
          </c:spPr>
          <c:marker>
            <c:symbol val="diamond"/>
            <c:size val="5"/>
            <c:spPr>
              <a:solidFill>
                <a:schemeClr val="accent4"/>
              </a:solidFill>
              <a:ln>
                <a:noFill/>
              </a:ln>
              <a:effectLst>
                <a:outerShdw blurRad="50800" dist="50800" dir="5400000" sx="1000" sy="1000" algn="ctr" rotWithShape="0">
                  <a:schemeClr val="tx2"/>
                </a:outerShdw>
              </a:effectLst>
            </c:spPr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>
                    <a:latin typeface="Calibri" panose="020F0502020204030204" pitchFamily="34" charset="0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Sheet1!$B$1:$K$1</c:f>
              <c:strCache>
                <c:ptCount val="1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</c:strCache>
            </c:strRef>
          </c:cat>
          <c:val>
            <c:numRef>
              <c:f>Sheet1!$B$2:$K$2</c:f>
              <c:numCache>
                <c:formatCode>"$"#,##0"*"</c:formatCode>
                <c:ptCount val="10"/>
                <c:pt idx="0" formatCode="&quot;$&quot;#,##0_);[Red]\(&quot;$&quot;#,##0\)">
                  <c:v>12183</c:v>
                </c:pt>
                <c:pt idx="1">
                  <c:v>12892</c:v>
                </c:pt>
                <c:pt idx="2">
                  <c:v>13591</c:v>
                </c:pt>
                <c:pt idx="3">
                  <c:v>13979</c:v>
                </c:pt>
                <c:pt idx="4">
                  <c:v>15363</c:v>
                </c:pt>
                <c:pt idx="5">
                  <c:v>16128</c:v>
                </c:pt>
                <c:pt idx="6">
                  <c:v>16623</c:v>
                </c:pt>
                <c:pt idx="7">
                  <c:v>17204</c:v>
                </c:pt>
                <c:pt idx="8">
                  <c:v>18044</c:v>
                </c:pt>
                <c:pt idx="9">
                  <c:v>18710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E0CD-47B5-A11B-EE230CD21FA1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HDHP/SO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marker>
            <c:symbol val="diamond"/>
            <c:size val="5"/>
            <c:spPr>
              <a:solidFill>
                <a:schemeClr val="accent1"/>
              </a:solidFill>
              <a:ln>
                <a:solidFill>
                  <a:schemeClr val="accent1"/>
                </a:solidFill>
              </a:ln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anchorCtr="0"/>
              <a:lstStyle/>
              <a:p>
                <a:pPr algn="ctr">
                  <a:defRPr lang="en-US" sz="1000" b="0" i="0" u="none" strike="noStrik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Sheet1!$B$1:$K$1</c:f>
              <c:strCache>
                <c:ptCount val="1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</c:strCache>
            </c:strRef>
          </c:cat>
          <c:val>
            <c:numRef>
              <c:f>Sheet1!$B$3:$K$3</c:f>
              <c:numCache>
                <c:formatCode>"$"#,##0_);[Red]\("$"#,##0\)</c:formatCode>
                <c:ptCount val="10"/>
                <c:pt idx="0">
                  <c:v>10693</c:v>
                </c:pt>
                <c:pt idx="1">
                  <c:v>10121</c:v>
                </c:pt>
                <c:pt idx="2" formatCode="&quot;$&quot;#,##0&quot;*&quot;">
                  <c:v>11083</c:v>
                </c:pt>
                <c:pt idx="3" formatCode="&quot;$&quot;#,##0&quot;*&quot;">
                  <c:v>12384</c:v>
                </c:pt>
                <c:pt idx="4" formatCode="&quot;$&quot;#,##0&quot;*&quot;">
                  <c:v>13704</c:v>
                </c:pt>
                <c:pt idx="5">
                  <c:v>14129</c:v>
                </c:pt>
                <c:pt idx="6" formatCode="&quot;$&quot;#,##0&quot;*&quot;">
                  <c:v>15227</c:v>
                </c:pt>
                <c:pt idx="7">
                  <c:v>15401</c:v>
                </c:pt>
                <c:pt idx="8">
                  <c:v>15970</c:v>
                </c:pt>
                <c:pt idx="9">
                  <c:v>16737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E0CD-47B5-A11B-EE230CD21F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52250112"/>
        <c:axId val="252250504"/>
      </c:lineChart>
      <c:catAx>
        <c:axId val="25225011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0"/>
          <a:lstStyle/>
          <a:p>
            <a:pPr algn="ctr">
              <a:defRPr lang="en-US" sz="1200" b="1" i="0" u="none" strike="noStrike" kern="1200" baseline="0">
                <a:solidFill>
                  <a:srgbClr val="000000"/>
                </a:solidFill>
                <a:latin typeface="Calibri" pitchFamily="34" charset="0"/>
                <a:ea typeface="+mn-ea"/>
                <a:cs typeface="+mn-cs"/>
              </a:defRPr>
            </a:pPr>
            <a:endParaRPr lang="en-US"/>
          </a:p>
        </c:txPr>
        <c:crossAx val="252250504"/>
        <c:crosses val="autoZero"/>
        <c:auto val="1"/>
        <c:lblAlgn val="ctr"/>
        <c:lblOffset val="100"/>
        <c:noMultiLvlLbl val="0"/>
      </c:catAx>
      <c:valAx>
        <c:axId val="252250504"/>
        <c:scaling>
          <c:orientation val="minMax"/>
        </c:scaling>
        <c:delete val="0"/>
        <c:axPos val="l"/>
        <c:numFmt formatCode="\$#,##0" sourceLinked="0"/>
        <c:majorTickMark val="out"/>
        <c:minorTickMark val="none"/>
        <c:tickLblPos val="nextTo"/>
        <c:txPr>
          <a:bodyPr/>
          <a:lstStyle/>
          <a:p>
            <a:pPr>
              <a:defRPr sz="1200" b="0">
                <a:latin typeface="Calibri" pitchFamily="34" charset="0"/>
              </a:defRPr>
            </a:pPr>
            <a:endParaRPr lang="en-US"/>
          </a:p>
        </c:txPr>
        <c:crossAx val="252250112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10832528286905314"/>
          <c:y val="7.9130149833473454E-2"/>
          <c:w val="0.27764749994485982"/>
          <c:h val="5.3903493092085038E-2"/>
        </c:manualLayout>
      </c:layout>
      <c:overlay val="0"/>
      <c:spPr>
        <a:noFill/>
        <a:ln>
          <a:noFill/>
        </a:ln>
      </c:spPr>
      <c:txPr>
        <a:bodyPr/>
        <a:lstStyle/>
        <a:p>
          <a:pPr>
            <a:defRPr sz="1200" b="1">
              <a:latin typeface="Calibri" pitchFamily="34" charset="0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0626457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28412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97931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9701954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3275302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325849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/>
          </p:nvPr>
        </p:nvGraphicFramePr>
        <p:xfrm>
          <a:off x="91441" y="1371602"/>
          <a:ext cx="8976361" cy="47545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>
              <a:spcBef>
                <a:spcPct val="50000"/>
              </a:spcBef>
            </a:pPr>
            <a:r>
              <a:rPr lang="en-US" sz="1100" dirty="0">
                <a:latin typeface="Calibri" pitchFamily="34" charset="0"/>
              </a:rPr>
              <a:t>* Estimate is statistically different from estimate for the previous year shown (p &lt; .05).</a:t>
            </a:r>
            <a:r>
              <a:rPr lang="en-US" sz="1100" dirty="0">
                <a:solidFill>
                  <a:srgbClr val="FF0000"/>
                </a:solidFill>
                <a:latin typeface="Calibri" pitchFamily="34" charset="0"/>
              </a:rPr>
              <a:t> </a:t>
            </a:r>
          </a:p>
          <a:p>
            <a:pPr>
              <a:spcBef>
                <a:spcPct val="50000"/>
              </a:spcBef>
            </a:pPr>
            <a:r>
              <a:rPr lang="en-US" sz="1100" dirty="0">
                <a:latin typeface="Calibri" pitchFamily="34" charset="0"/>
              </a:rPr>
              <a:t>SOURCE:  Kaiser/HRET Survey of Employer-Sponsored Health Benefits, 2007-2016.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>
                <a:latin typeface="Calibri" pitchFamily="34" charset="0"/>
              </a:rPr>
              <a:t>Exhibit 8.21</a:t>
            </a:r>
            <a:br>
              <a:rPr lang="en-US" sz="2400" dirty="0">
                <a:latin typeface="Calibri" pitchFamily="34" charset="0"/>
              </a:rPr>
            </a:br>
            <a:r>
              <a:rPr lang="en-US" sz="2400" dirty="0">
                <a:latin typeface="Calibri" pitchFamily="34" charset="0"/>
              </a:rPr>
              <a:t>Average Annual Premiums for Covered Workers with Family Coverage, by Plan Type, 2007-2016</a:t>
            </a:r>
            <a:r>
              <a:rPr lang="en-US" sz="2400" dirty="0">
                <a:solidFill>
                  <a:srgbClr val="C00000"/>
                </a:solidFill>
                <a:latin typeface="Calibri" pitchFamily="34" charset="0"/>
              </a:rPr>
              <a:t/>
            </a:r>
            <a:br>
              <a:rPr lang="en-US" sz="2400" dirty="0">
                <a:solidFill>
                  <a:srgbClr val="C00000"/>
                </a:solidFill>
                <a:latin typeface="Calibri" pitchFamily="34" charset="0"/>
              </a:rPr>
            </a:br>
            <a:endParaRPr lang="en-US" sz="2400" dirty="0">
              <a:solidFill>
                <a:srgbClr val="C0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344606"/>
      </p:ext>
    </p:extLst>
  </p:cSld>
  <p:clrMapOvr>
    <a:masterClrMapping/>
  </p:clrMapOvr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Meta Offc Pro</vt:lpstr>
      <vt:lpstr>Tahoma</vt:lpstr>
      <vt:lpstr>KFF Slide Template</vt:lpstr>
      <vt:lpstr>Exhibit 8.21 Average Annual Premiums for Covered Workers with Family Coverage, by Plan Type, 2007-2016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8.21 Average Annual Premiums for Covered Workers with Family Coverage, by Plan Type, 2007-2016</dc:title>
  <dc:creator>Michelle Long</dc:creator>
  <cp:lastModifiedBy>Michelle Long</cp:lastModifiedBy>
  <cp:revision>3</cp:revision>
  <dcterms:created xsi:type="dcterms:W3CDTF">2016-09-07T16:29:36Z</dcterms:created>
  <dcterms:modified xsi:type="dcterms:W3CDTF">2016-09-07T16:50:57Z</dcterms:modified>
</cp:coreProperties>
</file>