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20221652162195E-2"/>
          <c:y val="3.6038126813095733E-2"/>
          <c:w val="0.90079778347837802"/>
          <c:h val="0.831825926420214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9525">
              <a:solidFill>
                <a:schemeClr val="accent1"/>
              </a:solidFill>
            </a:ln>
          </c:spPr>
          <c:invertIfNegative val="0"/>
          <c:dPt>
            <c:idx val="3"/>
            <c:invertIfNegative val="0"/>
            <c:bubble3D val="0"/>
            <c:spPr>
              <a:solidFill>
                <a:schemeClr val="accent5"/>
              </a:solidFill>
              <a:ln w="9525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CA-4444-848D-7A2EF1A200BC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b="0">
                        <a:latin typeface="Calibri" pitchFamily="34" charset="0"/>
                      </a:defRPr>
                    </a:pPr>
                    <a:fld id="{2B39DD78-A040-4CD8-BA8C-B2C938871E6C}" type="VALUE">
                      <a:rPr lang="en-US" smtClean="0"/>
                      <a:pPr>
                        <a:defRPr b="0">
                          <a:latin typeface="Calibri" pitchFamily="34" charset="0"/>
                        </a:defRPr>
                      </a:pPr>
                      <a:t>[VALUE]</a:t>
                    </a:fld>
                    <a:r>
                      <a:rPr lang="en-US" dirty="0" smtClean="0"/>
                      <a:t>*</a:t>
                    </a:r>
                  </a:p>
                </c:rich>
              </c:tx>
              <c:numFmt formatCode="0%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5CA-4444-848D-7A2EF1A200BC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b="0">
                        <a:latin typeface="Calibri" pitchFamily="34" charset="0"/>
                      </a:defRPr>
                    </a:pPr>
                    <a:fld id="{482672EE-D4BB-4067-83A4-6DE601F3E156}" type="VALUE">
                      <a:rPr lang="en-US" smtClean="0"/>
                      <a:pPr>
                        <a:defRPr b="0">
                          <a:latin typeface="Calibri" pitchFamily="34" charset="0"/>
                        </a:defRPr>
                      </a:pPr>
                      <a:t>[VALUE]</a:t>
                    </a:fld>
                    <a:r>
                      <a:rPr lang="en-US" dirty="0" smtClean="0"/>
                      <a:t>*</a:t>
                    </a:r>
                  </a:p>
                </c:rich>
              </c:tx>
              <c:numFmt formatCode="0%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5CA-4444-848D-7A2EF1A200BC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b="0"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0000"/>
                      </a:solidFill>
                      <a:latin typeface="Calibri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Sheet1!$A$1:$C$1</c:f>
              <c:strCache>
                <c:ptCount val="3"/>
                <c:pt idx="0">
                  <c:v>All Small Firms 
(3-199 Workers)</c:v>
                </c:pt>
                <c:pt idx="1">
                  <c:v>All Large Firms 
(200 or More Workers)</c:v>
                </c:pt>
                <c:pt idx="2">
                  <c:v>ALL FIRMS</c:v>
                </c:pt>
              </c:strCache>
            </c:strRef>
          </c:cat>
          <c:val>
            <c:numRef>
              <c:f>Sheet1!$A$2:$C$2</c:f>
              <c:numCache>
                <c:formatCode>0%</c:formatCode>
                <c:ptCount val="3"/>
                <c:pt idx="0">
                  <c:v>0.27</c:v>
                </c:pt>
                <c:pt idx="1">
                  <c:v>0.51</c:v>
                </c:pt>
                <c:pt idx="2">
                  <c:v>0.28000000000000003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5CA-4444-848D-7A2EF1A20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272147712"/>
        <c:axId val="272152416"/>
      </c:barChart>
      <c:catAx>
        <c:axId val="272147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272152416"/>
        <c:crosses val="autoZero"/>
        <c:auto val="1"/>
        <c:lblAlgn val="ctr"/>
        <c:lblOffset val="100"/>
        <c:noMultiLvlLbl val="0"/>
      </c:catAx>
      <c:valAx>
        <c:axId val="27215241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272147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7905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92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487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6905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6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174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0" y="1435395"/>
          <a:ext cx="8701722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096000"/>
            <a:ext cx="8321040" cy="670560"/>
          </a:xfrm>
        </p:spPr>
        <p:txBody>
          <a:bodyPr/>
          <a:lstStyle/>
          <a:p>
            <a:pPr>
              <a:spcAft>
                <a:spcPts val="400"/>
              </a:spcAft>
            </a:pP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Estimates are statistically different from all other firms not in the indicated size category  (p &lt; .05).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NOTE:  The 2016 estimate includes 1.3% of all firms offering health benefits that offer both an HDHP/HRA and an HSA-qualified HDHP.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2954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8.2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of Firms that Offer an HDHP/SO, by Firm Size, 2016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0" y="1371600"/>
            <a:ext cx="0" cy="396240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42058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8.2 Among Firms Offering Health Benefits, Percentage of Firms that Offer an HDHP/SO, by Firm Size,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8.2 Among Firms Offering Health Benefits, Percentage of Firms that Offer an HDHP/SO, by Firm Size, 2016</dc:title>
  <dc:creator>Michelle Long</dc:creator>
  <cp:lastModifiedBy>Michelle Long</cp:lastModifiedBy>
  <cp:revision>2</cp:revision>
  <dcterms:created xsi:type="dcterms:W3CDTF">2016-09-07T16:29:43Z</dcterms:created>
  <dcterms:modified xsi:type="dcterms:W3CDTF">2016-09-07T16:46:09Z</dcterms:modified>
</cp:coreProperties>
</file>