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3175"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93FDBD7-E588-407F-9876-2F49BAE00719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486-4282-A72D-2EB51274AF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DEB5F76-D56D-4943-AC83-333BD88B17C2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486-4282-A72D-2EB51274AF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Sheet1!$A$1:$C$1</c:f>
              <c:strCache>
                <c:ptCount val="3"/>
                <c:pt idx="0">
                  <c:v>All Small Firms (3-199 Workers)</c:v>
                </c:pt>
                <c:pt idx="1">
                  <c:v>All Large Firms (200 or More Workers)</c:v>
                </c:pt>
                <c:pt idx="2">
                  <c:v>ALL FIRMS</c:v>
                </c:pt>
              </c:strCache>
            </c:strRef>
          </c:cat>
          <c:val>
            <c:numRef>
              <c:f>Sheet1!$A$2:$C$2</c:f>
              <c:numCache>
                <c:formatCode>0%</c:formatCode>
                <c:ptCount val="3"/>
                <c:pt idx="0">
                  <c:v>0.02</c:v>
                </c:pt>
                <c:pt idx="1">
                  <c:v>0.11</c:v>
                </c:pt>
                <c:pt idx="2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486-4282-A72D-2EB51274A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559816"/>
        <c:axId val="255560600"/>
      </c:barChart>
      <c:catAx>
        <c:axId val="255559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255560600"/>
        <c:crosses val="autoZero"/>
        <c:auto val="1"/>
        <c:lblAlgn val="ctr"/>
        <c:lblOffset val="100"/>
        <c:noMultiLvlLbl val="0"/>
      </c:catAx>
      <c:valAx>
        <c:axId val="25556060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255559816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400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971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53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188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298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1440" y="2133600"/>
          <a:ext cx="8701723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within plan type from estimate for all other firms not in the indicated size </a:t>
            </a:r>
            <a:r>
              <a:rPr lang="en-US" sz="1100" dirty="0" smtClean="0">
                <a:latin typeface="Calibri" pitchFamily="34" charset="0"/>
              </a:rPr>
              <a:t>category </a:t>
            </a:r>
            <a:r>
              <a:rPr lang="en-US" sz="1100" dirty="0">
                <a:latin typeface="Calibri" pitchFamily="34" charset="0"/>
              </a:rPr>
              <a:t>(p &lt; 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Includes </a:t>
            </a:r>
            <a:r>
              <a:rPr lang="en-US" sz="1100" dirty="0">
                <a:latin typeface="Calibri" pitchFamily="34" charset="0"/>
              </a:rPr>
              <a:t>firms who vary </a:t>
            </a:r>
            <a:r>
              <a:rPr lang="en-US" sz="1100" dirty="0" smtClean="0">
                <a:latin typeface="Calibri" pitchFamily="34" charset="0"/>
              </a:rPr>
              <a:t>contributions </a:t>
            </a:r>
            <a:r>
              <a:rPr lang="en-US" sz="1100" dirty="0">
                <a:latin typeface="Calibri" pitchFamily="34" charset="0"/>
              </a:rPr>
              <a:t>based on participation in a wellness program, employee contributions, or job classification.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2016.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9113520" cy="1127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8.18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Family Coverage and an HSA-Qualified HDHP, Percentage of </a:t>
            </a:r>
            <a:r>
              <a:rPr lang="en-US" sz="2400" dirty="0" smtClean="0">
                <a:latin typeface="Calibri" pitchFamily="34" charset="0"/>
              </a:rPr>
              <a:t>Firms </a:t>
            </a:r>
            <a:r>
              <a:rPr lang="en-US" sz="2400" dirty="0" smtClean="0">
                <a:latin typeface="Calibri" pitchFamily="34" charset="0"/>
              </a:rPr>
              <a:t>That </a:t>
            </a:r>
            <a:r>
              <a:rPr lang="en-US" sz="2400" dirty="0" smtClean="0">
                <a:latin typeface="Calibri" pitchFamily="34" charset="0"/>
              </a:rPr>
              <a:t>Vary Their </a:t>
            </a:r>
            <a:r>
              <a:rPr lang="en-US" sz="2400" dirty="0">
                <a:latin typeface="Calibri" pitchFamily="34" charset="0"/>
              </a:rPr>
              <a:t>HSA </a:t>
            </a:r>
            <a:r>
              <a:rPr lang="en-US" sz="2400" dirty="0" smtClean="0">
                <a:latin typeface="Calibri" pitchFamily="34" charset="0"/>
              </a:rPr>
              <a:t>Contribution for Family Coverage </a:t>
            </a:r>
            <a:r>
              <a:rPr lang="en-US" sz="2400" dirty="0">
                <a:latin typeface="Calibri" pitchFamily="34" charset="0"/>
              </a:rPr>
              <a:t>on Anything Other Than Number of Dependents, by Firm </a:t>
            </a:r>
            <a:r>
              <a:rPr lang="en-US" sz="2400" dirty="0" smtClean="0">
                <a:latin typeface="Calibri" pitchFamily="34" charset="0"/>
              </a:rPr>
              <a:t>Size, </a:t>
            </a:r>
            <a:r>
              <a:rPr lang="en-US" sz="2400" dirty="0">
                <a:latin typeface="Calibri" pitchFamily="34" charset="0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03256583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65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8.18 Among Firms Offering Family Coverage and an HSA-Qualified HDHP, Percentage of Firms That Vary Their HSA Contribution for Family Coverage on Anything Other Than Number of Dependents, by Firm Size,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8.18 Among Firms Offering Family Coverage and an HSA-Qualified HDHP, Percentage of Firms that Vary Their HSA Contribution on Anything Other Than Number of Dependents, by Firm Size, 2016</dc:title>
  <dc:creator>Michelle Long</dc:creator>
  <cp:lastModifiedBy>Michelle Long</cp:lastModifiedBy>
  <cp:revision>3</cp:revision>
  <dcterms:created xsi:type="dcterms:W3CDTF">2016-09-07T16:29:37Z</dcterms:created>
  <dcterms:modified xsi:type="dcterms:W3CDTF">2016-09-12T14:19:00Z</dcterms:modified>
</cp:coreProperties>
</file>