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689082708926555"/>
          <c:y val="3.1168543732902759E-2"/>
          <c:w val="0.81475907058443375"/>
          <c:h val="0.7264162465466110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$1 - $999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0.41</c:v>
                </c:pt>
                <c:pt idx="1">
                  <c:v>0.23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F77-4F09-BF64-1F57EB3CF5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$1,000 - $1,499</c:v>
                </c:pt>
              </c:strCache>
            </c:strRef>
          </c:tx>
          <c:spPr>
            <a:solidFill>
              <a:schemeClr val="accent2"/>
            </a:solidFill>
            <a:ln w="3175"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0.19</c:v>
                </c:pt>
                <c:pt idx="1">
                  <c:v>0.28000000000000003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F77-4F09-BF64-1F57EB3CF5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$1,500 - $1,999</c:v>
                </c:pt>
              </c:strCache>
            </c:strRef>
          </c:tx>
          <c:spPr>
            <a:solidFill>
              <a:schemeClr val="accent3"/>
            </a:solidFill>
            <a:ln w="3175"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0.09</c:v>
                </c:pt>
                <c:pt idx="1">
                  <c:v>0.19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F77-4F09-BF64-1F57EB3CF5F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$2,000 - $2,499</c:v>
                </c:pt>
              </c:strCache>
            </c:strRef>
          </c:tx>
          <c:spPr>
            <a:solidFill>
              <a:schemeClr val="accent4"/>
            </a:solidFill>
            <a:ln w="3175"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0.15</c:v>
                </c:pt>
                <c:pt idx="1">
                  <c:v>0.11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F77-4F09-BF64-1F57EB3CF5F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$2,500 - $2,999</c:v>
                </c:pt>
              </c:strCache>
            </c:strRef>
          </c:tx>
          <c:spPr>
            <a:solidFill>
              <a:schemeClr val="accent5"/>
            </a:solidFill>
            <a:ln w="3175"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Sheet1!$F$2:$F$3</c:f>
              <c:numCache>
                <c:formatCode>0%</c:formatCode>
                <c:ptCount val="2"/>
                <c:pt idx="0">
                  <c:v>0.03</c:v>
                </c:pt>
                <c:pt idx="1">
                  <c:v>0.03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F77-4F09-BF64-1F57EB3CF5F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$3,000 or More</c:v>
                </c:pt>
              </c:strCache>
            </c:strRef>
          </c:tx>
          <c:spPr>
            <a:solidFill>
              <a:schemeClr val="accent6"/>
            </a:solidFill>
            <a:ln w="3175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HSA-Qualified HDHP</c:v>
                </c:pt>
                <c:pt idx="1">
                  <c:v>HDHP/HRA</c:v>
                </c:pt>
              </c:strCache>
            </c:strRef>
          </c:cat>
          <c:val>
            <c:numRef>
              <c:f>Sheet1!$G$2:$G$3</c:f>
              <c:numCache>
                <c:formatCode>0%</c:formatCode>
                <c:ptCount val="2"/>
                <c:pt idx="0">
                  <c:v>0.11</c:v>
                </c:pt>
                <c:pt idx="1">
                  <c:v>0.16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F77-4F09-BF64-1F57EB3CF5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4068560"/>
        <c:axId val="254063464"/>
      </c:barChart>
      <c:catAx>
        <c:axId val="25406856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254063464"/>
        <c:crosses val="autoZero"/>
        <c:auto val="1"/>
        <c:lblAlgn val="ctr"/>
        <c:lblOffset val="100"/>
        <c:noMultiLvlLbl val="0"/>
      </c:catAx>
      <c:valAx>
        <c:axId val="254063464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25406856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8.1580326836556874E-2"/>
          <c:y val="0.87176721180754568"/>
          <c:w val="0.80613549051721045"/>
          <c:h val="5.3903504250468144E-2"/>
        </c:manualLayout>
      </c:layout>
      <c:overlay val="0"/>
      <c:txPr>
        <a:bodyPr/>
        <a:lstStyle/>
        <a:p>
          <a:pPr>
            <a:defRPr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 w="19050"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FBD38-D2D2-4CCC-BE5D-46AB7AF1BC8A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9EBA98-9F8E-4572-9003-CF06AC6A7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873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07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39946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133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515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49044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3973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92075" y="1295401"/>
          <a:ext cx="9051925" cy="4830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263640"/>
            <a:ext cx="8321040" cy="59436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 </a:t>
            </a:r>
            <a:r>
              <a:rPr lang="en-US" sz="1100" dirty="0">
                <a:latin typeface="Calibri" pitchFamily="34" charset="0"/>
              </a:rPr>
              <a:t>For </a:t>
            </a:r>
            <a:r>
              <a:rPr lang="en-US" sz="1100" dirty="0" smtClean="0">
                <a:latin typeface="Calibri" pitchFamily="34" charset="0"/>
              </a:rPr>
              <a:t>family </a:t>
            </a:r>
            <a:r>
              <a:rPr lang="en-US" sz="1100" dirty="0">
                <a:latin typeface="Calibri" pitchFamily="34" charset="0"/>
              </a:rPr>
              <a:t>coverage, 5</a:t>
            </a:r>
            <a:r>
              <a:rPr lang="en-US" sz="1100" dirty="0" smtClean="0">
                <a:latin typeface="Calibri" pitchFamily="34" charset="0"/>
              </a:rPr>
              <a:t>5% </a:t>
            </a:r>
            <a:r>
              <a:rPr lang="en-US" sz="1100" dirty="0">
                <a:latin typeface="Calibri" pitchFamily="34" charset="0"/>
              </a:rPr>
              <a:t>of employers offering HSA-qualified HDHPs (covering </a:t>
            </a:r>
            <a:r>
              <a:rPr lang="en-US" sz="1100" dirty="0" smtClean="0">
                <a:latin typeface="Calibri" pitchFamily="34" charset="0"/>
              </a:rPr>
              <a:t>25% </a:t>
            </a:r>
            <a:r>
              <a:rPr lang="en-US" sz="1100" dirty="0">
                <a:latin typeface="Calibri" pitchFamily="34" charset="0"/>
              </a:rPr>
              <a:t>of workers enrolled in these plans) do not make contributions towards the </a:t>
            </a:r>
            <a:r>
              <a:rPr lang="en-US" sz="1100" dirty="0" smtClean="0">
                <a:latin typeface="Calibri" pitchFamily="34" charset="0"/>
              </a:rPr>
              <a:t>HSAs </a:t>
            </a:r>
            <a:r>
              <a:rPr lang="en-US" sz="1100" dirty="0">
                <a:latin typeface="Calibri" pitchFamily="34" charset="0"/>
              </a:rPr>
              <a:t>that their workers establish. One percent of covered workers are enrolled in a plan where the firm matches employee contributions.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</a:t>
            </a:r>
            <a:r>
              <a:rPr lang="en-US" sz="1100" dirty="0">
                <a:latin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</a:rPr>
              <a:t>2016.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" y="15240"/>
            <a:ext cx="8961120" cy="120396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</a:t>
            </a:r>
            <a:r>
              <a:rPr lang="en-US" sz="2400" dirty="0" smtClean="0">
                <a:latin typeface="Calibri" pitchFamily="34" charset="0"/>
              </a:rPr>
              <a:t>8.15</a:t>
            </a:r>
            <a:r>
              <a:rPr lang="en-US" sz="2400" dirty="0">
                <a:latin typeface="Calibri" pitchFamily="34" charset="0"/>
              </a:rPr>
              <a:t/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Distribution of Covered Workers with the Following </a:t>
            </a:r>
            <a:r>
              <a:rPr lang="en-US" sz="2400" dirty="0" smtClean="0">
                <a:latin typeface="Calibri" pitchFamily="34" charset="0"/>
              </a:rPr>
              <a:t>Annual </a:t>
            </a:r>
            <a:r>
              <a:rPr lang="en-US" sz="2400" dirty="0">
                <a:latin typeface="Calibri" pitchFamily="34" charset="0"/>
              </a:rPr>
              <a:t>Employer Contributions to </a:t>
            </a:r>
            <a:r>
              <a:rPr lang="en-US" sz="2400" dirty="0" smtClean="0">
                <a:latin typeface="Calibri" pitchFamily="34" charset="0"/>
              </a:rPr>
              <a:t>Their </a:t>
            </a:r>
            <a:r>
              <a:rPr lang="en-US" sz="2400" dirty="0">
                <a:latin typeface="Calibri" pitchFamily="34" charset="0"/>
              </a:rPr>
              <a:t>HRA or HSA, </a:t>
            </a:r>
            <a:r>
              <a:rPr lang="en-US" sz="2400" dirty="0" smtClean="0">
                <a:latin typeface="Calibri" pitchFamily="34" charset="0"/>
              </a:rPr>
              <a:t>for Family </a:t>
            </a:r>
            <a:r>
              <a:rPr lang="en-US" sz="2400" dirty="0">
                <a:latin typeface="Calibri" pitchFamily="34" charset="0"/>
              </a:rPr>
              <a:t>Coverage, </a:t>
            </a:r>
            <a:r>
              <a:rPr lang="en-US" sz="2400" dirty="0" smtClean="0">
                <a:latin typeface="Calibri" pitchFamily="34" charset="0"/>
              </a:rPr>
              <a:t>2016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07056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67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8.15 Distribution of Covered Workers with the Following Annual Employer Contributions to Their HRA or HSA, for Family Coverage,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8.15 Distribution of Covered Workers with the Following Annual Employer Contributions to Their HRA or HSA, for Family Coverage, 2016</dc:title>
  <dc:creator>Michelle Long</dc:creator>
  <cp:lastModifiedBy>Michelle Long</cp:lastModifiedBy>
  <cp:revision>3</cp:revision>
  <dcterms:created xsi:type="dcterms:W3CDTF">2016-09-07T16:29:38Z</dcterms:created>
  <dcterms:modified xsi:type="dcterms:W3CDTF">2016-09-12T14:17:05Z</dcterms:modified>
</cp:coreProperties>
</file>