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79494750656169"/>
          <c:y val="0"/>
          <c:w val="0.78328565179352594"/>
          <c:h val="0.7714817884606530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$1 - $399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FB6-4387-B568-7A92E91D649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B6-4387-B568-7A92E91D649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0.17</c:v>
                </c:pt>
                <c:pt idx="1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B6-4387-B568-7A92E91D6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$400 - $799</c:v>
                </c:pt>
              </c:strCache>
            </c:strRef>
          </c:tx>
          <c:spPr>
            <a:solidFill>
              <a:schemeClr val="accent2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0.42</c:v>
                </c:pt>
                <c:pt idx="1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FB6-4387-B568-7A92E91D64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$800 - $1,199</c:v>
                </c:pt>
              </c:strCache>
            </c:strRef>
          </c:tx>
          <c:spPr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0.19</c:v>
                </c:pt>
                <c:pt idx="1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FB6-4387-B568-7A92E91D64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$1,200 - $1,599</c:v>
                </c:pt>
              </c:strCache>
            </c:strRef>
          </c:tx>
          <c:spPr>
            <a:solidFill>
              <a:schemeClr val="accent4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0.13</c:v>
                </c:pt>
                <c:pt idx="1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FB6-4387-B568-7A92E91D64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$1,600 or More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0.08</c:v>
                </c:pt>
                <c:pt idx="1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FB6-4387-B568-7A92E91D6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065816"/>
        <c:axId val="254063856"/>
      </c:barChart>
      <c:catAx>
        <c:axId val="2540658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254063856"/>
        <c:crosses val="autoZero"/>
        <c:auto val="1"/>
        <c:lblAlgn val="ctr"/>
        <c:lblOffset val="100"/>
        <c:noMultiLvlLbl val="0"/>
      </c:catAx>
      <c:valAx>
        <c:axId val="25406385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254065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6543372703412074"/>
          <c:y val="0.89241607956900126"/>
          <c:w val="0.76966601049868777"/>
          <c:h val="7.722971662952248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1156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4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6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4795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888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0" y="1676401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For single coverage</a:t>
            </a:r>
            <a:r>
              <a:rPr lang="en-US" sz="1100" dirty="0">
                <a:latin typeface="Calibri" pitchFamily="34" charset="0"/>
              </a:rPr>
              <a:t>, </a:t>
            </a:r>
            <a:r>
              <a:rPr lang="en-US" sz="1100" dirty="0" smtClean="0">
                <a:latin typeface="Calibri" pitchFamily="34" charset="0"/>
              </a:rPr>
              <a:t>52%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25%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</a:t>
            </a:r>
            <a:r>
              <a:rPr lang="en-US" sz="1100">
                <a:latin typeface="Calibri" pitchFamily="34" charset="0"/>
              </a:rPr>
              <a:t>the </a:t>
            </a:r>
            <a:r>
              <a:rPr lang="en-US" sz="1100" smtClean="0">
                <a:latin typeface="Calibri" pitchFamily="34" charset="0"/>
              </a:rPr>
              <a:t>HSAs </a:t>
            </a:r>
            <a:r>
              <a:rPr lang="en-US" sz="1100" dirty="0">
                <a:latin typeface="Calibri" pitchFamily="34" charset="0"/>
              </a:rPr>
              <a:t>that their workers establish. </a:t>
            </a:r>
            <a:r>
              <a:rPr lang="en-US" sz="1100" dirty="0" smtClean="0">
                <a:latin typeface="Calibri" pitchFamily="34" charset="0"/>
              </a:rPr>
              <a:t>One percent of covered workers are enrolled in a plan where the firm matches employee contributions.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</a:t>
            </a:r>
            <a:r>
              <a:rPr lang="en-US" sz="1100" dirty="0">
                <a:latin typeface="Calibri" pitchFamily="34" charset="0"/>
              </a:rPr>
              <a:t>Survey of Employer-Sponsored Health Benefits, </a:t>
            </a:r>
            <a:r>
              <a:rPr lang="en-US" sz="1100" dirty="0" smtClean="0">
                <a:latin typeface="Calibri" pitchFamily="34" charset="0"/>
              </a:rPr>
              <a:t>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508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8.14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Distribution of Covered Workers with the Following Annual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Employer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Contributions to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Their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HRA or HSA, for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Single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Coverage,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2016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356621"/>
      </p:ext>
    </p:extLst>
  </p:cSld>
  <p:clrMapOvr>
    <a:masterClrMapping/>
  </p:clrMapOvr>
</p:sld>
</file>

<file path=ppt/theme/theme1.xml><?xml version="1.0" encoding="utf-8"?>
<a:theme xmlns:a="http://schemas.openxmlformats.org/drawingml/2006/main" name="1_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1_KFF Slide Template</vt:lpstr>
      <vt:lpstr>Exhibit 8.14 Distribution of Covered Workers with the Following Annual  Employer Contributions to Their HRA or HSA, for Single Coverage,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8.14 Distribution of Covered Workers with the Following Annual  Employer Contributions to Their HRA or HSA, for Single Coverage, 2016</dc:title>
  <dc:creator>Michelle Long</dc:creator>
  <cp:lastModifiedBy>Michelle Long</cp:lastModifiedBy>
  <cp:revision>4</cp:revision>
  <dcterms:created xsi:type="dcterms:W3CDTF">2016-09-07T16:29:39Z</dcterms:created>
  <dcterms:modified xsi:type="dcterms:W3CDTF">2016-09-12T14:17:31Z</dcterms:modified>
</cp:coreProperties>
</file>