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44542869641296"/>
          <c:y val="0"/>
          <c:w val="0.76695527121609797"/>
          <c:h val="0.75847943902965631"/>
        </c:manualLayout>
      </c:layout>
      <c:barChart>
        <c:barDir val="bar"/>
        <c:grouping val="percentStacked"/>
        <c:varyColors val="0"/>
        <c:ser>
          <c:idx val="5"/>
          <c:order val="0"/>
          <c:tx>
            <c:strRef>
              <c:f>Sheet1!$B$1</c:f>
              <c:strCache>
                <c:ptCount val="1"/>
                <c:pt idx="0">
                  <c:v>$2,000 - $2,999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0.15</c:v>
                </c:pt>
                <c:pt idx="2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B5-43A3-AD31-3CAC382297C7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$3,000 - $3,999</c:v>
                </c:pt>
              </c:strCache>
            </c:strRef>
          </c:tx>
          <c:spPr>
            <a:solidFill>
              <a:schemeClr val="accent2"/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0.41</c:v>
                </c:pt>
                <c:pt idx="1">
                  <c:v>0.33</c:v>
                </c:pt>
                <c:pt idx="2">
                  <c:v>0.36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FB5-43A3-AD31-3CAC382297C7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$4,000 - $4,999</c:v>
                </c:pt>
              </c:strCache>
            </c:strRef>
          </c:tx>
          <c:spPr>
            <a:solidFill>
              <a:schemeClr val="accent3"/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0.18</c:v>
                </c:pt>
                <c:pt idx="1">
                  <c:v>0.14000000000000001</c:v>
                </c:pt>
                <c:pt idx="2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FB5-43A3-AD31-3CAC382297C7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$5,000 or More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chemeClr val="tx1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chemeClr val="accent4"/>
              </a:solidFill>
              <a:ln w="3175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FB5-43A3-AD31-3CAC382297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0.18</c:v>
                </c:pt>
                <c:pt idx="2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FB5-43A3-AD31-3CAC382297C7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$6,000 or More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0.19</c:v>
                </c:pt>
                <c:pt idx="1">
                  <c:v>0.2</c:v>
                </c:pt>
                <c:pt idx="2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FB5-43A3-AD31-3CAC38229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700288"/>
        <c:axId val="429701856"/>
      </c:barChart>
      <c:catAx>
        <c:axId val="4297002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429701856"/>
        <c:crosses val="autoZero"/>
        <c:auto val="1"/>
        <c:lblAlgn val="ctr"/>
        <c:lblOffset val="100"/>
        <c:noMultiLvlLbl val="0"/>
      </c:catAx>
      <c:valAx>
        <c:axId val="42970185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4297002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2093503937007881E-2"/>
          <c:y val="0.88875453025591056"/>
          <c:w val="0.85923512685914261"/>
          <c:h val="6.4696290550557617E-2"/>
        </c:manualLayout>
      </c:layout>
      <c:overlay val="0"/>
      <c:txPr>
        <a:bodyPr/>
        <a:lstStyle/>
        <a:p>
          <a:pPr algn="ctr">
            <a:defRPr lang="en-US" sz="1200" b="1" i="0" u="none" strike="noStrike" kern="1200" baseline="0">
              <a:solidFill>
                <a:srgbClr val="000000"/>
              </a:solidFill>
              <a:latin typeface="Calibri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7168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64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05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0099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645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0" y="1752600"/>
          <a:ext cx="9144000" cy="4024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882641"/>
            <a:ext cx="8321040" cy="97535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</a:t>
            </a:r>
            <a:r>
              <a:rPr lang="en-US" sz="1100" dirty="0">
                <a:latin typeface="Calibri" pitchFamily="34" charset="0"/>
              </a:rPr>
              <a:t>The survey </a:t>
            </a:r>
            <a:r>
              <a:rPr lang="en-US" sz="1100" dirty="0" smtClean="0">
                <a:latin typeface="Calibri" pitchFamily="34" charset="0"/>
              </a:rPr>
              <a:t>distinguishes </a:t>
            </a:r>
            <a:r>
              <a:rPr lang="en-US" sz="1100" dirty="0">
                <a:latin typeface="Calibri" pitchFamily="34" charset="0"/>
              </a:rPr>
              <a:t>between family deductibles that are an aggregate amount in which all family members’ out-of-pocket expenses count toward the deductible, and plans that have a separate amount for each family member, typically with a limit on the number of family members required to reach that amount. In HSA-qualified HDHPs, the legal minimum deductible for </a:t>
            </a:r>
            <a:r>
              <a:rPr lang="en-US" sz="1100" dirty="0" smtClean="0">
                <a:latin typeface="Calibri" pitchFamily="34" charset="0"/>
              </a:rPr>
              <a:t>2016 </a:t>
            </a:r>
            <a:r>
              <a:rPr lang="en-US" sz="1100" dirty="0">
                <a:latin typeface="Calibri" pitchFamily="34" charset="0"/>
              </a:rPr>
              <a:t>is $1,300 for single coverage and $2,600 for family coverage</a:t>
            </a:r>
            <a:r>
              <a:rPr lang="en-US" sz="1100" dirty="0" smtClean="0">
                <a:latin typeface="Calibri" pitchFamily="34" charset="0"/>
              </a:rPr>
              <a:t>. Therefore</a:t>
            </a:r>
            <a:r>
              <a:rPr lang="en-US" sz="1100" dirty="0">
                <a:latin typeface="Calibri" pitchFamily="34" charset="0"/>
              </a:rPr>
              <a:t>, the distribution for HSA-qualified HDHPs starts at $</a:t>
            </a:r>
            <a:r>
              <a:rPr lang="en-US" sz="1100" dirty="0" smtClean="0">
                <a:latin typeface="Calibri" pitchFamily="34" charset="0"/>
              </a:rPr>
              <a:t>2,600</a:t>
            </a:r>
            <a:r>
              <a:rPr lang="en-US" sz="1100" dirty="0">
                <a:latin typeface="Calibri" pitchFamily="34" charset="0"/>
              </a:rPr>
              <a:t>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1535818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8.11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Distribution of Covered Workers with the Following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Aggregate Family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Deductible Amounts, HDHP/HRAs and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HSA-Qualified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</a:rPr>
              <a:t>HDHPs,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2016</a:t>
            </a:r>
            <a:endParaRPr lang="en-US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2743200"/>
            <a:ext cx="7848600" cy="0"/>
          </a:xfrm>
          <a:prstGeom prst="line">
            <a:avLst/>
          </a:prstGeom>
          <a:ln w="12700" cmpd="sng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160354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8.11 Distribution of Covered Workers with the Following Aggregate Family Deductible Amounts, HDHP/HRAs and HSA-Qualified HDHPs,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8.11 Distribution of Covered Workers with the Following Aggregate Family Deductible Amounts, HDHP/HRAs and HSA-Qualified HDHPs, 2016</dc:title>
  <dc:creator>Michelle Long</dc:creator>
  <cp:lastModifiedBy>Michelle Long</cp:lastModifiedBy>
  <cp:revision>3</cp:revision>
  <dcterms:created xsi:type="dcterms:W3CDTF">2016-09-07T16:29:39Z</dcterms:created>
  <dcterms:modified xsi:type="dcterms:W3CDTF">2016-09-12T14:27:43Z</dcterms:modified>
</cp:coreProperties>
</file>