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371284886786684E-2"/>
          <c:y val="5.047358207403093E-2"/>
          <c:w val="0.92906121923491036"/>
          <c:h val="0.77737220882475977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HDHP/HRA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</c:spPr>
          <c:invertIfNegative val="0"/>
          <c:dLbls>
            <c:spPr>
              <a:noFill/>
              <a:ln w="9525"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Sheet1!$B$2:$B$13</c:f>
              <c:numCache>
                <c:formatCode>0%</c:formatCode>
                <c:ptCount val="12"/>
                <c:pt idx="0">
                  <c:v>0.02</c:v>
                </c:pt>
                <c:pt idx="1">
                  <c:v>0.01</c:v>
                </c:pt>
                <c:pt idx="2">
                  <c:v>0.03</c:v>
                </c:pt>
                <c:pt idx="3">
                  <c:v>0.03</c:v>
                </c:pt>
                <c:pt idx="4">
                  <c:v>0.02</c:v>
                </c:pt>
                <c:pt idx="5">
                  <c:v>0.04</c:v>
                </c:pt>
                <c:pt idx="6">
                  <c:v>7.0000000000000007E-2</c:v>
                </c:pt>
                <c:pt idx="7">
                  <c:v>0.05</c:v>
                </c:pt>
                <c:pt idx="8">
                  <c:v>0.06</c:v>
                </c:pt>
                <c:pt idx="9">
                  <c:v>0.04</c:v>
                </c:pt>
                <c:pt idx="10">
                  <c:v>7.0000000000000007E-2</c:v>
                </c:pt>
                <c:pt idx="11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EC-4FBE-B12A-045659ADC3C8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HSA-Qualified HDHP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Sheet1!$C$2:$C$13</c:f>
              <c:numCache>
                <c:formatCode>0%"*"</c:formatCode>
                <c:ptCount val="12"/>
                <c:pt idx="0" formatCode="0%">
                  <c:v>0.02</c:v>
                </c:pt>
                <c:pt idx="1">
                  <c:v>0.06</c:v>
                </c:pt>
                <c:pt idx="2" formatCode="0%">
                  <c:v>7.0000000000000007E-2</c:v>
                </c:pt>
                <c:pt idx="3" formatCode="0%">
                  <c:v>0.1</c:v>
                </c:pt>
                <c:pt idx="4" formatCode="0%">
                  <c:v>0.1</c:v>
                </c:pt>
                <c:pt idx="5" formatCode="0%">
                  <c:v>0.12</c:v>
                </c:pt>
                <c:pt idx="6" formatCode="0%">
                  <c:v>0.18</c:v>
                </c:pt>
                <c:pt idx="7" formatCode="0%">
                  <c:v>0.26</c:v>
                </c:pt>
                <c:pt idx="8" formatCode="0%">
                  <c:v>0.17</c:v>
                </c:pt>
                <c:pt idx="9" formatCode="0%">
                  <c:v>0.24</c:v>
                </c:pt>
                <c:pt idx="10" formatCode="0%">
                  <c:v>0.2</c:v>
                </c:pt>
                <c:pt idx="11" formatCode="0%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1EC-4FBE-B12A-045659ADC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100"/>
        <c:axId val="255213640"/>
        <c:axId val="255214032"/>
      </c:barChart>
      <c:catAx>
        <c:axId val="255213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</a:defRPr>
            </a:pPr>
            <a:endParaRPr lang="en-US"/>
          </a:p>
        </c:txPr>
        <c:crossAx val="255214032"/>
        <c:crosses val="autoZero"/>
        <c:auto val="1"/>
        <c:lblAlgn val="ctr"/>
        <c:lblOffset val="100"/>
        <c:noMultiLvlLbl val="0"/>
      </c:catAx>
      <c:valAx>
        <c:axId val="255214032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</a:defRPr>
            </a:pPr>
            <a:endParaRPr lang="en-US"/>
          </a:p>
        </c:txPr>
        <c:crossAx val="2552136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7730572645779331E-2"/>
          <c:y val="5.9992422271881667E-2"/>
          <c:w val="0.31707861764397433"/>
          <c:h val="6.75291756795902E-2"/>
        </c:manualLayout>
      </c:layout>
      <c:overlay val="0"/>
      <c:txPr>
        <a:bodyPr/>
        <a:lstStyle/>
        <a:p>
          <a:pPr>
            <a:defRPr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0.07694</cdr:x>
      <cdr:y>0.70175</cdr:y>
    </cdr:from>
    <cdr:to>
      <cdr:x>0.12004</cdr:x>
      <cdr:y>0.7676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1825" y="3048000"/>
          <a:ext cx="387538" cy="2860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050" dirty="0" smtClean="0">
              <a:latin typeface="Calibri" panose="020F0502020204030204" pitchFamily="34" charset="0"/>
              <a:cs typeface="Meta Offc Pro"/>
            </a:rPr>
            <a:t>4%</a:t>
          </a:r>
        </a:p>
      </cdr:txBody>
    </cdr:sp>
  </cdr:relSizeAnchor>
  <cdr:relSizeAnchor xmlns:cdr="http://schemas.openxmlformats.org/drawingml/2006/chartDrawing">
    <cdr:from>
      <cdr:x>0.15517</cdr:x>
      <cdr:y>0.65212</cdr:y>
    </cdr:from>
    <cdr:to>
      <cdr:x>0.19828</cdr:x>
      <cdr:y>0.71797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71600" y="2514600"/>
          <a:ext cx="381058" cy="2539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>
              <a:latin typeface="Calibri" panose="020F0502020204030204" pitchFamily="34" charset="0"/>
              <a:cs typeface="Meta Offc Pro"/>
            </a:rPr>
            <a:t>7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0.23276</cdr:x>
      <cdr:y>0.6126</cdr:y>
    </cdr:from>
    <cdr:to>
      <cdr:x>0.28448</cdr:x>
      <cdr:y>0.67845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057400" y="2362200"/>
          <a:ext cx="457163" cy="2539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 smtClean="0">
              <a:latin typeface="Calibri" panose="020F0502020204030204" pitchFamily="34" charset="0"/>
              <a:cs typeface="Meta Offc Pro"/>
            </a:rPr>
            <a:t>10%</a:t>
          </a:r>
        </a:p>
      </cdr:txBody>
    </cdr:sp>
  </cdr:relSizeAnchor>
  <cdr:relSizeAnchor xmlns:cdr="http://schemas.openxmlformats.org/drawingml/2006/chartDrawing">
    <cdr:from>
      <cdr:x>0.31034</cdr:x>
      <cdr:y>0.57308</cdr:y>
    </cdr:from>
    <cdr:to>
      <cdr:x>0.36206</cdr:x>
      <cdr:y>0.64092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743200" y="2209800"/>
          <a:ext cx="457163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13%</a:t>
          </a:r>
        </a:p>
      </cdr:txBody>
    </cdr:sp>
  </cdr:relSizeAnchor>
  <cdr:relSizeAnchor xmlns:cdr="http://schemas.openxmlformats.org/drawingml/2006/chartDrawing">
    <cdr:from>
      <cdr:x>0.38793</cdr:x>
      <cdr:y>0.57308</cdr:y>
    </cdr:from>
    <cdr:to>
      <cdr:x>0.43966</cdr:x>
      <cdr:y>0.64092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429000" y="2209800"/>
          <a:ext cx="457252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11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0.46379</cdr:x>
      <cdr:y>0.51379</cdr:y>
    </cdr:from>
    <cdr:to>
      <cdr:x>0.51551</cdr:x>
      <cdr:y>0.58163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099560" y="1981200"/>
          <a:ext cx="457163" cy="26159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15%</a:t>
          </a:r>
        </a:p>
      </cdr:txBody>
    </cdr:sp>
  </cdr:relSizeAnchor>
  <cdr:relSizeAnchor xmlns:cdr="http://schemas.openxmlformats.org/drawingml/2006/chartDrawing">
    <cdr:from>
      <cdr:x>0.5431</cdr:x>
      <cdr:y>0.37546</cdr:y>
    </cdr:from>
    <cdr:to>
      <cdr:x>0.59482</cdr:x>
      <cdr:y>0.44131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800600" y="1447800"/>
          <a:ext cx="457163" cy="2539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50" dirty="0" smtClean="0">
              <a:latin typeface="Calibri" panose="020F0502020204030204" pitchFamily="34" charset="0"/>
              <a:cs typeface="Meta Offc Pro"/>
            </a:rPr>
            <a:t>23%</a:t>
          </a:r>
        </a:p>
      </cdr:txBody>
    </cdr:sp>
  </cdr:relSizeAnchor>
  <cdr:relSizeAnchor xmlns:cdr="http://schemas.openxmlformats.org/drawingml/2006/chartDrawing">
    <cdr:from>
      <cdr:x>0.61207</cdr:x>
      <cdr:y>0.29642</cdr:y>
    </cdr:from>
    <cdr:to>
      <cdr:x>0.67242</cdr:x>
      <cdr:y>0.36426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410200" y="1143000"/>
          <a:ext cx="533446" cy="26159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31%</a:t>
          </a:r>
        </a:p>
      </cdr:txBody>
    </cdr:sp>
  </cdr:relSizeAnchor>
  <cdr:relSizeAnchor xmlns:cdr="http://schemas.openxmlformats.org/drawingml/2006/chartDrawing">
    <cdr:from>
      <cdr:x>0.69559</cdr:x>
      <cdr:y>0.42338</cdr:y>
    </cdr:from>
    <cdr:to>
      <cdr:x>0.74731</cdr:x>
      <cdr:y>0.49123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254425" y="1838900"/>
          <a:ext cx="465045" cy="2947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23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0.77586</cdr:x>
      <cdr:y>0.33594</cdr:y>
    </cdr:from>
    <cdr:to>
      <cdr:x>0.82758</cdr:x>
      <cdr:y>0.40378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858000" y="1295400"/>
          <a:ext cx="457164" cy="2615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latin typeface="Calibri" panose="020F0502020204030204" pitchFamily="34" charset="0"/>
              <a:cs typeface="Meta Offc Pro"/>
            </a:rPr>
            <a:t>27</a:t>
          </a:r>
          <a:r>
            <a:rPr lang="en-US" sz="1050" dirty="0" smtClean="0">
              <a:latin typeface="Calibri" panose="020F0502020204030204" pitchFamily="34" charset="0"/>
              <a:cs typeface="Meta Offc Pro"/>
            </a:rPr>
            <a:t>%</a:t>
          </a:r>
        </a:p>
      </cdr:txBody>
    </cdr:sp>
  </cdr:relSizeAnchor>
  <cdr:relSizeAnchor xmlns:cdr="http://schemas.openxmlformats.org/drawingml/2006/chartDrawing">
    <cdr:from>
      <cdr:x>0.84483</cdr:x>
      <cdr:y>0.33594</cdr:y>
    </cdr:from>
    <cdr:to>
      <cdr:x>0.90518</cdr:x>
      <cdr:y>0.40379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467600" y="1295400"/>
          <a:ext cx="533445" cy="2616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26%</a:t>
          </a:r>
        </a:p>
      </cdr:txBody>
    </cdr:sp>
  </cdr:relSizeAnchor>
  <cdr:relSizeAnchor xmlns:cdr="http://schemas.openxmlformats.org/drawingml/2006/chartDrawing">
    <cdr:from>
      <cdr:x>0.92241</cdr:x>
      <cdr:y>0.31618</cdr:y>
    </cdr:from>
    <cdr:to>
      <cdr:x>0.98276</cdr:x>
      <cdr:y>0.38403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8153400" y="1219200"/>
          <a:ext cx="533445" cy="2616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dirty="0" smtClean="0">
              <a:latin typeface="Calibri" panose="020F0502020204030204" pitchFamily="34" charset="0"/>
              <a:cs typeface="Meta Offc Pro"/>
            </a:rPr>
            <a:t>28%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2C373-CE22-4D8F-AF93-2170B303D948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3FD4C-EF86-4FB7-B3BE-666C2FCC5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7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6084-7007-4F9A-9BF5-85CA96B02E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43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1395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80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239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4438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7509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416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4216460"/>
              </p:ext>
            </p:extLst>
          </p:nvPr>
        </p:nvGraphicFramePr>
        <p:xfrm>
          <a:off x="70177" y="1371600"/>
          <a:ext cx="8991599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5791200"/>
            <a:ext cx="8321040" cy="9753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* Estimate is statistically different from estimate for the previous year shown (p &lt; .05).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NOTE:  Either HDHP/HRA or HSA-Qualified HDHP includes 1.3% of all firms offering health benefits that offer both an HDHP/HRA and an HSA-qualified HDHP. The comparable percentages for previous years are: 2005 [0.3%], 2006 [0.4%], 2007 [0.2%], 2008 [0.3%], 2009 [&lt;0.1%], 2010 [0.3%], 2011 [1.8%], 2012 [0.6%], 2013 [1.0%], 2014 [0.6%], and 2015 [1.3%]. Adding the percentage of firms offering HDHP/HRA and HSA-Qualified HDHPs may not sum to the percentage of firms offering HDHP/SOs because some firms offer both.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Calibri" pitchFamily="34" charset="0"/>
              </a:rPr>
              <a:t>SOURCE:  Kaiser/HRET Survey of Employer-Sponsored Health Benefits, 2005-2016.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sz="2400" dirty="0">
                <a:latin typeface="Calibri" pitchFamily="34" charset="0"/>
              </a:rPr>
              <a:t>Exhibit 8.1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Among Firms Offering Health Benefits, Percentage of Firms that Offer an HDHP/HRA and/or an HSA-Qualified HDHP, 2005-2016</a:t>
            </a:r>
          </a:p>
        </p:txBody>
      </p:sp>
    </p:spTree>
    <p:extLst>
      <p:ext uri="{BB962C8B-B14F-4D97-AF65-F5344CB8AC3E}">
        <p14:creationId xmlns:p14="http://schemas.microsoft.com/office/powerpoint/2010/main" val="2481319621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161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8.1 Among Firms Offering Health Benefits, Percentage of Firms that Offer an HDHP/HRA and/or an HSA-Qualified HDHP, 2005-2016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8.1 Among Firms Offering Health Benefits, Percentage of Firms that Offer an HDHP/HRA and/or an HSA-Qualified HDHP, 2005-2016</dc:title>
  <dc:creator>Michelle Long</dc:creator>
  <cp:lastModifiedBy>Michelle Long</cp:lastModifiedBy>
  <cp:revision>3</cp:revision>
  <dcterms:created xsi:type="dcterms:W3CDTF">2016-09-07T16:29:43Z</dcterms:created>
  <dcterms:modified xsi:type="dcterms:W3CDTF">2016-09-07T16:45:38Z</dcterms:modified>
</cp:coreProperties>
</file>