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924061228703606E-2"/>
          <c:y val="6.0368498885414783E-2"/>
          <c:w val="0.8926814623012661"/>
          <c:h val="0.76415155271256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EB7-43BD-A86D-C07780ABA1B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EB7-43BD-A86D-C07780ABA1B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Percentage of Covered Workers with a 
Deductible of $1,000 or More*</c:v>
                </c:pt>
                <c:pt idx="1">
                  <c:v>Percentage of Covered Workers with a 
Deductible of $2,000 or More*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0.65</c:v>
                </c:pt>
                <c:pt idx="1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B7-43BD-A86D-C07780ABA1B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Percentage of Covered Workers with a 
Deductible of $1,000 or More*</c:v>
                </c:pt>
                <c:pt idx="1">
                  <c:v>Percentage of Covered Workers with a 
Deductible of $2,000 or More*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0.45</c:v>
                </c:pt>
                <c:pt idx="1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EB7-43BD-A86D-C07780ABA1B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Percentage of Covered Workers with a 
Deductible of $1,000 or More*</c:v>
                </c:pt>
                <c:pt idx="1">
                  <c:v>Percentage of Covered Workers with a 
Deductible of $2,000 or More*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0.51</c:v>
                </c:pt>
                <c:pt idx="1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EB7-43BD-A86D-C07780ABA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40"/>
        <c:axId val="270303512"/>
        <c:axId val="270303904"/>
      </c:barChart>
      <c:catAx>
        <c:axId val="270303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70303904"/>
        <c:crosses val="autoZero"/>
        <c:auto val="1"/>
        <c:lblAlgn val="ctr"/>
        <c:lblOffset val="100"/>
        <c:noMultiLvlLbl val="0"/>
      </c:catAx>
      <c:valAx>
        <c:axId val="27030390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en-US"/>
          </a:p>
        </c:txPr>
        <c:crossAx val="270303512"/>
        <c:crosses val="autoZero"/>
        <c:crossBetween val="between"/>
        <c:majorUnit val="0.2"/>
      </c:valAx>
    </c:plotArea>
    <c:legend>
      <c:legendPos val="tr"/>
      <c:layout>
        <c:manualLayout>
          <c:xMode val="edge"/>
          <c:yMode val="edge"/>
          <c:x val="0.51593932934145093"/>
          <c:y val="5.5555569851157907E-2"/>
          <c:w val="0.37775308738427554"/>
          <c:h val="0.1860383202099737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358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62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60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9678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688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421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2075" y="1447800"/>
          <a:ext cx="89598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638800"/>
            <a:ext cx="8747760" cy="120396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between All Small Firms and All Large Firms within category (p &lt; .05).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NOTE:  These estimates include workers enrolled in HDHP/SO and other plan types. Because we do not collect information on the attributes of conventional plans, to be conservative, we assumed that workers in conventional plans do not have a deductible of $1,000 or more.  </a:t>
            </a:r>
            <a:br>
              <a:rPr lang="en-US" sz="1100" dirty="0">
                <a:latin typeface="+mj-lt"/>
              </a:rPr>
            </a:br>
            <a:r>
              <a:rPr lang="en-US" sz="1100" dirty="0">
                <a:latin typeface="+mj-lt"/>
              </a:rPr>
              <a:t>Because of the low enrollment in conventional plans, the impact of this assumption is minimal. Average general annual health plan deductibles for PPOs, POS plans, and HDHP/SOs are for in-network services.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7.8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High General Annual Deductible for Single Coverage, by Firm Size, 2016</a:t>
            </a:r>
          </a:p>
        </p:txBody>
      </p:sp>
    </p:spTree>
    <p:extLst>
      <p:ext uri="{BB962C8B-B14F-4D97-AF65-F5344CB8AC3E}">
        <p14:creationId xmlns:p14="http://schemas.microsoft.com/office/powerpoint/2010/main" val="411591450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7.8 Percentage of Covered Workers Enrolled in a Plan with a High General Annual Deductible for Single Coverage,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7.8 Percentage of Covered Workers Enrolled in a Plan with a High General Annual Deductible for Single Coverage, by Firm Size, 2016</dc:title>
  <dc:creator>Michelle Long</dc:creator>
  <cp:lastModifiedBy>Michelle Long</cp:lastModifiedBy>
  <cp:revision>2</cp:revision>
  <dcterms:created xsi:type="dcterms:W3CDTF">2016-09-07T23:01:07Z</dcterms:created>
  <dcterms:modified xsi:type="dcterms:W3CDTF">2016-09-08T12:54:52Z</dcterms:modified>
</cp:coreProperties>
</file>