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2512609836813878E-2"/>
          <c:y val="0"/>
          <c:w val="0.86834520141504046"/>
          <c:h val="0.7990423985463354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$1,999 or Less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3"/>
              <c:layout>
                <c:manualLayout>
                  <c:x val="8.695652173913043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B678-45A4-A7DD-D6FA42372E2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HMO</c:v>
                </c:pt>
                <c:pt idx="1">
                  <c:v>PPO</c:v>
                </c:pt>
                <c:pt idx="2">
                  <c:v>POS</c:v>
                </c:pt>
                <c:pt idx="3">
                  <c:v>HDHP/SO</c:v>
                </c:pt>
                <c:pt idx="4">
                  <c:v>ALL PLANS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0.34</c:v>
                </c:pt>
                <c:pt idx="1">
                  <c:v>0.17</c:v>
                </c:pt>
                <c:pt idx="2">
                  <c:v>0.13</c:v>
                </c:pt>
                <c:pt idx="3">
                  <c:v>0.01</c:v>
                </c:pt>
                <c:pt idx="4">
                  <c:v>0.14000000000000001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678-45A4-A7DD-D6FA42372E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$2,000 - $2,999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HMO</c:v>
                </c:pt>
                <c:pt idx="1">
                  <c:v>PPO</c:v>
                </c:pt>
                <c:pt idx="2">
                  <c:v>POS</c:v>
                </c:pt>
                <c:pt idx="3">
                  <c:v>HDHP/SO</c:v>
                </c:pt>
                <c:pt idx="4">
                  <c:v>ALL PLANS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0.16</c:v>
                </c:pt>
                <c:pt idx="1">
                  <c:v>0.23</c:v>
                </c:pt>
                <c:pt idx="2">
                  <c:v>0.16</c:v>
                </c:pt>
                <c:pt idx="3">
                  <c:v>0.19</c:v>
                </c:pt>
                <c:pt idx="4">
                  <c:v>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678-45A4-A7DD-D6FA42372E2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$3,000 - $3,999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HMO</c:v>
                </c:pt>
                <c:pt idx="1">
                  <c:v>PPO</c:v>
                </c:pt>
                <c:pt idx="2">
                  <c:v>POS</c:v>
                </c:pt>
                <c:pt idx="3">
                  <c:v>HDHP/SO</c:v>
                </c:pt>
                <c:pt idx="4">
                  <c:v>ALL PLANS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0.14000000000000001</c:v>
                </c:pt>
                <c:pt idx="1">
                  <c:v>0.26</c:v>
                </c:pt>
                <c:pt idx="2">
                  <c:v>0.18</c:v>
                </c:pt>
                <c:pt idx="3">
                  <c:v>0.3</c:v>
                </c:pt>
                <c:pt idx="4">
                  <c:v>0.25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678-45A4-A7DD-D6FA42372E2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$4,000 - $4,999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HMO</c:v>
                </c:pt>
                <c:pt idx="1">
                  <c:v>PPO</c:v>
                </c:pt>
                <c:pt idx="2">
                  <c:v>POS</c:v>
                </c:pt>
                <c:pt idx="3">
                  <c:v>HDHP/SO</c:v>
                </c:pt>
                <c:pt idx="4">
                  <c:v>ALL PLANS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0.06</c:v>
                </c:pt>
                <c:pt idx="1">
                  <c:v>0.09</c:v>
                </c:pt>
                <c:pt idx="2">
                  <c:v>0.13</c:v>
                </c:pt>
                <c:pt idx="3">
                  <c:v>0.17</c:v>
                </c:pt>
                <c:pt idx="4">
                  <c:v>0.11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678-45A4-A7DD-D6FA42372E2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$5,000 - $5,999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B678-45A4-A7DD-D6FA42372E2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2.898550724637692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B678-45A4-A7DD-D6FA42372E2D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2.4637681159420291E-2"/>
                  <c:y val="-4.9751243781094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B678-45A4-A7DD-D6FA42372E2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HMO</c:v>
                </c:pt>
                <c:pt idx="1">
                  <c:v>PPO</c:v>
                </c:pt>
                <c:pt idx="2">
                  <c:v>POS</c:v>
                </c:pt>
                <c:pt idx="3">
                  <c:v>HDHP/SO</c:v>
                </c:pt>
                <c:pt idx="4">
                  <c:v>ALL PLANS</c:v>
                </c:pt>
              </c:strCache>
            </c:strRef>
          </c:cat>
          <c:val>
            <c:numRef>
              <c:f>Sheet1!$F$2:$F$6</c:f>
              <c:numCache>
                <c:formatCode>0%</c:formatCode>
                <c:ptCount val="5"/>
                <c:pt idx="0">
                  <c:v>0.11</c:v>
                </c:pt>
                <c:pt idx="1">
                  <c:v>0.09</c:v>
                </c:pt>
                <c:pt idx="2">
                  <c:v>0.16</c:v>
                </c:pt>
                <c:pt idx="3">
                  <c:v>0.13</c:v>
                </c:pt>
                <c:pt idx="4">
                  <c:v>0.12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678-45A4-A7DD-D6FA42372E2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$6,000 or More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B678-45A4-A7DD-D6FA42372E2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B678-45A4-A7DD-D6FA42372E2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8985507246376812E-3"/>
                  <c:y val="4.2333418000169347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B678-45A4-A7DD-D6FA42372E2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B678-45A4-A7DD-D6FA42372E2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HMO</c:v>
                </c:pt>
                <c:pt idx="1">
                  <c:v>PPO</c:v>
                </c:pt>
                <c:pt idx="2">
                  <c:v>POS</c:v>
                </c:pt>
                <c:pt idx="3">
                  <c:v>HDHP/SO</c:v>
                </c:pt>
                <c:pt idx="4">
                  <c:v>ALL PLANS</c:v>
                </c:pt>
              </c:strCache>
            </c:strRef>
          </c:cat>
          <c:val>
            <c:numRef>
              <c:f>Sheet1!$G$2:$G$6</c:f>
              <c:numCache>
                <c:formatCode>0%</c:formatCode>
                <c:ptCount val="5"/>
                <c:pt idx="0">
                  <c:v>0.19</c:v>
                </c:pt>
                <c:pt idx="1">
                  <c:v>0.16</c:v>
                </c:pt>
                <c:pt idx="2">
                  <c:v>0.24</c:v>
                </c:pt>
                <c:pt idx="3">
                  <c:v>0.21</c:v>
                </c:pt>
                <c:pt idx="4">
                  <c:v>0.18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B678-45A4-A7DD-D6FA42372E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269668320"/>
        <c:axId val="269669888"/>
      </c:barChart>
      <c:catAx>
        <c:axId val="269668320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69669888"/>
        <c:crosses val="autoZero"/>
        <c:auto val="1"/>
        <c:lblAlgn val="ctr"/>
        <c:lblOffset val="100"/>
        <c:tickLblSkip val="1"/>
        <c:noMultiLvlLbl val="0"/>
      </c:catAx>
      <c:valAx>
        <c:axId val="269669888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269668320"/>
        <c:crosses val="max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4.2721784776902881E-2"/>
          <c:y val="0.90987704421562687"/>
          <c:w val="0.87246376811594206"/>
          <c:h val="5.713953094572858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54027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239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181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08783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179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7315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29065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/>
          </p:nvPr>
        </p:nvGraphicFramePr>
        <p:xfrm>
          <a:off x="228600" y="1600200"/>
          <a:ext cx="87630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217920"/>
            <a:ext cx="8412480" cy="640080"/>
          </a:xfrm>
        </p:spPr>
        <p:txBody>
          <a:bodyPr/>
          <a:lstStyle/>
          <a:p>
            <a:pPr eaLnBrk="0" hangingPunct="0">
              <a:spcBef>
                <a:spcPct val="50000"/>
              </a:spcBef>
            </a:pPr>
            <a:r>
              <a:rPr lang="en-US" sz="1100" dirty="0">
                <a:latin typeface="+mj-lt"/>
              </a:rPr>
              <a:t>SOURCE:  Kaiser/HRET Survey of Employer-Sponsored Health Benefits,  2016.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Exhibit 7.36</a:t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Among Covered Workers with an Out-of-Pocket Maximum for Single Coverage, Distribution of Out-of-Pocket Maximums, by Plan Type, 2016</a:t>
            </a:r>
          </a:p>
        </p:txBody>
      </p:sp>
    </p:spTree>
    <p:extLst>
      <p:ext uri="{BB962C8B-B14F-4D97-AF65-F5344CB8AC3E}">
        <p14:creationId xmlns:p14="http://schemas.microsoft.com/office/powerpoint/2010/main" val="125008867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7.36 Among Covered Workers with an Out-of-Pocket Maximum for Single Coverage, Distribution of Out-of-Pocket Maximums, by Plan Type, 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7.36 Among Covered Workers with an Out-of-Pocket Maximum for Single Coverage, Distribution of Out-of-Pocket Maximums, by Plan Type, 2016</dc:title>
  <dc:creator>Michelle Long</dc:creator>
  <cp:lastModifiedBy>Michelle Long</cp:lastModifiedBy>
  <cp:revision>2</cp:revision>
  <dcterms:created xsi:type="dcterms:W3CDTF">2016-09-07T23:00:56Z</dcterms:created>
  <dcterms:modified xsi:type="dcterms:W3CDTF">2016-09-08T13:03:29Z</dcterms:modified>
</cp:coreProperties>
</file>