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959146411046441E-2"/>
          <c:y val="3.4518245703158076E-2"/>
          <c:w val="0.87704085358895345"/>
          <c:h val="0.731520997375328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$0 to &lt; $15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4.3478260869565218E-3"/>
                  <c:y val="-2.7777777777777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B8E-4DAC-A0D7-320D3E85EC3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  2016*</c:v>
                </c:pt>
                <c:pt idx="1">
                  <c:v>2015  </c:v>
                </c:pt>
                <c:pt idx="2">
                  <c:v>2014  </c:v>
                </c:pt>
                <c:pt idx="3">
                  <c:v>2013  </c:v>
                </c:pt>
                <c:pt idx="4">
                  <c:v>2012  </c:v>
                </c:pt>
                <c:pt idx="5">
                  <c:v>2011  </c:v>
                </c:pt>
                <c:pt idx="6">
                  <c:v>2010*</c:v>
                </c:pt>
                <c:pt idx="7">
                  <c:v>2009*</c:v>
                </c:pt>
                <c:pt idx="8">
                  <c:v>2008*</c:v>
                </c:pt>
                <c:pt idx="9">
                  <c:v>2007  </c:v>
                </c:pt>
                <c:pt idx="10">
                  <c:v>2006  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0.02</c:v>
                </c:pt>
                <c:pt idx="1">
                  <c:v>0.02</c:v>
                </c:pt>
                <c:pt idx="2">
                  <c:v>0.04</c:v>
                </c:pt>
                <c:pt idx="3">
                  <c:v>0.03</c:v>
                </c:pt>
                <c:pt idx="4">
                  <c:v>0.03</c:v>
                </c:pt>
                <c:pt idx="5">
                  <c:v>0.05</c:v>
                </c:pt>
                <c:pt idx="6">
                  <c:v>0.05</c:v>
                </c:pt>
                <c:pt idx="7">
                  <c:v>0.09</c:v>
                </c:pt>
                <c:pt idx="8">
                  <c:v>0.1</c:v>
                </c:pt>
                <c:pt idx="9">
                  <c:v>0.12</c:v>
                </c:pt>
                <c:pt idx="10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B8E-4DAC-A0D7-320D3E85EC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$15 to &lt; $30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  2016*</c:v>
                </c:pt>
                <c:pt idx="1">
                  <c:v>2015  </c:v>
                </c:pt>
                <c:pt idx="2">
                  <c:v>2014  </c:v>
                </c:pt>
                <c:pt idx="3">
                  <c:v>2013  </c:v>
                </c:pt>
                <c:pt idx="4">
                  <c:v>2012  </c:v>
                </c:pt>
                <c:pt idx="5">
                  <c:v>2011  </c:v>
                </c:pt>
                <c:pt idx="6">
                  <c:v>2010*</c:v>
                </c:pt>
                <c:pt idx="7">
                  <c:v>2009*</c:v>
                </c:pt>
                <c:pt idx="8">
                  <c:v>2008*</c:v>
                </c:pt>
                <c:pt idx="9">
                  <c:v>2007  </c:v>
                </c:pt>
                <c:pt idx="10">
                  <c:v>2006  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0.23</c:v>
                </c:pt>
                <c:pt idx="1">
                  <c:v>0.28000000000000003</c:v>
                </c:pt>
                <c:pt idx="2">
                  <c:v>0.27</c:v>
                </c:pt>
                <c:pt idx="3">
                  <c:v>0.3</c:v>
                </c:pt>
                <c:pt idx="4">
                  <c:v>0.33</c:v>
                </c:pt>
                <c:pt idx="5">
                  <c:v>0.37</c:v>
                </c:pt>
                <c:pt idx="6">
                  <c:v>0.39</c:v>
                </c:pt>
                <c:pt idx="7">
                  <c:v>0.45</c:v>
                </c:pt>
                <c:pt idx="8">
                  <c:v>0.52</c:v>
                </c:pt>
                <c:pt idx="9">
                  <c:v>0.56999999999999995</c:v>
                </c:pt>
                <c:pt idx="10">
                  <c:v>0.57999999999999996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B8E-4DAC-A0D7-320D3E85EC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$30 to &lt; $45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  2016*</c:v>
                </c:pt>
                <c:pt idx="1">
                  <c:v>2015  </c:v>
                </c:pt>
                <c:pt idx="2">
                  <c:v>2014  </c:v>
                </c:pt>
                <c:pt idx="3">
                  <c:v>2013  </c:v>
                </c:pt>
                <c:pt idx="4">
                  <c:v>2012  </c:v>
                </c:pt>
                <c:pt idx="5">
                  <c:v>2011  </c:v>
                </c:pt>
                <c:pt idx="6">
                  <c:v>2010*</c:v>
                </c:pt>
                <c:pt idx="7">
                  <c:v>2009*</c:v>
                </c:pt>
                <c:pt idx="8">
                  <c:v>2008*</c:v>
                </c:pt>
                <c:pt idx="9">
                  <c:v>2007  </c:v>
                </c:pt>
                <c:pt idx="10">
                  <c:v>2006  </c:v>
                </c:pt>
              </c:strCache>
            </c:strRef>
          </c:cat>
          <c:val>
            <c:numRef>
              <c:f>Sheet1!$D$2:$D$12</c:f>
              <c:numCache>
                <c:formatCode>0%</c:formatCode>
                <c:ptCount val="11"/>
                <c:pt idx="0">
                  <c:v>0.38</c:v>
                </c:pt>
                <c:pt idx="1">
                  <c:v>0.41</c:v>
                </c:pt>
                <c:pt idx="2">
                  <c:v>0.37</c:v>
                </c:pt>
                <c:pt idx="3">
                  <c:v>0.43</c:v>
                </c:pt>
                <c:pt idx="4">
                  <c:v>0.43</c:v>
                </c:pt>
                <c:pt idx="5">
                  <c:v>0.4</c:v>
                </c:pt>
                <c:pt idx="6">
                  <c:v>0.42</c:v>
                </c:pt>
                <c:pt idx="7">
                  <c:v>0.37</c:v>
                </c:pt>
                <c:pt idx="8">
                  <c:v>0.31</c:v>
                </c:pt>
                <c:pt idx="9">
                  <c:v>0.27</c:v>
                </c:pt>
                <c:pt idx="10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B8E-4DAC-A0D7-320D3E85EC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$45 to &lt; $60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  2016*</c:v>
                </c:pt>
                <c:pt idx="1">
                  <c:v>2015  </c:v>
                </c:pt>
                <c:pt idx="2">
                  <c:v>2014  </c:v>
                </c:pt>
                <c:pt idx="3">
                  <c:v>2013  </c:v>
                </c:pt>
                <c:pt idx="4">
                  <c:v>2012  </c:v>
                </c:pt>
                <c:pt idx="5">
                  <c:v>2011  </c:v>
                </c:pt>
                <c:pt idx="6">
                  <c:v>2010*</c:v>
                </c:pt>
                <c:pt idx="7">
                  <c:v>2009*</c:v>
                </c:pt>
                <c:pt idx="8">
                  <c:v>2008*</c:v>
                </c:pt>
                <c:pt idx="9">
                  <c:v>2007  </c:v>
                </c:pt>
                <c:pt idx="10">
                  <c:v>2006  </c:v>
                </c:pt>
              </c:strCache>
            </c:strRef>
          </c:cat>
          <c:val>
            <c:numRef>
              <c:f>Sheet1!$E$2:$E$12</c:f>
              <c:numCache>
                <c:formatCode>0%</c:formatCode>
                <c:ptCount val="11"/>
                <c:pt idx="0">
                  <c:v>0.28999999999999998</c:v>
                </c:pt>
                <c:pt idx="1">
                  <c:v>0.19</c:v>
                </c:pt>
                <c:pt idx="2">
                  <c:v>0.25</c:v>
                </c:pt>
                <c:pt idx="3">
                  <c:v>0.19</c:v>
                </c:pt>
                <c:pt idx="4">
                  <c:v>0.17</c:v>
                </c:pt>
                <c:pt idx="5">
                  <c:v>0.15</c:v>
                </c:pt>
                <c:pt idx="6">
                  <c:v>0.11</c:v>
                </c:pt>
                <c:pt idx="7">
                  <c:v>0.08</c:v>
                </c:pt>
                <c:pt idx="8">
                  <c:v>0.06</c:v>
                </c:pt>
                <c:pt idx="9">
                  <c:v>0.03</c:v>
                </c:pt>
                <c:pt idx="10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B8E-4DAC-A0D7-320D3E85EC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$60 or More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2.8985507246377857E-3"/>
                  <c:y val="-8.6736173798840355E-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B8E-4DAC-A0D7-320D3E85EC3A}"/>
                </c:ext>
                <c:ext xmlns:c15="http://schemas.microsoft.com/office/drawing/2012/chart" uri="{CE6537A1-D6FC-4f65-9D91-7224C49458BB}">
                  <c15:layout>
                    <c:manualLayout>
                      <c:w val="2.8173913043478258E-2"/>
                      <c:h val="3.4527777777777775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1.0801368896901327E-16"/>
                  <c:y val="1.38888888888884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B8E-4DAC-A0D7-320D3E85EC3A}"/>
                </c:ext>
                <c:ext xmlns:c15="http://schemas.microsoft.com/office/drawing/2012/chart" uri="{CE6537A1-D6FC-4f65-9D91-7224C49458BB}">
                  <c15:layout>
                    <c:manualLayout>
                      <c:w val="2.8173913043478258E-2"/>
                      <c:h val="6.508333333333334E-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1.8840579710144821E-2"/>
                  <c:y val="-1.38888888888888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B8E-4DAC-A0D7-320D3E85EC3A}"/>
                </c:ext>
                <c:ext xmlns:c15="http://schemas.microsoft.com/office/drawing/2012/chart" uri="{CE6537A1-D6FC-4f65-9D91-7224C49458BB}">
                  <c15:layout>
                    <c:manualLayout>
                      <c:w val="2.8173913043478258E-2"/>
                      <c:h val="3.7305555555555557E-2"/>
                    </c:manualLayout>
                  </c15:layout>
                </c:ext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4B8E-4DAC-A0D7-320D3E85EC3A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4B8E-4DAC-A0D7-320D3E85EC3A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4B8E-4DAC-A0D7-320D3E85EC3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Sheet1!$A$2:$A$12</c:f>
              <c:strCache>
                <c:ptCount val="11"/>
                <c:pt idx="0">
                  <c:v>  2016*</c:v>
                </c:pt>
                <c:pt idx="1">
                  <c:v>2015  </c:v>
                </c:pt>
                <c:pt idx="2">
                  <c:v>2014  </c:v>
                </c:pt>
                <c:pt idx="3">
                  <c:v>2013  </c:v>
                </c:pt>
                <c:pt idx="4">
                  <c:v>2012  </c:v>
                </c:pt>
                <c:pt idx="5">
                  <c:v>2011  </c:v>
                </c:pt>
                <c:pt idx="6">
                  <c:v>2010*</c:v>
                </c:pt>
                <c:pt idx="7">
                  <c:v>2009*</c:v>
                </c:pt>
                <c:pt idx="8">
                  <c:v>2008*</c:v>
                </c:pt>
                <c:pt idx="9">
                  <c:v>2007  </c:v>
                </c:pt>
                <c:pt idx="10">
                  <c:v>2006  </c:v>
                </c:pt>
              </c:strCache>
            </c:strRef>
          </c:cat>
          <c:val>
            <c:numRef>
              <c:f>Sheet1!$F$2:$F$12</c:f>
              <c:numCache>
                <c:formatCode>0%</c:formatCode>
                <c:ptCount val="11"/>
                <c:pt idx="0">
                  <c:v>7.0000000000000007E-2</c:v>
                </c:pt>
                <c:pt idx="1">
                  <c:v>0.1</c:v>
                </c:pt>
                <c:pt idx="2">
                  <c:v>0.06</c:v>
                </c:pt>
                <c:pt idx="3">
                  <c:v>0.05</c:v>
                </c:pt>
                <c:pt idx="4">
                  <c:v>0.03</c:v>
                </c:pt>
                <c:pt idx="5">
                  <c:v>0.03</c:v>
                </c:pt>
                <c:pt idx="6">
                  <c:v>0.03</c:v>
                </c:pt>
                <c:pt idx="7">
                  <c:v>0.01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B8E-4DAC-A0D7-320D3E85E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21489112"/>
        <c:axId val="421489504"/>
      </c:barChart>
      <c:catAx>
        <c:axId val="4214891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21489504"/>
        <c:crosses val="autoZero"/>
        <c:auto val="1"/>
        <c:lblAlgn val="ctr"/>
        <c:lblOffset val="100"/>
        <c:noMultiLvlLbl val="0"/>
      </c:catAx>
      <c:valAx>
        <c:axId val="421489504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21489112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6.880874129864202E-2"/>
          <c:y val="0.88167191601049866"/>
          <c:w val="0.90438822321122891"/>
          <c:h val="0.10201943040702001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179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107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43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4141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45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540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0" y="1295400"/>
          <a:ext cx="9144000" cy="4922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* Distribution is statistically different from distribution for the previous year shown (</a:t>
            </a:r>
            <a:r>
              <a:rPr lang="en-US" sz="1100" dirty="0" smtClean="0">
                <a:latin typeface="+mj-lt"/>
              </a:rPr>
              <a:t>p &lt; .</a:t>
            </a:r>
            <a:r>
              <a:rPr lang="en-US" sz="1100" dirty="0">
                <a:latin typeface="+mj-lt"/>
              </a:rPr>
              <a:t>05).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2006-2016.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7.35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/>
            </a:r>
            <a:b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</a:b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Among 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Covered Workers with Copayments for a </a:t>
            </a: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Specialist Physician 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Office </a:t>
            </a: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Visit, 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Distribution of Copayments, </a:t>
            </a: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2006-2016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986675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7.35 Among Covered Workers with Copayments for a Specialist Physician Office Visit, Distribution of Copayments, 2006-2016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7.35 Among Covered Workers with Copayments for a Specialist Physician Office Visit, Distribution of Copayments, 2006-2016</dc:title>
  <dc:creator>Michelle Long</dc:creator>
  <cp:lastModifiedBy>Michelle Long</cp:lastModifiedBy>
  <cp:revision>3</cp:revision>
  <dcterms:created xsi:type="dcterms:W3CDTF">2016-09-07T23:00:56Z</dcterms:created>
  <dcterms:modified xsi:type="dcterms:W3CDTF">2016-09-12T13:55:44Z</dcterms:modified>
</cp:coreProperties>
</file>