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6399737532808396"/>
          <c:h val="0.740795853908091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&lt; $10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0.06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0.03</c:v>
                </c:pt>
                <c:pt idx="4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2F-4A7F-9FB3-4C6F829E073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$10 to &lt; $15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0.11</c:v>
                </c:pt>
                <c:pt idx="1">
                  <c:v>0.1</c:v>
                </c:pt>
                <c:pt idx="2">
                  <c:v>0.04</c:v>
                </c:pt>
                <c:pt idx="3">
                  <c:v>0.13</c:v>
                </c:pt>
                <c:pt idx="4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2F-4A7F-9FB3-4C6F829E073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$15 to &lt; $20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0.24</c:v>
                </c:pt>
                <c:pt idx="1">
                  <c:v>0.1</c:v>
                </c:pt>
                <c:pt idx="2">
                  <c:v>0.24</c:v>
                </c:pt>
                <c:pt idx="3">
                  <c:v>0.26</c:v>
                </c:pt>
                <c:pt idx="4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2F-4A7F-9FB3-4C6F829E073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$20 to &lt; $25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0.24</c:v>
                </c:pt>
                <c:pt idx="1">
                  <c:v>0.4</c:v>
                </c:pt>
                <c:pt idx="2">
                  <c:v>0.24</c:v>
                </c:pt>
                <c:pt idx="3">
                  <c:v>0.25</c:v>
                </c:pt>
                <c:pt idx="4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2F-4A7F-9FB3-4C6F829E0737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$25 to &lt; $30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0.24</c:v>
                </c:pt>
                <c:pt idx="1">
                  <c:v>0.25</c:v>
                </c:pt>
                <c:pt idx="2">
                  <c:v>0.3</c:v>
                </c:pt>
                <c:pt idx="3">
                  <c:v>0.22</c:v>
                </c:pt>
                <c:pt idx="4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C2F-4A7F-9FB3-4C6F829E0737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$30 or more</c:v>
                </c:pt>
              </c:strCache>
            </c:strRef>
          </c:tx>
          <c:spPr>
            <a:solidFill>
              <a:schemeClr val="accent6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0.12</c:v>
                </c:pt>
                <c:pt idx="1">
                  <c:v>0.08</c:v>
                </c:pt>
                <c:pt idx="2">
                  <c:v>0.11</c:v>
                </c:pt>
                <c:pt idx="3">
                  <c:v>0.11</c:v>
                </c:pt>
                <c:pt idx="4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C2F-4A7F-9FB3-4C6F829E0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70977816"/>
        <c:axId val="270978600"/>
      </c:barChart>
      <c:catAx>
        <c:axId val="2709778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0978600"/>
        <c:crosses val="autoZero"/>
        <c:auto val="1"/>
        <c:lblAlgn val="ctr"/>
        <c:lblOffset val="100"/>
        <c:noMultiLvlLbl val="0"/>
      </c:catAx>
      <c:valAx>
        <c:axId val="27097860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7097781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2.5330480429076801E-2"/>
          <c:y val="0.91265269807375782"/>
          <c:w val="0.96516820723496521"/>
          <c:h val="8.7347301926242266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370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06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443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9172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0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4082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65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-28575" y="1524000"/>
          <a:ext cx="8763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Copayments for PPOs, POS plans, and HDHP/SOs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7.32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Copayments for a Primary Care Physician Office Visit, Distribution of Copayments, by Plan Type, 2016</a:t>
            </a:r>
          </a:p>
        </p:txBody>
      </p:sp>
    </p:spTree>
    <p:extLst>
      <p:ext uri="{BB962C8B-B14F-4D97-AF65-F5344CB8AC3E}">
        <p14:creationId xmlns:p14="http://schemas.microsoft.com/office/powerpoint/2010/main" val="389754381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7.32 Among Covered Workers with Copayments for a Primary Care Physician Office Visit, Distribution of Copayments,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7.32 Among Covered Workers with Copayments for a Primary Care Physician Office Visit, Distribution of Copayments, by Plan Type, 2016</dc:title>
  <dc:creator>Michelle Long</dc:creator>
  <cp:lastModifiedBy>Michelle Long</cp:lastModifiedBy>
  <cp:revision>2</cp:revision>
  <dcterms:created xsi:type="dcterms:W3CDTF">2016-09-07T23:00:58Z</dcterms:created>
  <dcterms:modified xsi:type="dcterms:W3CDTF">2016-09-08T13:01:31Z</dcterms:modified>
</cp:coreProperties>
</file>