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31197702851241E-2"/>
          <c:y val="0"/>
          <c:w val="0.85414170985037119"/>
          <c:h val="0.7871354777461327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Two People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94-40EA-ABFF-C425DCC107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0.45</c:v>
                </c:pt>
                <c:pt idx="1">
                  <c:v>0.52</c:v>
                </c:pt>
                <c:pt idx="2">
                  <c:v>0.35</c:v>
                </c:pt>
                <c:pt idx="3">
                  <c:v>0.41</c:v>
                </c:pt>
                <c:pt idx="4">
                  <c:v>0.64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E94-40EA-ABFF-C425DCC1071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People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0.25</c:v>
                </c:pt>
                <c:pt idx="1">
                  <c:v>0.17</c:v>
                </c:pt>
                <c:pt idx="2">
                  <c:v>0.12</c:v>
                </c:pt>
                <c:pt idx="3">
                  <c:v>0.3</c:v>
                </c:pt>
                <c:pt idx="4">
                  <c:v>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E94-40EA-ABFF-C425DCC1071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Four or More People (with Specified Limit)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E94-40EA-ABFF-C425DCC1071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E94-40EA-ABFF-C425DCC1071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FE94-40EA-ABFF-C425DCC1071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E94-40EA-ABFF-C425DCC1071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E94-40EA-ABFF-C425DCC10718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Total Family Spending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0.26</c:v>
                </c:pt>
                <c:pt idx="1">
                  <c:v>0.28000000000000003</c:v>
                </c:pt>
                <c:pt idx="2">
                  <c:v>0.48</c:v>
                </c:pt>
                <c:pt idx="3">
                  <c:v>0.25</c:v>
                </c:pt>
                <c:pt idx="4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FE94-40EA-ABFF-C425DCC10718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Limit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4245014245014246E-3"/>
                  <c:y val="3.5460992907801418E-3"/>
                </c:manualLayout>
              </c:layout>
              <c:spPr/>
              <c:txPr>
                <a:bodyPr/>
                <a:lstStyle/>
                <a:p>
                  <a:pPr algn="ctr">
                    <a:defRPr lang="en-US" sz="11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FE94-40EA-ABFF-C425DCC107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245575072347771E-3"/>
                  <c:y val="1.77318925559830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E94-40EA-ABFF-C425DCC10718}"/>
                </c:ext>
                <c:ext xmlns:c15="http://schemas.microsoft.com/office/drawing/2012/chart" uri="{CE6537A1-D6FC-4f65-9D91-7224C49458BB}">
                  <c15:layout>
                    <c:manualLayout>
                      <c:w val="2.769230769230769E-2"/>
                      <c:h val="8.3085106382978724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8490028490028491E-3"/>
                  <c:y val="0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D3BB8A5-9F56-4C76-B90D-07932A5CE8D1}" type="VALUE">
                      <a:rPr lang="en-US" sz="1100">
                        <a:solidFill>
                          <a:schemeClr val="tx1"/>
                        </a:solidFill>
                      </a:rPr>
                      <a:pPr algn="ctr">
                        <a:defRPr lang="en-US"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FE94-40EA-ABFF-C425DCC10718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1.0446223104016404E-16"/>
                  <c:y val="3.5460992907801418E-3"/>
                </c:manualLayout>
              </c:layout>
              <c:spPr/>
              <c:txPr>
                <a:bodyPr/>
                <a:lstStyle/>
                <a:p>
                  <a:pPr algn="ctr">
                    <a:defRPr lang="en-US" sz="11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FE94-40EA-ABFF-C425DCC107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8518518518518413E-2"/>
                  <c:y val="-3.546099290780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FE94-40EA-ABFF-C425DCC107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0.02</c:v>
                </c:pt>
                <c:pt idx="1">
                  <c:v>0.01</c:v>
                </c:pt>
                <c:pt idx="2">
                  <c:v>0.03</c:v>
                </c:pt>
                <c:pt idx="3">
                  <c:v>0.02</c:v>
                </c:pt>
                <c:pt idx="4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FE94-40EA-ABFF-C425DCC10718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3175">
              <a:solidFill>
                <a:schemeClr val="accent1"/>
              </a:solidFill>
            </a:ln>
          </c:spPr>
          <c:invertIfNegative val="0"/>
          <c:dLbls>
            <c:dLbl>
              <c:idx val="0"/>
              <c:layout>
                <c:manualLayout>
                  <c:x val="2.2792022792022689E-2"/>
                  <c:y val="3.546099290780011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FE94-40EA-ABFF-C425DCC107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792022792022686E-2"/>
                  <c:y val="3.5460992907801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FE94-40EA-ABFF-C425DCC10718}"/>
                </c:ext>
                <c:ext xmlns:c15="http://schemas.microsoft.com/office/drawing/2012/chart" uri="{CE6537A1-D6FC-4f65-9D91-7224C49458BB}">
                  <c15:layout>
                    <c:manualLayout>
                      <c:w val="2.769230769230769E-2"/>
                      <c:h val="7.9539007092198577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5.6980056980056983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FE94-40EA-ABFF-C425DCC107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9943019943019943E-2"/>
                  <c:y val="8.86552744736695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FE94-40EA-ABFF-C425DCC10718}"/>
                </c:ext>
                <c:ext xmlns:c15="http://schemas.microsoft.com/office/drawing/2012/chart" uri="{CE6537A1-D6FC-4f65-9D91-7224C49458BB}">
                  <c15:layout>
                    <c:manualLayout>
                      <c:w val="2.9430199430199429E-2"/>
                      <c:h val="6.6134751773049644E-2"/>
                    </c:manualLayout>
                  </c15:layout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FE94-40EA-ABFF-C425DCC1071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0.02</c:v>
                </c:pt>
                <c:pt idx="1">
                  <c:v>0.02</c:v>
                </c:pt>
                <c:pt idx="2">
                  <c:v>0.03</c:v>
                </c:pt>
                <c:pt idx="3">
                  <c:v>0.01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FE94-40EA-ABFF-C425DCC10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1218800"/>
        <c:axId val="211220760"/>
      </c:barChart>
      <c:catAx>
        <c:axId val="2112188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1220760"/>
        <c:crosses val="autoZero"/>
        <c:auto val="1"/>
        <c:lblAlgn val="ctr"/>
        <c:lblOffset val="100"/>
        <c:noMultiLvlLbl val="0"/>
      </c:catAx>
      <c:valAx>
        <c:axId val="211220760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11218800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7.6672162774524974E-2"/>
          <c:y val="0.90213878752960763"/>
          <c:w val="0.86207427597191377"/>
          <c:h val="8.3347737020677284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5090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048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93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0497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4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399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0621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152400" y="1981200"/>
          <a:ext cx="8915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5486400"/>
            <a:ext cx="8458200" cy="137160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en-US" sz="1100" dirty="0">
              <a:latin typeface="+mj-lt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NOTE:  Average general annual health plan deductibles for PPOs, POS plans, and HDHP/SOs are for in-network services. The survey distinguishes between plans that have an aggregate family deductible that applies to spending by any covered person in the family or a separate family deductible that applies to spending by each family member or a limited number of family members.  Firms who selected a separate family deductible were asked if they had a combined limit or if the limit was considered met when a specified number of family members reached their separate per-person limit. The “other” category refers to workers that have another type of limit on per-person deductibles, such as a per-person amount with a total dollar cap.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7.24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a Separate Per Person General Annual Health Plan Deductible for Family Coverage and a Per Person Limit, Distribution of Maximum Number of Family Members Required to Meet the Deductible, by Plan Type, 2016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61539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7.24 Among Covered Workers with a Separate Per Person General Annual Health Plan Deductible for Family Coverage and a Per Person Limit, Distribution of Maximum Number of Family Members Required to Meet the Deductible, by Plan Type,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7.24 Among Covered Workers with a Separate Per Person General Annual Health Plan Deductible for Family Coverage and a Per Person Limit, Distribution of Maximum Number of Family Members Required to Meet the Deductible, by Plan Type, 2016</dc:title>
  <dc:creator>Michelle Long</dc:creator>
  <cp:lastModifiedBy>Michelle Long</cp:lastModifiedBy>
  <cp:revision>2</cp:revision>
  <dcterms:created xsi:type="dcterms:W3CDTF">2016-09-07T23:00:59Z</dcterms:created>
  <dcterms:modified xsi:type="dcterms:W3CDTF">2016-09-08T13:01:07Z</dcterms:modified>
</cp:coreProperties>
</file>