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274117051158084E-2"/>
          <c:y val="5.6023635919287863E-2"/>
          <c:w val="0.86051445871897581"/>
          <c:h val="0.7267823907113352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Number of Family Members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0.71</c:v>
                </c:pt>
                <c:pt idx="1">
                  <c:v>0.7</c:v>
                </c:pt>
                <c:pt idx="2">
                  <c:v>0.47</c:v>
                </c:pt>
                <c:pt idx="3">
                  <c:v>0.72</c:v>
                </c:pt>
                <c:pt idx="4">
                  <c:v>0.73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32-4203-845F-F739C28669B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Number and Total Spending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0.26</c:v>
                </c:pt>
                <c:pt idx="1">
                  <c:v>0.28000000000000003</c:v>
                </c:pt>
                <c:pt idx="2">
                  <c:v>0.48</c:v>
                </c:pt>
                <c:pt idx="3">
                  <c:v>0.25</c:v>
                </c:pt>
                <c:pt idx="4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832-4203-845F-F739C28669B9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 Limits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4.3859649122804873E-3"/>
                  <c:y val="3.26797469712693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832-4203-845F-F739C28669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619883040934583E-3"/>
                  <c:y val="-4.90196204569040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832-4203-845F-F739C28669B9}"/>
                </c:ext>
                <c:ext xmlns:c15="http://schemas.microsoft.com/office/drawing/2012/chart" uri="{CE6537A1-D6FC-4f65-9D91-7224C49458BB}">
                  <c15:layout>
                    <c:manualLayout>
                      <c:w val="2.8421052631578944E-2"/>
                      <c:h val="5.6960798970922481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1.3157894736842105E-2"/>
                  <c:y val="-3.267974697126950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832-4203-845F-F739C28669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0.02</c:v>
                </c:pt>
                <c:pt idx="1">
                  <c:v>0.01</c:v>
                </c:pt>
                <c:pt idx="2">
                  <c:v>0.03</c:v>
                </c:pt>
                <c:pt idx="3">
                  <c:v>0.02</c:v>
                </c:pt>
                <c:pt idx="4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832-4203-845F-F739C28669B9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7747962425749414E-2"/>
                  <c:y val="3.26797469712693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832-4203-845F-F739C28669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005847953216373E-2"/>
                  <c:y val="-3.26797469712693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832-4203-845F-F739C28669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8479532163740544E-3"/>
                  <c:y val="-5.991217733674205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3832-4203-845F-F739C28669B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7543859649122806E-2"/>
                  <c:y val="1.6339873485634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3832-4203-845F-F739C28669B9}"/>
                </c:ext>
                <c:ext xmlns:c15="http://schemas.microsoft.com/office/drawing/2012/chart" uri="{CE6537A1-D6FC-4f65-9D91-7224C49458BB}">
                  <c15:layout>
                    <c:manualLayout>
                      <c:w val="2.8421052631578944E-2"/>
                      <c:h val="7.6568647153684097E-2"/>
                    </c:manualLayout>
                  </c15:layout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3832-4203-845F-F739C28669B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0.02</c:v>
                </c:pt>
                <c:pt idx="1">
                  <c:v>0.02</c:v>
                </c:pt>
                <c:pt idx="2">
                  <c:v>0.03</c:v>
                </c:pt>
                <c:pt idx="3">
                  <c:v>0.01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3832-4203-845F-F739C28669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64915320"/>
        <c:axId val="264919632"/>
      </c:barChart>
      <c:catAx>
        <c:axId val="2649153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64919632"/>
        <c:crosses val="autoZero"/>
        <c:auto val="1"/>
        <c:lblAlgn val="ctr"/>
        <c:lblOffset val="100"/>
        <c:noMultiLvlLbl val="0"/>
      </c:catAx>
      <c:valAx>
        <c:axId val="264919632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64915320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1083770778652669"/>
          <c:y val="0.90146387253972315"/>
          <c:w val="0.6295372288990192"/>
          <c:h val="6.7005060729005375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96973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663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878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55198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16427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547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0" y="1524002"/>
          <a:ext cx="9067800" cy="4114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410200"/>
            <a:ext cx="8321040" cy="135636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endParaRPr lang="en-US" sz="1100" dirty="0"/>
          </a:p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NOTE:  Average general annual health plan deductibles for PPOs, POS plans, and HDHP/SOs are for in-network services. The survey distinguishes between plans that have an aggregate family deductible that applies to spending by any covered person in the family or a separate family deductible that applies to spending by each family member or a limited number of family members. Firms who selected a separate family deductible were asked if they had a combined limit or if the limit was considered met when a specified number of family members reached their separate per-person limit. The “other” category refers to workers that have another type of limit on per-person deductibles, such as a per-person amount with a total dollar cap. 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>
                <a:latin typeface="+mj-lt"/>
              </a:rPr>
              <a:t>SOURCE:  Kaiser/HRET Survey of Employer-Sponsored Health Benefits, 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7.23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Covered Workers with a Separate Per Person General Annual Health Plan Deductible for Family Coverage, Structure of Deductible Limits, by Plan Type, 2016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3126822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73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7.23 Among Covered Workers with a Separate Per Person General Annual Health Plan Deductible for Family Coverage, Structure of Deductible Limits, by Plan Type,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7.23 Among Covered Workers with a Separate Per Person General Annual Health Plan Deductible for Family Coverage, Structure of Deductible Limits, by Plan Type, 2016</dc:title>
  <dc:creator>Michelle Long</dc:creator>
  <cp:lastModifiedBy>Michelle Long</cp:lastModifiedBy>
  <cp:revision>2</cp:revision>
  <dcterms:created xsi:type="dcterms:W3CDTF">2016-09-07T23:01:00Z</dcterms:created>
  <dcterms:modified xsi:type="dcterms:W3CDTF">2016-09-08T13:00:39Z</dcterms:modified>
</cp:coreProperties>
</file>