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158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2809612033789887E-2"/>
          <c:y val="5.6023635919287863E-2"/>
          <c:w val="0.87275094289684374"/>
          <c:h val="0.7267823907113352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$1 - $499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6327-4B4E-A48B-42258A9EFAEA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923976608187134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327-4B4E-A48B-42258A9EFAE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HDHP/SO‡</c:v>
                </c:pt>
                <c:pt idx="1">
                  <c:v>POS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</c:v>
                </c:pt>
                <c:pt idx="1">
                  <c:v>0.02</c:v>
                </c:pt>
                <c:pt idx="2">
                  <c:v>0.06</c:v>
                </c:pt>
                <c:pt idx="3">
                  <c:v>0.01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327-4B4E-A48B-42258A9EFAEA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$500 - $999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6327-4B4E-A48B-42258A9EFAEA}"/>
                </c:ex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HDHP/SO‡</c:v>
                </c:pt>
                <c:pt idx="1">
                  <c:v>POS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Sheet1!$B$3:$E$3</c:f>
              <c:numCache>
                <c:formatCode>0%</c:formatCode>
                <c:ptCount val="4"/>
                <c:pt idx="0">
                  <c:v>0</c:v>
                </c:pt>
                <c:pt idx="1">
                  <c:v>0.08</c:v>
                </c:pt>
                <c:pt idx="2">
                  <c:v>0.15</c:v>
                </c:pt>
                <c:pt idx="3">
                  <c:v>0.21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327-4B4E-A48B-42258A9EFAEA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$1,000 - $1,999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6327-4B4E-A48B-42258A9EFAEA}"/>
                </c:ex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HDHP/SO‡</c:v>
                </c:pt>
                <c:pt idx="1">
                  <c:v>POS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Sheet1!$B$4:$E$4</c:f>
              <c:numCache>
                <c:formatCode>0%</c:formatCode>
                <c:ptCount val="4"/>
                <c:pt idx="0">
                  <c:v>0</c:v>
                </c:pt>
                <c:pt idx="1">
                  <c:v>0.13</c:v>
                </c:pt>
                <c:pt idx="2">
                  <c:v>0.37</c:v>
                </c:pt>
                <c:pt idx="3">
                  <c:v>0.43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6327-4B4E-A48B-42258A9EFAEA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$2,000 or More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5"/>
              <c:layout>
                <c:manualLayout>
                  <c:x val="2.946625319747918E-2"/>
                  <c:y val="-2.8060326608944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6327-4B4E-A48B-42258A9EFAE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HDHP/SO‡</c:v>
                </c:pt>
                <c:pt idx="1">
                  <c:v>POS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Sheet1!$B$5:$E$5</c:f>
              <c:numCache>
                <c:formatCode>0%</c:formatCode>
                <c:ptCount val="4"/>
                <c:pt idx="0">
                  <c:v>1</c:v>
                </c:pt>
                <c:pt idx="1">
                  <c:v>0.77</c:v>
                </c:pt>
                <c:pt idx="2">
                  <c:v>0.43</c:v>
                </c:pt>
                <c:pt idx="3">
                  <c:v>0.34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327-4B4E-A48B-42258A9EFA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253894216"/>
        <c:axId val="253894608"/>
      </c:barChart>
      <c:catAx>
        <c:axId val="25389421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53894608"/>
        <c:crosses val="autoZero"/>
        <c:auto val="1"/>
        <c:lblAlgn val="ctr"/>
        <c:lblOffset val="100"/>
        <c:noMultiLvlLbl val="0"/>
      </c:catAx>
      <c:valAx>
        <c:axId val="253894608"/>
        <c:scaling>
          <c:orientation val="minMax"/>
          <c:max val="1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253894216"/>
        <c:crosses val="autoZero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0.21083770778652669"/>
          <c:y val="0.90146387253972315"/>
          <c:w val="0.59650297002348396"/>
          <c:h val="5.96447651030289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63982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085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138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00389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669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38668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22016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/>
          </p:nvPr>
        </p:nvGraphicFramePr>
        <p:xfrm>
          <a:off x="0" y="1524002"/>
          <a:ext cx="9067800" cy="4114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5562600"/>
            <a:ext cx="8321040" cy="1203960"/>
          </a:xfrm>
        </p:spPr>
        <p:txBody>
          <a:bodyPr/>
          <a:lstStyle/>
          <a:p>
            <a:pPr eaLnBrk="0" hangingPunct="0">
              <a:spcBef>
                <a:spcPct val="50000"/>
              </a:spcBef>
            </a:pPr>
            <a:r>
              <a:rPr lang="en-US" sz="1100" dirty="0">
                <a:latin typeface="+mj-lt"/>
              </a:rPr>
              <a:t>‡ By definition, 100% of covered workers in HDHP/SOs with an aggregate deductible have a family deductible of $2,000 or more. </a:t>
            </a:r>
          </a:p>
          <a:p>
            <a:pPr eaLnBrk="0" hangingPunct="0">
              <a:spcBef>
                <a:spcPct val="50000"/>
              </a:spcBef>
            </a:pPr>
            <a:r>
              <a:rPr lang="en-US" sz="1100" dirty="0">
                <a:latin typeface="+mj-lt"/>
              </a:rPr>
              <a:t>NOTE:  Average general annual health plan deductibles for PPOs, POS plans, and HDHP/SOs are for in-network services. The survey distinguishes between plans that have an aggregate deductible amount in which all family members’ out-of-pocket expenses count toward the deductible, and plans that have a separate amount for each family member, typically with a limit on the number of family members required to reach that amount.</a:t>
            </a:r>
          </a:p>
          <a:p>
            <a:pPr eaLnBrk="0" hangingPunct="0">
              <a:spcBef>
                <a:spcPct val="50000"/>
              </a:spcBef>
            </a:pPr>
            <a:r>
              <a:rPr lang="en-US" sz="1100" dirty="0">
                <a:latin typeface="+mj-lt"/>
              </a:rPr>
              <a:t>SOURCE:  Kaiser/HRET Survey of Employer-Sponsored Health Benefits, 2016.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</p:spPr>
        <p:txBody>
          <a:bodyPr/>
          <a:lstStyle/>
          <a:p>
            <a:r>
              <a:rPr lang="en-US" sz="2400" dirty="0">
                <a:latin typeface="+mj-lt"/>
              </a:rPr>
              <a:t>Exhibit 7.22</a:t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Among Covered Workers with an Aggregate General Annual Health Plan Deductible for Family Coverage, Distribution of Deductibles, by Plan Type, 2016</a:t>
            </a:r>
          </a:p>
        </p:txBody>
      </p:sp>
    </p:spTree>
    <p:extLst>
      <p:ext uri="{BB962C8B-B14F-4D97-AF65-F5344CB8AC3E}">
        <p14:creationId xmlns:p14="http://schemas.microsoft.com/office/powerpoint/2010/main" val="2339637849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112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7.22 Among Covered Workers with an Aggregate General Annual Health Plan Deductible for Family Coverage, Distribution of Deductibles, by Plan Type, 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7.22 Among Covered Workers with an Aggregate General Annual Health Plan Deductible for Family Coverage, Distribution of Deductibles, by Plan Type, 2016</dc:title>
  <dc:creator>Michelle Long</dc:creator>
  <cp:lastModifiedBy>Michelle Long</cp:lastModifiedBy>
  <cp:revision>2</cp:revision>
  <dcterms:created xsi:type="dcterms:W3CDTF">2016-09-07T23:01:01Z</dcterms:created>
  <dcterms:modified xsi:type="dcterms:W3CDTF">2016-09-08T13:00:09Z</dcterms:modified>
</cp:coreProperties>
</file>