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1158" y="2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0426163834783815E-2"/>
          <c:y val="3.3952804510547295E-2"/>
          <c:w val="0.86051445871897581"/>
          <c:h val="0.76501142218333817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$1 - $499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invertIfNegative val="0"/>
          <c:dLbls>
            <c:dLbl>
              <c:idx val="0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4EEB-4280-89FF-EF783AA80DB7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Sheet1!$B$1:$E$1</c:f>
              <c:strCache>
                <c:ptCount val="4"/>
                <c:pt idx="0">
                  <c:v>HDHP/SO</c:v>
                </c:pt>
                <c:pt idx="1">
                  <c:v>POS</c:v>
                </c:pt>
                <c:pt idx="2">
                  <c:v>PPO</c:v>
                </c:pt>
                <c:pt idx="3">
                  <c:v>HMO</c:v>
                </c:pt>
              </c:strCache>
            </c:strRef>
          </c:cat>
          <c:val>
            <c:numRef>
              <c:f>Sheet1!$B$2:$E$2</c:f>
              <c:numCache>
                <c:formatCode>0%</c:formatCode>
                <c:ptCount val="4"/>
                <c:pt idx="0">
                  <c:v>0</c:v>
                </c:pt>
                <c:pt idx="1">
                  <c:v>0.2</c:v>
                </c:pt>
                <c:pt idx="2">
                  <c:v>0.24</c:v>
                </c:pt>
                <c:pt idx="3">
                  <c:v>0.6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4EEB-4280-89FF-EF783AA80DB7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$500 - $999</c:v>
                </c:pt>
              </c:strCache>
            </c:strRef>
          </c:tx>
          <c:spPr>
            <a:solidFill>
              <a:schemeClr val="accent3"/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0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4EEB-4280-89FF-EF783AA80DB7}"/>
                </c:ext>
                <c:ext xmlns:c15="http://schemas.microsoft.com/office/drawing/2012/chart" uri="{CE6537A1-D6FC-4f65-9D91-7224C49458BB}"/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Sheet1!$B$1:$E$1</c:f>
              <c:strCache>
                <c:ptCount val="4"/>
                <c:pt idx="0">
                  <c:v>HDHP/SO</c:v>
                </c:pt>
                <c:pt idx="1">
                  <c:v>POS</c:v>
                </c:pt>
                <c:pt idx="2">
                  <c:v>PPO</c:v>
                </c:pt>
                <c:pt idx="3">
                  <c:v>HMO</c:v>
                </c:pt>
              </c:strCache>
            </c:strRef>
          </c:cat>
          <c:val>
            <c:numRef>
              <c:f>Sheet1!$B$3:$E$3</c:f>
              <c:numCache>
                <c:formatCode>0%</c:formatCode>
                <c:ptCount val="4"/>
                <c:pt idx="0">
                  <c:v>0</c:v>
                </c:pt>
                <c:pt idx="1">
                  <c:v>0.34</c:v>
                </c:pt>
                <c:pt idx="2">
                  <c:v>0.39</c:v>
                </c:pt>
                <c:pt idx="3">
                  <c:v>0.16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4EEB-4280-89FF-EF783AA80DB7}"/>
            </c:ext>
          </c:extLst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$1,000 - $1,999</c:v>
                </c:pt>
              </c:strCache>
            </c:strRef>
          </c:tx>
          <c:spPr>
            <a:solidFill>
              <a:schemeClr val="accent4"/>
            </a:solidFill>
            <a:ln>
              <a:solidFill>
                <a:schemeClr val="tx1"/>
              </a:solidFill>
            </a:ln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Sheet1!$B$1:$E$1</c:f>
              <c:strCache>
                <c:ptCount val="4"/>
                <c:pt idx="0">
                  <c:v>HDHP/SO</c:v>
                </c:pt>
                <c:pt idx="1">
                  <c:v>POS</c:v>
                </c:pt>
                <c:pt idx="2">
                  <c:v>PPO</c:v>
                </c:pt>
                <c:pt idx="3">
                  <c:v>HMO</c:v>
                </c:pt>
              </c:strCache>
            </c:strRef>
          </c:cat>
          <c:val>
            <c:numRef>
              <c:f>Sheet1!$B$4:$E$4</c:f>
              <c:numCache>
                <c:formatCode>0%</c:formatCode>
                <c:ptCount val="4"/>
                <c:pt idx="0">
                  <c:v>0.49</c:v>
                </c:pt>
                <c:pt idx="1">
                  <c:v>0.34</c:v>
                </c:pt>
                <c:pt idx="2">
                  <c:v>0.21</c:v>
                </c:pt>
                <c:pt idx="3">
                  <c:v>0.18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4EEB-4280-89FF-EF783AA80DB7}"/>
            </c:ext>
          </c:extLst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$2,000 or More</c:v>
                </c:pt>
              </c:strCache>
            </c:strRef>
          </c:tx>
          <c:spPr>
            <a:solidFill>
              <a:schemeClr val="accent6"/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5"/>
              <c:layout>
                <c:manualLayout>
                  <c:x val="2.946625319747918E-2"/>
                  <c:y val="-2.80603266089448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4EEB-4280-89FF-EF783AA80DB7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0">
                    <a:solidFill>
                      <a:schemeClr val="tx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Sheet1!$B$1:$E$1</c:f>
              <c:strCache>
                <c:ptCount val="4"/>
                <c:pt idx="0">
                  <c:v>HDHP/SO</c:v>
                </c:pt>
                <c:pt idx="1">
                  <c:v>POS</c:v>
                </c:pt>
                <c:pt idx="2">
                  <c:v>PPO</c:v>
                </c:pt>
                <c:pt idx="3">
                  <c:v>HMO</c:v>
                </c:pt>
              </c:strCache>
            </c:strRef>
          </c:cat>
          <c:val>
            <c:numRef>
              <c:f>Sheet1!$B$5:$E$5</c:f>
              <c:numCache>
                <c:formatCode>0%</c:formatCode>
                <c:ptCount val="4"/>
                <c:pt idx="0">
                  <c:v>0.51</c:v>
                </c:pt>
                <c:pt idx="1">
                  <c:v>0.12</c:v>
                </c:pt>
                <c:pt idx="2">
                  <c:v>0.16</c:v>
                </c:pt>
                <c:pt idx="3">
                  <c:v>0.06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4EEB-4280-89FF-EF783AA80D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100"/>
        <c:axId val="195591112"/>
        <c:axId val="195584448"/>
      </c:barChart>
      <c:catAx>
        <c:axId val="195591112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195584448"/>
        <c:crosses val="autoZero"/>
        <c:auto val="1"/>
        <c:lblAlgn val="ctr"/>
        <c:lblOffset val="100"/>
        <c:noMultiLvlLbl val="0"/>
      </c:catAx>
      <c:valAx>
        <c:axId val="195584448"/>
        <c:scaling>
          <c:orientation val="minMax"/>
          <c:max val="1"/>
        </c:scaling>
        <c:delete val="0"/>
        <c:axPos val="b"/>
        <c:numFmt formatCode="0%" sourceLinked="0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en-US"/>
          </a:p>
        </c:txPr>
        <c:crossAx val="195591112"/>
        <c:crosses val="autoZero"/>
        <c:crossBetween val="between"/>
        <c:majorUnit val="0.1"/>
      </c:valAx>
    </c:plotArea>
    <c:legend>
      <c:legendPos val="b"/>
      <c:layout>
        <c:manualLayout>
          <c:xMode val="edge"/>
          <c:yMode val="edge"/>
          <c:x val="0.21083770778652669"/>
          <c:y val="0.90527656265189071"/>
          <c:w val="0.59650297002348396"/>
          <c:h val="5.96447651030289E-2"/>
        </c:manualLayout>
      </c:layout>
      <c:overlay val="0"/>
      <c:txPr>
        <a:bodyPr/>
        <a:lstStyle/>
        <a:p>
          <a:pPr>
            <a:defRPr sz="1200" b="1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9393287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47140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75778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6634812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59870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2127113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75209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/>
          </p:nvPr>
        </p:nvGraphicFramePr>
        <p:xfrm>
          <a:off x="152400" y="1600200"/>
          <a:ext cx="8686800" cy="4114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91440" y="5791200"/>
            <a:ext cx="8321040" cy="975360"/>
          </a:xfrm>
        </p:spPr>
        <p:txBody>
          <a:bodyPr/>
          <a:lstStyle/>
          <a:p>
            <a:pPr eaLnBrk="0" hangingPunct="0">
              <a:spcBef>
                <a:spcPct val="50000"/>
              </a:spcBef>
            </a:pPr>
            <a:r>
              <a:rPr lang="en-US" sz="1100" dirty="0">
                <a:latin typeface="+mj-lt"/>
              </a:rPr>
              <a:t>NOTE:  Average general annual health plan deductibles for PPOs, POS plans, and HDHP/SOs are for in-network services. The survey distinguishes between plans that have an aggregate deductible amount in which all family members’ out-of-pocket expenses count toward the deductible, and plans that have a separate amount for each family member, typically with a limit on the number of family members required to reach that amount.</a:t>
            </a:r>
          </a:p>
          <a:p>
            <a:pPr eaLnBrk="0" hangingPunct="0">
              <a:spcBef>
                <a:spcPct val="50000"/>
              </a:spcBef>
            </a:pPr>
            <a:r>
              <a:rPr lang="en-US" sz="1100" dirty="0">
                <a:latin typeface="+mj-lt"/>
              </a:rPr>
              <a:t>SOURCE:  Kaiser/HRET Survey of Employer-Sponsored Health Benefits, 2016.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600200"/>
          </a:xfrm>
        </p:spPr>
        <p:txBody>
          <a:bodyPr/>
          <a:lstStyle/>
          <a:p>
            <a:r>
              <a:rPr lang="en-US" sz="2400" dirty="0">
                <a:latin typeface="+mj-lt"/>
              </a:rPr>
              <a:t>Exhibit 7.21</a:t>
            </a:r>
            <a:br>
              <a:rPr lang="en-US" sz="2400" dirty="0">
                <a:latin typeface="+mj-lt"/>
              </a:rPr>
            </a:br>
            <a:r>
              <a:rPr lang="en-US" sz="2400" dirty="0">
                <a:latin typeface="+mj-lt"/>
              </a:rPr>
              <a:t>Among Covered Workers with a Separate Per Person General Annual Health Plan Deductible for Family Coverage, Distribution of Deductibles, by Plan Type, 2016</a:t>
            </a:r>
            <a:endParaRPr lang="en-US" sz="2400" dirty="0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016446267"/>
      </p:ext>
    </p:extLst>
  </p:cSld>
  <p:clrMapOvr>
    <a:masterClrMapping/>
  </p:clrMapOvr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86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Meta Offc Pro</vt:lpstr>
      <vt:lpstr>Tahoma</vt:lpstr>
      <vt:lpstr>KFF Slide Template</vt:lpstr>
      <vt:lpstr>Exhibit 7.21 Among Covered Workers with a Separate Per Person General Annual Health Plan Deductible for Family Coverage, Distribution of Deductibles, by Plan Type, 2016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7.21 Among Covered Workers with a Separate Per Person General Annual Health Plan Deductible for Family Coverage, Distribution of Deductibles, by Plan Type, 2016</dc:title>
  <dc:creator>Michelle Long</dc:creator>
  <cp:lastModifiedBy>Michelle Long</cp:lastModifiedBy>
  <cp:revision>2</cp:revision>
  <dcterms:created xsi:type="dcterms:W3CDTF">2016-09-07T23:01:01Z</dcterms:created>
  <dcterms:modified xsi:type="dcterms:W3CDTF">2016-09-08T12:59:18Z</dcterms:modified>
</cp:coreProperties>
</file>