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467410323709543E-2"/>
          <c:y val="0"/>
          <c:w val="0.87797003499562565"/>
          <c:h val="0.7755129423477237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2.4477591801848192E-3"/>
                  <c:y val="1.91455660525974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C3C-497C-AAEB-0EE0B4FAFB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2007*</c:v>
                </c:pt>
                <c:pt idx="10">
                  <c:v>2006  </c:v>
                </c:pt>
              </c:strCache>
            </c:strRef>
          </c:cat>
          <c:val>
            <c:numRef>
              <c:f>Sheet1!$B$2:$L$2</c:f>
              <c:numCache>
                <c:formatCode>0%</c:formatCode>
                <c:ptCount val="11"/>
                <c:pt idx="0">
                  <c:v>0.12</c:v>
                </c:pt>
                <c:pt idx="1">
                  <c:v>0.17</c:v>
                </c:pt>
                <c:pt idx="2">
                  <c:v>0.19</c:v>
                </c:pt>
                <c:pt idx="3">
                  <c:v>0.15</c:v>
                </c:pt>
                <c:pt idx="4">
                  <c:v>0.25</c:v>
                </c:pt>
                <c:pt idx="5">
                  <c:v>0.37</c:v>
                </c:pt>
                <c:pt idx="6">
                  <c:v>0.16</c:v>
                </c:pt>
                <c:pt idx="7">
                  <c:v>0.28999999999999998</c:v>
                </c:pt>
                <c:pt idx="8">
                  <c:v>0.33</c:v>
                </c:pt>
                <c:pt idx="9">
                  <c:v>0.5</c:v>
                </c:pt>
                <c:pt idx="10">
                  <c:v>0.38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3C-497C-AAEB-0EE0B4FAFBE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2007*</c:v>
                </c:pt>
                <c:pt idx="10">
                  <c:v>2006  </c:v>
                </c:pt>
              </c:strCache>
            </c:strRef>
          </c:cat>
          <c:val>
            <c:numRef>
              <c:f>Sheet1!$B$3:$L$3</c:f>
              <c:numCache>
                <c:formatCode>0%</c:formatCode>
                <c:ptCount val="11"/>
                <c:pt idx="0">
                  <c:v>0.13</c:v>
                </c:pt>
                <c:pt idx="1">
                  <c:v>0.3</c:v>
                </c:pt>
                <c:pt idx="2">
                  <c:v>0.21</c:v>
                </c:pt>
                <c:pt idx="3">
                  <c:v>0.19</c:v>
                </c:pt>
                <c:pt idx="4">
                  <c:v>0.3</c:v>
                </c:pt>
                <c:pt idx="5">
                  <c:v>0.24</c:v>
                </c:pt>
                <c:pt idx="6">
                  <c:v>0.35</c:v>
                </c:pt>
                <c:pt idx="7">
                  <c:v>0.24</c:v>
                </c:pt>
                <c:pt idx="8">
                  <c:v>0.32</c:v>
                </c:pt>
                <c:pt idx="9">
                  <c:v>0.26</c:v>
                </c:pt>
                <c:pt idx="10">
                  <c:v>0.44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C3C-497C-AAEB-0EE0B4FAFBE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4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2007*</c:v>
                </c:pt>
                <c:pt idx="10">
                  <c:v>2006  </c:v>
                </c:pt>
              </c:strCache>
            </c:strRef>
          </c:cat>
          <c:val>
            <c:numRef>
              <c:f>Sheet1!$B$4:$L$4</c:f>
              <c:numCache>
                <c:formatCode>0%</c:formatCode>
                <c:ptCount val="11"/>
                <c:pt idx="0">
                  <c:v>0.32</c:v>
                </c:pt>
                <c:pt idx="1">
                  <c:v>0.32</c:v>
                </c:pt>
                <c:pt idx="2">
                  <c:v>0.43</c:v>
                </c:pt>
                <c:pt idx="3">
                  <c:v>0.4</c:v>
                </c:pt>
                <c:pt idx="4">
                  <c:v>0.3</c:v>
                </c:pt>
                <c:pt idx="5">
                  <c:v>0.27</c:v>
                </c:pt>
                <c:pt idx="6">
                  <c:v>0.31</c:v>
                </c:pt>
                <c:pt idx="7">
                  <c:v>0.28999999999999998</c:v>
                </c:pt>
                <c:pt idx="8">
                  <c:v>0.25</c:v>
                </c:pt>
                <c:pt idx="9">
                  <c:v>0.19</c:v>
                </c:pt>
                <c:pt idx="10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C3C-497C-AAEB-0EE0B4FAFBEF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9"/>
              <c:layout>
                <c:manualLayout>
                  <c:x val="5.8997050147492607E-3"/>
                  <c:y val="-1.4619883040935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3C-497C-AAEB-0EE0B4FAFBEF}"/>
                </c:ext>
                <c:ext xmlns:c15="http://schemas.microsoft.com/office/drawing/2012/chart" uri="{CE6537A1-D6FC-4f65-9D91-7224C49458BB}">
                  <c15:layout>
                    <c:manualLayout>
                      <c:w val="2.8672566371681411E-2"/>
                      <c:h val="3.9269005847953217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2.06489675516225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C3C-497C-AAEB-0EE0B4FAFBEF}"/>
                </c:ext>
                <c:ext xmlns:c15="http://schemas.microsoft.com/office/drawing/2012/chart" uri="{CE6537A1-D6FC-4f65-9D91-7224C49458BB}">
                  <c15:layout>
                    <c:manualLayout>
                      <c:w val="2.8672566371681411E-2"/>
                      <c:h val="3.634502923976608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2007*</c:v>
                </c:pt>
                <c:pt idx="10">
                  <c:v>2006  </c:v>
                </c:pt>
              </c:strCache>
            </c:strRef>
          </c:cat>
          <c:val>
            <c:numRef>
              <c:f>Sheet1!$B$5:$L$5</c:f>
              <c:numCache>
                <c:formatCode>0%</c:formatCode>
                <c:ptCount val="11"/>
                <c:pt idx="0">
                  <c:v>0.42</c:v>
                </c:pt>
                <c:pt idx="1">
                  <c:v>0.21</c:v>
                </c:pt>
                <c:pt idx="2">
                  <c:v>0.17</c:v>
                </c:pt>
                <c:pt idx="3">
                  <c:v>0.26</c:v>
                </c:pt>
                <c:pt idx="4">
                  <c:v>0.15</c:v>
                </c:pt>
                <c:pt idx="5">
                  <c:v>0.12</c:v>
                </c:pt>
                <c:pt idx="6">
                  <c:v>0.17</c:v>
                </c:pt>
                <c:pt idx="7">
                  <c:v>0.18</c:v>
                </c:pt>
                <c:pt idx="8">
                  <c:v>0.1</c:v>
                </c:pt>
                <c:pt idx="9">
                  <c:v>0.05</c:v>
                </c:pt>
                <c:pt idx="1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C-497C-AAEB-0EE0B4FAFB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10403624"/>
        <c:axId val="210404016"/>
      </c:barChart>
      <c:catAx>
        <c:axId val="210403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21040401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1040401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210403624"/>
        <c:crosses val="autoZero"/>
        <c:crossBetween val="between"/>
      </c:valAx>
      <c:spPr>
        <a:noFill/>
        <a:ln w="25395">
          <a:noFill/>
        </a:ln>
      </c:spPr>
    </c:plotArea>
    <c:legend>
      <c:legendPos val="b"/>
      <c:layout>
        <c:manualLayout>
          <c:xMode val="edge"/>
          <c:yMode val="edge"/>
          <c:x val="0.21235035886000977"/>
          <c:y val="0.89460154765137123"/>
          <c:w val="0.54699254407358378"/>
          <c:h val="5.9951881014873136E-2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8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4625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19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58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705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9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743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7.17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 General Annual Health Plan Deductible for Single POS Coverage, Distribution of Deductibles,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2006-2016</a:t>
            </a:r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0" y="1752600"/>
          <a:ext cx="9144000" cy="442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-76200" y="6155244"/>
            <a:ext cx="6019800" cy="7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* Distribution is statistically different from distribution for the previous year shown (p &lt; .05).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NOTE:  Deductibles for POS plans are for in-network services.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SOURCE:  Kaiser/HRET Survey of Employer-Sponsored Health Benefits, 2006-2016. </a:t>
            </a:r>
          </a:p>
        </p:txBody>
      </p:sp>
    </p:spTree>
    <p:extLst>
      <p:ext uri="{BB962C8B-B14F-4D97-AF65-F5344CB8AC3E}">
        <p14:creationId xmlns:p14="http://schemas.microsoft.com/office/powerpoint/2010/main" val="43383976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7.17 Among Covered Workers with a General Annual Health Plan Deductible for Single POS Coverage, Distribution of Deductibles,  2006-2016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7.17 Among Covered Workers with a General Annual Health Plan Deductible for Single POS Coverage, Distribution of Deductibles,  2006-2016</dc:title>
  <dc:creator>Michelle Long</dc:creator>
  <cp:lastModifiedBy>Michelle Long</cp:lastModifiedBy>
  <cp:revision>3</cp:revision>
  <dcterms:created xsi:type="dcterms:W3CDTF">2016-09-07T23:01:02Z</dcterms:created>
  <dcterms:modified xsi:type="dcterms:W3CDTF">2016-09-08T12:58:50Z</dcterms:modified>
</cp:coreProperties>
</file>