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82246912615745E-2"/>
          <c:y val="3.0866359269839373E-2"/>
          <c:w val="0.88975418115258631"/>
          <c:h val="0.735590181277827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Sheet1!$B$2:$L$2</c:f>
              <c:numCache>
                <c:formatCode>0%</c:formatCode>
                <c:ptCount val="11"/>
                <c:pt idx="0">
                  <c:v>0.25</c:v>
                </c:pt>
                <c:pt idx="1">
                  <c:v>0.27</c:v>
                </c:pt>
                <c:pt idx="2">
                  <c:v>0.33</c:v>
                </c:pt>
                <c:pt idx="3">
                  <c:v>0.39</c:v>
                </c:pt>
                <c:pt idx="4">
                  <c:v>0.42</c:v>
                </c:pt>
                <c:pt idx="5">
                  <c:v>0.47</c:v>
                </c:pt>
                <c:pt idx="6">
                  <c:v>0.49</c:v>
                </c:pt>
                <c:pt idx="7">
                  <c:v>0.48</c:v>
                </c:pt>
                <c:pt idx="8">
                  <c:v>0.52</c:v>
                </c:pt>
                <c:pt idx="9">
                  <c:v>0.64</c:v>
                </c:pt>
                <c:pt idx="10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47-418F-99B9-C03F9CAEB5F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Sheet1!$B$3:$L$3</c:f>
              <c:numCache>
                <c:formatCode>0%</c:formatCode>
                <c:ptCount val="11"/>
                <c:pt idx="0">
                  <c:v>0.37</c:v>
                </c:pt>
                <c:pt idx="1">
                  <c:v>0.38</c:v>
                </c:pt>
                <c:pt idx="2">
                  <c:v>0.36</c:v>
                </c:pt>
                <c:pt idx="3">
                  <c:v>0.35</c:v>
                </c:pt>
                <c:pt idx="4">
                  <c:v>0.33</c:v>
                </c:pt>
                <c:pt idx="5">
                  <c:v>0.32</c:v>
                </c:pt>
                <c:pt idx="6">
                  <c:v>0.28999999999999998</c:v>
                </c:pt>
                <c:pt idx="7">
                  <c:v>0.32</c:v>
                </c:pt>
                <c:pt idx="8">
                  <c:v>0.3</c:v>
                </c:pt>
                <c:pt idx="9">
                  <c:v>0.24</c:v>
                </c:pt>
                <c:pt idx="10">
                  <c:v>0.26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47-418F-99B9-C03F9CAEB5F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Sheet1!$B$4:$L$4</c:f>
              <c:numCache>
                <c:formatCode>0%</c:formatCode>
                <c:ptCount val="11"/>
                <c:pt idx="0">
                  <c:v>0.24</c:v>
                </c:pt>
                <c:pt idx="1">
                  <c:v>0.24</c:v>
                </c:pt>
                <c:pt idx="2">
                  <c:v>0.21</c:v>
                </c:pt>
                <c:pt idx="3">
                  <c:v>0.17</c:v>
                </c:pt>
                <c:pt idx="4">
                  <c:v>0.18</c:v>
                </c:pt>
                <c:pt idx="5">
                  <c:v>0.14000000000000001</c:v>
                </c:pt>
                <c:pt idx="6">
                  <c:v>0.16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</c:v>
                </c:pt>
                <c:pt idx="10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347-418F-99B9-C03F9CAEB5F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5"/>
              <c:layout>
                <c:manualLayout>
                  <c:x val="-3.2285787285440609E-5"/>
                  <c:y val="2.57211028021491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347-418F-99B9-C03F9CAEB5FE}"/>
                </c:ext>
                <c:ext xmlns:c15="http://schemas.microsoft.com/office/drawing/2012/chart" uri="{CE6537A1-D6FC-4f65-9D91-7224C49458BB}">
                  <c15:layout>
                    <c:manualLayout>
                      <c:w val="2.7979274611398961E-2"/>
                      <c:h val="6.831655480984340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2016  </c:v>
                </c:pt>
                <c:pt idx="1">
                  <c:v>2015  </c:v>
                </c:pt>
                <c:pt idx="2">
                  <c:v>2014  </c:v>
                </c:pt>
                <c:pt idx="3">
                  <c:v>2013*</c:v>
                </c:pt>
                <c:pt idx="4">
                  <c:v>2012  </c:v>
                </c:pt>
                <c:pt idx="5">
                  <c:v>2011  </c:v>
                </c:pt>
                <c:pt idx="6">
                  <c:v>2010  </c:v>
                </c:pt>
                <c:pt idx="7">
                  <c:v>2009  </c:v>
                </c:pt>
                <c:pt idx="8">
                  <c:v>2008*</c:v>
                </c:pt>
                <c:pt idx="9">
                  <c:v>2007  </c:v>
                </c:pt>
                <c:pt idx="10">
                  <c:v>2006  </c:v>
                </c:pt>
              </c:strCache>
            </c:strRef>
          </c:cat>
          <c:val>
            <c:numRef>
              <c:f>Sheet1!$B$5:$L$5</c:f>
              <c:numCache>
                <c:formatCode>0%</c:formatCode>
                <c:ptCount val="11"/>
                <c:pt idx="0">
                  <c:v>0.14000000000000001</c:v>
                </c:pt>
                <c:pt idx="1">
                  <c:v>0.11</c:v>
                </c:pt>
                <c:pt idx="2">
                  <c:v>0.1</c:v>
                </c:pt>
                <c:pt idx="3">
                  <c:v>0.09</c:v>
                </c:pt>
                <c:pt idx="4">
                  <c:v>0.08</c:v>
                </c:pt>
                <c:pt idx="5">
                  <c:v>7.0000000000000007E-2</c:v>
                </c:pt>
                <c:pt idx="6">
                  <c:v>0.06</c:v>
                </c:pt>
                <c:pt idx="7">
                  <c:v>0.06</c:v>
                </c:pt>
                <c:pt idx="8">
                  <c:v>0.04</c:v>
                </c:pt>
                <c:pt idx="9">
                  <c:v>0.02</c:v>
                </c:pt>
                <c:pt idx="10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347-418F-99B9-C03F9CAEB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73170944"/>
        <c:axId val="273164672"/>
      </c:barChart>
      <c:catAx>
        <c:axId val="2731709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3164672"/>
        <c:crossesAt val="0"/>
        <c:auto val="1"/>
        <c:lblAlgn val="ctr"/>
        <c:lblOffset val="100"/>
        <c:noMultiLvlLbl val="0"/>
      </c:catAx>
      <c:valAx>
        <c:axId val="27316467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73170944"/>
        <c:crosses val="autoZero"/>
        <c:crossBetween val="between"/>
        <c:majorUnit val="0.2"/>
        <c:minorUnit val="4.0000000000000015E-2"/>
      </c:valAx>
    </c:plotArea>
    <c:legend>
      <c:legendPos val="b"/>
      <c:layout>
        <c:manualLayout>
          <c:xMode val="edge"/>
          <c:yMode val="edge"/>
          <c:x val="0.21968724595266301"/>
          <c:y val="0.88801830452653807"/>
          <c:w val="0.59650297002348396"/>
          <c:h val="5.96447651030289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1646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96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21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9637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665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342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17920"/>
            <a:ext cx="841248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* Distribution is statistically different from distribution for the previous year shown (p &lt; .05).  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NOTE:  Deductibles for PPO plans are for in-network services. 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  SOURCE:  Kaiser/HRET Survey of Employer-Sponsored Health Benefits, 2006-2016.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7.16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Among Covered Workers with a General Annual Health Plan Deductible for Single PPO Coverage, Distribution of Deductibles,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2006-2016</a:t>
            </a:r>
          </a:p>
        </p:txBody>
      </p:sp>
      <p:graphicFrame>
        <p:nvGraphicFramePr>
          <p:cNvPr id="6" name="Content Placeholder 7"/>
          <p:cNvGraphicFramePr>
            <a:graphicFrameLocks/>
          </p:cNvGraphicFramePr>
          <p:nvPr>
            <p:extLst/>
          </p:nvPr>
        </p:nvGraphicFramePr>
        <p:xfrm>
          <a:off x="91440" y="1676400"/>
          <a:ext cx="8823960" cy="454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985713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7.16 Among Covered Workers with a General Annual Health Plan Deductible for Single PPO Coverage, Distribution of Deductibles,  2006-2016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7.16 Among Covered Workers with a General Annual Health Plan Deductible for Single PPO Coverage, Distribution of Deductibles,  2006-2016</dc:title>
  <dc:creator>Michelle Long</dc:creator>
  <cp:lastModifiedBy>Michelle Long</cp:lastModifiedBy>
  <cp:revision>3</cp:revision>
  <dcterms:created xsi:type="dcterms:W3CDTF">2016-09-07T23:01:03Z</dcterms:created>
  <dcterms:modified xsi:type="dcterms:W3CDTF">2016-09-08T12:58:31Z</dcterms:modified>
</cp:coreProperties>
</file>