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82246912615745E-2"/>
          <c:y val="3.0866359269839373E-2"/>
          <c:w val="0.88975418115258631"/>
          <c:h val="0.735590181277827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$0 -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  </c:v>
                </c:pt>
              </c:strCache>
            </c:strRef>
          </c:cat>
          <c:val>
            <c:numRef>
              <c:f>Sheet1!$B$2:$K$2</c:f>
              <c:numCache>
                <c:formatCode>0%</c:formatCode>
                <c:ptCount val="10"/>
                <c:pt idx="0">
                  <c:v>0.2</c:v>
                </c:pt>
                <c:pt idx="1">
                  <c:v>0.21</c:v>
                </c:pt>
                <c:pt idx="2">
                  <c:v>0.25</c:v>
                </c:pt>
                <c:pt idx="3">
                  <c:v>0.32</c:v>
                </c:pt>
                <c:pt idx="4">
                  <c:v>0.35</c:v>
                </c:pt>
                <c:pt idx="5">
                  <c:v>0.37</c:v>
                </c:pt>
                <c:pt idx="6">
                  <c:v>0.42</c:v>
                </c:pt>
                <c:pt idx="7">
                  <c:v>0.44</c:v>
                </c:pt>
                <c:pt idx="8">
                  <c:v>0.49</c:v>
                </c:pt>
                <c:pt idx="9">
                  <c:v>0.56999999999999995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AAF-4472-AD06-484DDB4EABF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  </c:v>
                </c:pt>
              </c:strCache>
            </c:strRef>
          </c:cat>
          <c:val>
            <c:numRef>
              <c:f>Sheet1!$B$3:$K$3</c:f>
              <c:numCache>
                <c:formatCode>0%</c:formatCode>
                <c:ptCount val="10"/>
                <c:pt idx="0">
                  <c:v>0.35</c:v>
                </c:pt>
                <c:pt idx="1">
                  <c:v>0.37</c:v>
                </c:pt>
                <c:pt idx="2">
                  <c:v>0.35</c:v>
                </c:pt>
                <c:pt idx="3">
                  <c:v>0.33</c:v>
                </c:pt>
                <c:pt idx="4">
                  <c:v>0.31</c:v>
                </c:pt>
                <c:pt idx="5">
                  <c:v>0.34</c:v>
                </c:pt>
                <c:pt idx="6">
                  <c:v>0.28999999999999998</c:v>
                </c:pt>
                <c:pt idx="7">
                  <c:v>0.3</c:v>
                </c:pt>
                <c:pt idx="8">
                  <c:v>0.3</c:v>
                </c:pt>
                <c:pt idx="9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AF-4472-AD06-484DDB4EABF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  </c:v>
                </c:pt>
              </c:strCache>
            </c:strRef>
          </c:cat>
          <c:val>
            <c:numRef>
              <c:f>Sheet1!$B$4:$K$4</c:f>
              <c:numCache>
                <c:formatCode>0%</c:formatCode>
                <c:ptCount val="10"/>
                <c:pt idx="0">
                  <c:v>0.28000000000000003</c:v>
                </c:pt>
                <c:pt idx="1">
                  <c:v>0.28000000000000003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0.23</c:v>
                </c:pt>
                <c:pt idx="5">
                  <c:v>0.2</c:v>
                </c:pt>
                <c:pt idx="6">
                  <c:v>0.22</c:v>
                </c:pt>
                <c:pt idx="7">
                  <c:v>0.19</c:v>
                </c:pt>
                <c:pt idx="8">
                  <c:v>0.17</c:v>
                </c:pt>
                <c:pt idx="9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AAF-4472-AD06-484DDB4EABF1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-3.2285787285440609E-5"/>
                  <c:y val="-5.70976112611159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AAF-4472-AD06-484DDB4EABF1}"/>
                </c:ext>
                <c:ext xmlns:c15="http://schemas.microsoft.com/office/drawing/2012/chart" uri="{CE6537A1-D6FC-4f65-9D91-7224C49458BB}">
                  <c15:layout>
                    <c:manualLayout>
                      <c:w val="2.8672566371681411E-2"/>
                      <c:h val="5.351723526104459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  </c:v>
                </c:pt>
                <c:pt idx="9">
                  <c:v>2007  </c:v>
                </c:pt>
              </c:strCache>
            </c:strRef>
          </c:cat>
          <c:val>
            <c:numRef>
              <c:f>Sheet1!$B$5:$K$5</c:f>
              <c:numCache>
                <c:formatCode>0%</c:formatCode>
                <c:ptCount val="10"/>
                <c:pt idx="0">
                  <c:v>0.17</c:v>
                </c:pt>
                <c:pt idx="1">
                  <c:v>0.15</c:v>
                </c:pt>
                <c:pt idx="2">
                  <c:v>0.12</c:v>
                </c:pt>
                <c:pt idx="3">
                  <c:v>0.11</c:v>
                </c:pt>
                <c:pt idx="4">
                  <c:v>0.11</c:v>
                </c:pt>
                <c:pt idx="5">
                  <c:v>0.09</c:v>
                </c:pt>
                <c:pt idx="6">
                  <c:v>0.08</c:v>
                </c:pt>
                <c:pt idx="7">
                  <c:v>7.0000000000000007E-2</c:v>
                </c:pt>
                <c:pt idx="8">
                  <c:v>0.04</c:v>
                </c:pt>
                <c:pt idx="9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AAF-4472-AD06-484DDB4EA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19787264"/>
        <c:axId val="421489504"/>
      </c:barChart>
      <c:catAx>
        <c:axId val="419787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1489504"/>
        <c:crossesAt val="0"/>
        <c:auto val="1"/>
        <c:lblAlgn val="ctr"/>
        <c:lblOffset val="100"/>
        <c:noMultiLvlLbl val="0"/>
      </c:catAx>
      <c:valAx>
        <c:axId val="42148950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19787264"/>
        <c:crosses val="autoZero"/>
        <c:crossBetween val="between"/>
        <c:majorUnit val="0.2"/>
        <c:minorUnit val="4.0000000000000015E-2"/>
      </c:valAx>
    </c:plotArea>
    <c:legend>
      <c:legendPos val="b"/>
      <c:layout>
        <c:manualLayout>
          <c:xMode val="edge"/>
          <c:yMode val="edge"/>
          <c:x val="0.21968724595266301"/>
          <c:y val="0.88801830452653807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91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755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614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9625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257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1447800"/>
          <a:ext cx="874776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NOTES:  </a:t>
            </a:r>
            <a:r>
              <a:rPr lang="en-US" sz="1100" dirty="0">
                <a:latin typeface="+mj-lt"/>
              </a:rPr>
              <a:t>Testing found no statistical differences from distribution for the previous year shown (p &lt; .05). Account contributions include an employer’s contribution to an HSA or </a:t>
            </a:r>
            <a:r>
              <a:rPr lang="en-US" sz="1100" dirty="0" smtClean="0">
                <a:latin typeface="+mj-lt"/>
              </a:rPr>
              <a:t>HRA. These </a:t>
            </a:r>
            <a:r>
              <a:rPr lang="en-US" sz="1100" dirty="0">
                <a:latin typeface="+mj-lt"/>
              </a:rPr>
              <a:t>estimates include workers enrolled in HDHP/SO and other plan types. Average general annual health plan deductibles for PPOs, POS plans, and HDHP/SOs are for in-network services. </a:t>
            </a:r>
            <a:endParaRPr lang="en-US" sz="1100" dirty="0" smtClean="0">
              <a:latin typeface="+mj-lt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Kaiser/HRET </a:t>
            </a:r>
            <a:r>
              <a:rPr lang="en-US" sz="1100" dirty="0">
                <a:latin typeface="+mj-lt"/>
              </a:rPr>
              <a:t>Survey of Employer-Sponsored Health Benefits, </a:t>
            </a:r>
            <a:r>
              <a:rPr lang="en-US" sz="1100" dirty="0" smtClean="0">
                <a:latin typeface="+mj-lt"/>
              </a:rPr>
              <a:t>2007-2016. 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7.15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Distribution of General Annual Deductibles for Single Coverage After any HRA/HSA Contributions, By Firm Size, </a:t>
            </a:r>
            <a:r>
              <a:rPr lang="en-US" sz="2400" dirty="0" smtClean="0">
                <a:latin typeface="+mj-lt"/>
              </a:rPr>
              <a:t>2007-2016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099618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7.15 Distribution of General Annual Deductibles for Single Coverage After any HRA/HSA Contributions, By Firm Size, 2007-2016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7.15 Distribution of General Annual Deductibles for Single Coverage After any HRA/HSA Contributions, By Firm Size, 2007-2016</dc:title>
  <dc:creator>Michelle Long</dc:creator>
  <cp:lastModifiedBy>Michelle Long</cp:lastModifiedBy>
  <cp:revision>3</cp:revision>
  <dcterms:created xsi:type="dcterms:W3CDTF">2016-09-07T23:01:03Z</dcterms:created>
  <dcterms:modified xsi:type="dcterms:W3CDTF">2016-09-12T13:55:24Z</dcterms:modified>
</cp:coreProperties>
</file>