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54465197520057E-2"/>
          <c:y val="0.1009114769744691"/>
          <c:w val="0.924353755922253"/>
          <c:h val="0.7954604111986002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4"/>
              <c:layout/>
              <c:tx>
                <c:rich>
                  <a:bodyPr/>
                  <a:lstStyle/>
                  <a:p>
                    <a:fld id="{05B8DACE-1B4F-4BDD-B64C-5040BE9F7C03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23A-4F7C-BC0F-516746A76B26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Sheet1!$B$2:$I$2</c:f>
              <c:numCache>
                <c:formatCode>0%</c:formatCode>
                <c:ptCount val="8"/>
                <c:pt idx="0">
                  <c:v>0.12</c:v>
                </c:pt>
                <c:pt idx="1">
                  <c:v>0.14000000000000001</c:v>
                </c:pt>
                <c:pt idx="2">
                  <c:v>0.18</c:v>
                </c:pt>
                <c:pt idx="3">
                  <c:v>0.19</c:v>
                </c:pt>
                <c:pt idx="4">
                  <c:v>0.21</c:v>
                </c:pt>
                <c:pt idx="5">
                  <c:v>0.21</c:v>
                </c:pt>
                <c:pt idx="6">
                  <c:v>0.26</c:v>
                </c:pt>
                <c:pt idx="7">
                  <c:v>0.31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23A-4F7C-BC0F-516746A76B2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Lbls>
            <c:dLbl>
              <c:idx val="0"/>
              <c:layout>
                <c:manualLayout>
                  <c:x val="-9.4320776255707901E-3"/>
                  <c:y val="9.4015748031496069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2%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23A-4F7C-BC0F-516746A76B2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1512557077625573E-3"/>
                  <c:y val="6.371271772846576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23A-4F7C-BC0F-516746A76B2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0051369863013699E-3"/>
                  <c:y val="2.1522786924361728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3%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23A-4F7C-BC0F-516746A76B2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2274543378995433E-2"/>
                  <c:y val="3.66743020758767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23A-4F7C-BC0F-516746A76B2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7993721461187214E-2"/>
                  <c:y val="3.66743020758767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23A-4F7C-BC0F-516746A76B2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6%*</a:t>
                    </a:r>
                    <a:endParaRPr lang="en-US" dirty="0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23A-4F7C-BC0F-516746A76B2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7%</a:t>
                    </a:r>
                    <a:endParaRPr lang="en-US" dirty="0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23A-4F7C-BC0F-516746A76B2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Sheet1!$B$3:$I$3</c:f>
              <c:numCache>
                <c:formatCode>0%</c:formatCode>
                <c:ptCount val="8"/>
                <c:pt idx="0">
                  <c:v>0.02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0.04</c:v>
                </c:pt>
                <c:pt idx="5" formatCode="0%&quot;*&quot;">
                  <c:v>0.06</c:v>
                </c:pt>
                <c:pt idx="6">
                  <c:v>7.0000000000000007E-2</c:v>
                </c:pt>
                <c:pt idx="7">
                  <c:v>0.1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823A-4F7C-BC0F-516746A76B26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5%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823A-4F7C-BC0F-516746A76B2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6%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823A-4F7C-BC0F-516746A76B2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Sheet1!$B$4:$I$4</c:f>
              <c:numCache>
                <c:formatCode>0%</c:formatCode>
                <c:ptCount val="8"/>
                <c:pt idx="0">
                  <c:v>0.05</c:v>
                </c:pt>
                <c:pt idx="1">
                  <c:v>0.06</c:v>
                </c:pt>
                <c:pt idx="2">
                  <c:v>0.08</c:v>
                </c:pt>
                <c:pt idx="3">
                  <c:v>0.09</c:v>
                </c:pt>
                <c:pt idx="4">
                  <c:v>0.1</c:v>
                </c:pt>
                <c:pt idx="5">
                  <c:v>0.11</c:v>
                </c:pt>
                <c:pt idx="6">
                  <c:v>0.13</c:v>
                </c:pt>
                <c:pt idx="7">
                  <c:v>0.16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823A-4F7C-BC0F-516746A76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3187496"/>
        <c:axId val="263185536"/>
      </c:lineChart>
      <c:catAx>
        <c:axId val="263187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63185536"/>
        <c:crosses val="autoZero"/>
        <c:auto val="1"/>
        <c:lblAlgn val="ctr"/>
        <c:lblOffset val="100"/>
        <c:noMultiLvlLbl val="0"/>
      </c:catAx>
      <c:valAx>
        <c:axId val="263185536"/>
        <c:scaling>
          <c:orientation val="minMax"/>
          <c:max val="0.60000000000000009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63187496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6.0403172429533268E-2"/>
          <c:y val="7.6923076923076927E-2"/>
          <c:w val="0.41726920004564644"/>
          <c:h val="0.18838856080489938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52873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793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553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1713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2257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021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91440" y="1524000"/>
          <a:ext cx="890016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* Estimate is statistically different from estimate for the previous year shown (p &lt;  .05).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NOTE:  These estimates include workers enrolled in HDHP/SO and other plan types. Account contributions include an employer’s contribution to an HSA or HRA. Average general annual health plan deductibles for PPOs, POS plans, and HDHP/SOs are for in-network services.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SOURCE:  Kaiser/HRET Survey of Employer-Sponsored Health Benefits, 2009-2016.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7.13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Percentage of Covered Workers Enrolled in a Plan with a General Annual Deductible of $2,000 or More for Single Coverage After Any HRA/HSA Contributions, by Firm Size, 2009-2016</a:t>
            </a:r>
            <a:br>
              <a:rPr lang="en-US" sz="2400" dirty="0">
                <a:latin typeface="+mj-lt"/>
              </a:rPr>
            </a:b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52622538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92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7.13 Percentage of Covered Workers Enrolled in a Plan with a General Annual Deductible of $2,000 or More for Single Coverage After Any HRA/HSA Contributions, by Firm Size, 2009-2016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7.13 Percentage of Covered Workers Enrolled in a Plan with a General Annual Deductible of $2,000 or More for Single Coverage After Any HRA/HSA Contributions, by Firm Size, 2009-2016</dc:title>
  <dc:creator>Michelle Long</dc:creator>
  <cp:lastModifiedBy>Michelle Long</cp:lastModifiedBy>
  <cp:revision>3</cp:revision>
  <dcterms:created xsi:type="dcterms:W3CDTF">2016-09-07T23:01:04Z</dcterms:created>
  <dcterms:modified xsi:type="dcterms:W3CDTF">2016-09-08T12:57:24Z</dcterms:modified>
</cp:coreProperties>
</file>