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1158" y="2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8637030753863069E-2"/>
          <c:y val="5.9244902079547745E-2"/>
          <c:w val="0.924353755922253"/>
          <c:h val="0.80773180625149144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All Small Firms (3-199 Workers)</c:v>
                </c:pt>
              </c:strCache>
            </c:strRef>
          </c:tx>
          <c:dLbls>
            <c:dLbl>
              <c:idx val="0"/>
              <c:layout/>
              <c:dLblPos val="l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ED41-4BBB-86FA-3C55ACFC2C42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28%*</a:t>
                    </a:r>
                    <a:endParaRPr lang="en-US" dirty="0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ED41-4BBB-86FA-3C55ACFC2C42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34%</a:t>
                    </a:r>
                    <a:endParaRPr lang="en-US" dirty="0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ED41-4BBB-86FA-3C55ACFC2C42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/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Sheet1!$B$1:$I$1</c:f>
              <c:strCache>
                <c:ptCount val="8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</c:strCache>
            </c:strRef>
          </c:cat>
          <c:val>
            <c:numRef>
              <c:f>Sheet1!$B$2:$I$2</c:f>
              <c:numCache>
                <c:formatCode>0%</c:formatCode>
                <c:ptCount val="8"/>
                <c:pt idx="0">
                  <c:v>0.16</c:v>
                </c:pt>
                <c:pt idx="1">
                  <c:v>0.2</c:v>
                </c:pt>
                <c:pt idx="2">
                  <c:v>0.27829999999999999</c:v>
                </c:pt>
                <c:pt idx="3">
                  <c:v>0.27</c:v>
                </c:pt>
                <c:pt idx="4">
                  <c:v>0.31</c:v>
                </c:pt>
                <c:pt idx="5">
                  <c:v>0.34</c:v>
                </c:pt>
                <c:pt idx="6">
                  <c:v>0.36</c:v>
                </c:pt>
                <c:pt idx="7">
                  <c:v>0.41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ED41-4BBB-86FA-3C55ACFC2C42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All Large Firms (200 or More Workers)</c:v>
                </c:pt>
              </c:strCache>
            </c:strRef>
          </c:tx>
          <c:spPr>
            <a:ln>
              <a:solidFill>
                <a:schemeClr val="accent3"/>
              </a:solidFill>
            </a:ln>
          </c:spPr>
          <c:marker>
            <c:spPr>
              <a:solidFill>
                <a:schemeClr val="accent3"/>
              </a:solidFill>
              <a:ln>
                <a:solidFill>
                  <a:schemeClr val="accent3"/>
                </a:solidFill>
              </a:ln>
            </c:spPr>
          </c:marker>
          <c:dLbls>
            <c:dLbl>
              <c:idx val="0"/>
              <c:layout/>
              <c:dLblPos val="l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ED41-4BBB-86FA-3C55ACFC2C42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4.3480638626762734E-3"/>
                  <c:y val="1.479572128955578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ED41-4BBB-86FA-3C55ACFC2C42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8.6003671936472174E-3"/>
                  <c:y val="1.536745406824147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ED41-4BBB-86FA-3C55ACFC2C42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2.5609580517530994E-2"/>
                  <c:y val="3.2439513242662851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7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ED41-4BBB-86FA-3C55ACFC2C42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2.5609580517530994E-2"/>
                  <c:y val="3.850011930326902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ED41-4BBB-86FA-3C55ACFC2C42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2.5609580517530886E-2"/>
                  <c:y val="4.1530422333571938E-2"/>
                </c:manualLayout>
              </c:layout>
              <c:tx>
                <c:rich>
                  <a:bodyPr/>
                  <a:lstStyle/>
                  <a:p>
                    <a:fld id="{0063D48B-3717-4221-B45D-9113853C4F48}" type="VALUE">
                      <a:rPr lang="en-US" smtClean="0"/>
                      <a:pPr/>
                      <a:t>[VALUE]</a:t>
                    </a:fld>
                    <a:r>
                      <a:rPr lang="en-US" dirty="0" smtClean="0"/>
                      <a:t>*</a:t>
                    </a:r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ED41-4BBB-86FA-3C55ACFC2C42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8"/>
              <c:tx>
                <c:rich>
                  <a:bodyPr/>
                  <a:lstStyle/>
                  <a:p>
                    <a:r>
                      <a:rPr lang="en-US"/>
                      <a:t>11</a:t>
                    </a:r>
                    <a:r>
                      <a:rPr lang="en-US" smtClean="0"/>
                      <a:t>%*</a:t>
                    </a:r>
                    <a:endParaRPr lang="en-US"/>
                  </a:p>
                </c:rich>
              </c:tx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ED41-4BBB-86FA-3C55ACFC2C42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/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Sheet1!$B$1:$I$1</c:f>
              <c:strCache>
                <c:ptCount val="8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</c:strCache>
            </c:strRef>
          </c:cat>
          <c:val>
            <c:numRef>
              <c:f>Sheet1!$B$3:$I$3</c:f>
              <c:numCache>
                <c:formatCode>0%</c:formatCode>
                <c:ptCount val="8"/>
                <c:pt idx="0">
                  <c:v>0.03</c:v>
                </c:pt>
                <c:pt idx="1">
                  <c:v>0.04</c:v>
                </c:pt>
                <c:pt idx="2">
                  <c:v>5.1299999999999998E-2</c:v>
                </c:pt>
                <c:pt idx="3">
                  <c:v>7.0000000000000007E-2</c:v>
                </c:pt>
                <c:pt idx="4">
                  <c:v>0.08</c:v>
                </c:pt>
                <c:pt idx="5">
                  <c:v>0.11</c:v>
                </c:pt>
                <c:pt idx="6">
                  <c:v>0.12</c:v>
                </c:pt>
                <c:pt idx="7">
                  <c:v>0.16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B-ED41-4BBB-86FA-3C55ACFC2C42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All Firms</c:v>
                </c:pt>
              </c:strCache>
            </c:strRef>
          </c:tx>
          <c:spPr>
            <a:ln>
              <a:solidFill>
                <a:schemeClr val="accent5"/>
              </a:solidFill>
            </a:ln>
          </c:spPr>
          <c:marker>
            <c:symbol val="triangle"/>
            <c:size val="7"/>
            <c:spPr>
              <a:solidFill>
                <a:schemeClr val="accent5"/>
              </a:solidFill>
              <a:ln>
                <a:solidFill>
                  <a:schemeClr val="accent5"/>
                </a:solidFill>
              </a:ln>
            </c:spPr>
          </c:marker>
          <c:dLbls>
            <c:dLbl>
              <c:idx val="0"/>
              <c:layout/>
              <c:dLblPos val="l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C-ED41-4BBB-86FA-3C55ACFC2C42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2.1357277186560053E-2"/>
                  <c:y val="-3.68080522953498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D-ED41-4BBB-86FA-3C55ACFC2C42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12%*</a:t>
                    </a:r>
                    <a:endParaRPr lang="en-US" dirty="0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E-ED41-4BBB-86FA-3C55ACFC2C42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14%</a:t>
                    </a:r>
                    <a:endParaRPr lang="en-US" dirty="0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F-ED41-4BBB-86FA-3C55ACFC2C42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18%</a:t>
                    </a:r>
                    <a:endParaRPr lang="en-US" dirty="0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0-ED41-4BBB-86FA-3C55ACFC2C42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/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Sheet1!$B$1:$I$1</c:f>
              <c:strCache>
                <c:ptCount val="8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</c:strCache>
            </c:strRef>
          </c:cat>
          <c:val>
            <c:numRef>
              <c:f>Sheet1!$B$4:$I$4</c:f>
              <c:numCache>
                <c:formatCode>0%</c:formatCode>
                <c:ptCount val="8"/>
                <c:pt idx="0">
                  <c:v>7.0000000000000007E-2</c:v>
                </c:pt>
                <c:pt idx="1">
                  <c:v>0.1</c:v>
                </c:pt>
                <c:pt idx="2">
                  <c:v>0.12379999999999999</c:v>
                </c:pt>
                <c:pt idx="3">
                  <c:v>0.14000000000000001</c:v>
                </c:pt>
                <c:pt idx="4">
                  <c:v>0.15</c:v>
                </c:pt>
                <c:pt idx="5">
                  <c:v>0.18</c:v>
                </c:pt>
                <c:pt idx="6">
                  <c:v>0.19</c:v>
                </c:pt>
                <c:pt idx="7">
                  <c:v>0.23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11-ED41-4BBB-86FA-3C55ACFC2C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1471920"/>
        <c:axId val="201477408"/>
      </c:lineChart>
      <c:catAx>
        <c:axId val="20147192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0" vert="horz" anchor="ctr" anchorCtr="1"/>
          <a:lstStyle/>
          <a:p>
            <a:pPr>
              <a:lnSpc>
                <a:spcPct val="150000"/>
              </a:lnSpc>
              <a:defRPr sz="1200" b="1"/>
            </a:pPr>
            <a:endParaRPr lang="en-US"/>
          </a:p>
        </c:txPr>
        <c:crossAx val="201477408"/>
        <c:crosses val="autoZero"/>
        <c:auto val="1"/>
        <c:lblAlgn val="ctr"/>
        <c:lblOffset val="0"/>
        <c:noMultiLvlLbl val="0"/>
      </c:catAx>
      <c:valAx>
        <c:axId val="201477408"/>
        <c:scaling>
          <c:orientation val="minMax"/>
          <c:max val="0.60000000000000009"/>
        </c:scaling>
        <c:delete val="0"/>
        <c:axPos val="l"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201471920"/>
        <c:crosses val="autoZero"/>
        <c:crossBetween val="between"/>
        <c:majorUnit val="0.1"/>
      </c:valAx>
    </c:plotArea>
    <c:legend>
      <c:legendPos val="t"/>
      <c:layout>
        <c:manualLayout>
          <c:xMode val="edge"/>
          <c:yMode val="edge"/>
          <c:x val="7.6345192702819503E-2"/>
          <c:y val="1.908515041389057E-2"/>
          <c:w val="0.39930475872363813"/>
          <c:h val="0.20702150211992731"/>
        </c:manualLayout>
      </c:layout>
      <c:overlay val="0"/>
      <c:txPr>
        <a:bodyPr/>
        <a:lstStyle/>
        <a:p>
          <a:pPr>
            <a:defRPr sz="1200" b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6560166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08463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44135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7653840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Meta Offc Pro"/>
                <a:cs typeface="Meta Offc Pro"/>
              </a:defRPr>
            </a:lvl1pPr>
            <a:lvl2pPr>
              <a:defRPr sz="1800" b="0" i="0">
                <a:solidFill>
                  <a:schemeClr val="tx1"/>
                </a:solidFill>
                <a:latin typeface="Meta Offc Pro"/>
                <a:cs typeface="Meta Offc Pro"/>
              </a:defRPr>
            </a:lvl2pPr>
            <a:lvl3pPr>
              <a:defRPr sz="1600" b="0" i="0">
                <a:solidFill>
                  <a:schemeClr val="tx1"/>
                </a:solidFill>
                <a:latin typeface="Meta Offc Pro"/>
                <a:cs typeface="Meta Offc Pro"/>
              </a:defRPr>
            </a:lvl3pPr>
            <a:lvl4pPr>
              <a:defRPr sz="1400" b="0" i="0">
                <a:solidFill>
                  <a:schemeClr val="tx1"/>
                </a:solidFill>
                <a:latin typeface="Meta Offc Pro"/>
                <a:cs typeface="Meta Offc Pro"/>
              </a:defRPr>
            </a:lvl4pPr>
            <a:lvl5pPr>
              <a:defRPr sz="1300" b="0" i="0">
                <a:solidFill>
                  <a:schemeClr val="tx1"/>
                </a:solidFill>
                <a:latin typeface="Meta Offc Pro"/>
                <a:cs typeface="Meta Offc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Meta Offc Pro"/>
                <a:cs typeface="Meta Offc Pro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602617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173885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600" b="1" i="0" dirty="0" smtClean="0">
          <a:solidFill>
            <a:srgbClr val="000000"/>
          </a:solidFill>
          <a:latin typeface="Meta Offc Pro"/>
          <a:ea typeface="+mj-ea"/>
          <a:cs typeface="Meta Offc Pro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/>
          </p:nvPr>
        </p:nvGraphicFramePr>
        <p:xfrm>
          <a:off x="91441" y="1600200"/>
          <a:ext cx="8900160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91440" y="6248400"/>
            <a:ext cx="8321040" cy="548640"/>
          </a:xfrm>
        </p:spPr>
        <p:txBody>
          <a:bodyPr/>
          <a:lstStyle/>
          <a:p>
            <a:pPr>
              <a:spcAft>
                <a:spcPts val="400"/>
              </a:spcAft>
            </a:pPr>
            <a:r>
              <a:rPr lang="en-US" sz="1100" dirty="0">
                <a:latin typeface="+mj-lt"/>
              </a:rPr>
              <a:t>* Estimate is statistically different from estimate for the previous year shown (p &lt; .05). </a:t>
            </a:r>
          </a:p>
          <a:p>
            <a:pPr>
              <a:spcAft>
                <a:spcPts val="400"/>
              </a:spcAft>
            </a:pPr>
            <a:r>
              <a:rPr lang="en-US" sz="1100" dirty="0">
                <a:latin typeface="+mj-lt"/>
              </a:rPr>
              <a:t>Note:  These estimates include workers enrolled in HDHP/SO and other plan types. Average general annual health plan deductibles for PPOs, POS plans, and HDHP/SOs are for in-network services.</a:t>
            </a:r>
          </a:p>
          <a:p>
            <a:pPr>
              <a:spcAft>
                <a:spcPts val="400"/>
              </a:spcAft>
            </a:pPr>
            <a:r>
              <a:rPr lang="en-US" sz="1100" dirty="0">
                <a:latin typeface="+mj-lt"/>
              </a:rPr>
              <a:t>SOURCE:  Kaiser/HRET Survey of Employer-Sponsored Health Benefits, 2009-2016.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600200"/>
          </a:xfrm>
        </p:spPr>
        <p:txBody>
          <a:bodyPr/>
          <a:lstStyle/>
          <a:p>
            <a:r>
              <a:rPr lang="en-US" sz="2400" dirty="0">
                <a:latin typeface="+mj-lt"/>
              </a:rPr>
              <a:t>Exhibit 7.12</a:t>
            </a:r>
            <a:br>
              <a:rPr lang="en-US" sz="2400" dirty="0">
                <a:latin typeface="+mj-lt"/>
              </a:rPr>
            </a:br>
            <a:r>
              <a:rPr lang="en-US" sz="2400" dirty="0">
                <a:latin typeface="+mj-lt"/>
              </a:rPr>
              <a:t>Percentage of Covered Workers Enrolled in a Plan with a General Annual Deductible of $2,000 or More for Single Coverage, by Firm Size, 2009-2016</a:t>
            </a:r>
            <a:endParaRPr lang="en-US" sz="2400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5580776"/>
      </p:ext>
    </p:extLst>
  </p:cSld>
  <p:clrMapOvr>
    <a:masterClrMapping/>
  </p:clrMapOvr>
</p:sld>
</file>

<file path=ppt/theme/theme1.xml><?xml version="1.0" encoding="utf-8"?>
<a:theme xmlns:a="http://schemas.openxmlformats.org/drawingml/2006/main" name="KFF Slide Templat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Meta Offc Pro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87</Words>
  <Application>Microsoft Office PowerPoint</Application>
  <PresentationFormat>On-screen Show (4:3)</PresentationFormat>
  <Paragraphs>19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Meta Offc Pro</vt:lpstr>
      <vt:lpstr>Tahoma</vt:lpstr>
      <vt:lpstr>KFF Slide Template</vt:lpstr>
      <vt:lpstr>Exhibit 7.12 Percentage of Covered Workers Enrolled in a Plan with a General Annual Deductible of $2,000 or More for Single Coverage, by Firm Size, 2009-2016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 7.12 Percentage of Covered Workers Enrolled in a Plan with a General Annual Deductible of $2,000 or More for Single Coverage, by Firm Size, 2009-2016</dc:title>
  <dc:creator>Michelle Long</dc:creator>
  <cp:lastModifiedBy>Michelle Long</cp:lastModifiedBy>
  <cp:revision>3</cp:revision>
  <dcterms:created xsi:type="dcterms:W3CDTF">2016-09-07T23:01:05Z</dcterms:created>
  <dcterms:modified xsi:type="dcterms:W3CDTF">2016-09-08T12:56:40Z</dcterms:modified>
</cp:coreProperties>
</file>