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0.4</c:v>
                </c:pt>
                <c:pt idx="1">
                  <c:v>0.46</c:v>
                </c:pt>
                <c:pt idx="2">
                  <c:v>0.5</c:v>
                </c:pt>
                <c:pt idx="3">
                  <c:v>0.49</c:v>
                </c:pt>
                <c:pt idx="4" formatCode="0%&quot;*&quot;">
                  <c:v>0.57999999999999996</c:v>
                </c:pt>
                <c:pt idx="5">
                  <c:v>0.61</c:v>
                </c:pt>
                <c:pt idx="6">
                  <c:v>0.63</c:v>
                </c:pt>
                <c:pt idx="7">
                  <c:v>0.65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533-4FB4-B92F-9E8DC552630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13%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533-4FB4-B92F-9E8DC552630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 formatCode="0%&quot;*&quot;">
                  <c:v>0.13</c:v>
                </c:pt>
                <c:pt idx="1">
                  <c:v>0.17</c:v>
                </c:pt>
                <c:pt idx="2" formatCode="0%&quot;*&quot;">
                  <c:v>0.22</c:v>
                </c:pt>
                <c:pt idx="3">
                  <c:v>0.26</c:v>
                </c:pt>
                <c:pt idx="4">
                  <c:v>0.28000000000000003</c:v>
                </c:pt>
                <c:pt idx="5">
                  <c:v>0.32</c:v>
                </c:pt>
                <c:pt idx="6" formatCode="0%&quot;*&quot;">
                  <c:v>0.39</c:v>
                </c:pt>
                <c:pt idx="7">
                  <c:v>0.45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533-4FB4-B92F-9E8DC552630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22%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533-4FB4-B92F-9E8DC552630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Sheet1!$B$4:$I$4</c:f>
              <c:numCache>
                <c:formatCode>0%"*"</c:formatCode>
                <c:ptCount val="8"/>
                <c:pt idx="0">
                  <c:v>0.22</c:v>
                </c:pt>
                <c:pt idx="1">
                  <c:v>0.27</c:v>
                </c:pt>
                <c:pt idx="2" formatCode="0%">
                  <c:v>0.31</c:v>
                </c:pt>
                <c:pt idx="3" formatCode="0%">
                  <c:v>0.34</c:v>
                </c:pt>
                <c:pt idx="4" formatCode="0%">
                  <c:v>0.38</c:v>
                </c:pt>
                <c:pt idx="5" formatCode="0%">
                  <c:v>0.41</c:v>
                </c:pt>
                <c:pt idx="6" formatCode="0%">
                  <c:v>0.46</c:v>
                </c:pt>
                <c:pt idx="7" formatCode="0%">
                  <c:v>0.51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533-4FB4-B92F-9E8DC5526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6706240"/>
        <c:axId val="426701144"/>
      </c:lineChart>
      <c:catAx>
        <c:axId val="426706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6701144"/>
        <c:crosses val="autoZero"/>
        <c:auto val="1"/>
        <c:lblAlgn val="ctr"/>
        <c:lblOffset val="100"/>
        <c:noMultiLvlLbl val="0"/>
      </c:catAx>
      <c:valAx>
        <c:axId val="426701144"/>
        <c:scaling>
          <c:orientation val="minMax"/>
          <c:max val="0.8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670624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7587111955833112E-2"/>
          <c:y val="7.407407407407407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6441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469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97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11998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800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524000"/>
          <a:ext cx="890016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</a:t>
            </a:r>
            <a:r>
              <a:rPr lang="en-US" sz="1100" dirty="0" smtClean="0">
                <a:latin typeface="+mj-lt"/>
              </a:rPr>
              <a:t>p &lt;  .</a:t>
            </a:r>
            <a:r>
              <a:rPr lang="en-US" sz="1100" dirty="0">
                <a:latin typeface="+mj-lt"/>
              </a:rPr>
              <a:t>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 </a:t>
            </a:r>
            <a:r>
              <a:rPr lang="en-US" sz="1100" dirty="0">
                <a:latin typeface="+mj-lt"/>
              </a:rPr>
              <a:t>These estimates include workers enrolled in HDHP/SO and other plan types. </a:t>
            </a:r>
            <a:r>
              <a:rPr lang="en-US" sz="1100" dirty="0" smtClean="0">
                <a:latin typeface="+mj-lt"/>
              </a:rPr>
              <a:t>Average </a:t>
            </a:r>
            <a:r>
              <a:rPr lang="en-US" sz="1100" dirty="0">
                <a:latin typeface="+mj-lt"/>
              </a:rPr>
              <a:t>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2009-2016.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7.10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Percentage of Covered Workers Enrolled in a Plan with a General Annual Deductible of $1,000 or More for Single Coverage,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Firm Size,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2009-2016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321624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7.10 Percentage of Covered Workers Enrolled in a Plan with a General Annual Deductible of $1,000 or More for Single Coverage, by Firm Size, 2009-2016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7.10 Percentage of Covered Workers Enrolled in a Plan with a General Annual Deductible of $1,000 or More for Single Coverage, by Firm Size, 2009-2016</dc:title>
  <dc:creator>Michelle Long</dc:creator>
  <cp:lastModifiedBy>Michelle Long</cp:lastModifiedBy>
  <cp:revision>4</cp:revision>
  <dcterms:created xsi:type="dcterms:W3CDTF">2016-09-07T23:01:06Z</dcterms:created>
  <dcterms:modified xsi:type="dcterms:W3CDTF">2016-09-12T13:55:05Z</dcterms:modified>
</cp:coreProperties>
</file>