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132794823060906E-2"/>
          <c:y val="3.3622936963388049E-2"/>
          <c:w val="0.92227373517965427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16"/>
              <c:layout>
                <c:manualLayout>
                  <c:x val="-4.964804507195221E-2"/>
                  <c:y val="-5.7415143022376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Sheet1!$B$2:$S$2</c:f>
              <c:numCache>
                <c:formatCode>_("$"* #,##0_);_("$"* \(#,##0\);_("$"* "-"??_);_(@_)</c:formatCode>
                <c:ptCount val="18"/>
                <c:pt idx="0">
                  <c:v>1831</c:v>
                </c:pt>
                <c:pt idx="1">
                  <c:v>1940</c:v>
                </c:pt>
                <c:pt idx="2" formatCode="&quot;$&quot;#,##0&quot;*&quot;">
                  <c:v>2254</c:v>
                </c:pt>
                <c:pt idx="3" formatCode="&quot;$&quot;#,##0&quot;*&quot;">
                  <c:v>2647</c:v>
                </c:pt>
                <c:pt idx="4">
                  <c:v>2970</c:v>
                </c:pt>
                <c:pt idx="5" formatCode="&quot;$&quot;#,##0&quot;*&quot;">
                  <c:v>3382</c:v>
                </c:pt>
                <c:pt idx="6">
                  <c:v>3170</c:v>
                </c:pt>
                <c:pt idx="7">
                  <c:v>3550</c:v>
                </c:pt>
                <c:pt idx="8" formatCode="&quot;$&quot;#,##0&quot;*&quot;">
                  <c:v>4236</c:v>
                </c:pt>
                <c:pt idx="9">
                  <c:v>4101</c:v>
                </c:pt>
                <c:pt idx="10">
                  <c:v>4204</c:v>
                </c:pt>
                <c:pt idx="11">
                  <c:v>4665</c:v>
                </c:pt>
                <c:pt idx="12">
                  <c:v>4946</c:v>
                </c:pt>
                <c:pt idx="13">
                  <c:v>5134</c:v>
                </c:pt>
                <c:pt idx="14">
                  <c:v>5284</c:v>
                </c:pt>
                <c:pt idx="15">
                  <c:v>5508</c:v>
                </c:pt>
                <c:pt idx="16">
                  <c:v>5904</c:v>
                </c:pt>
                <c:pt idx="17">
                  <c:v>6597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Sheet1!$B$3:$S$3</c:f>
              <c:numCache>
                <c:formatCode>_("$"* #,##0_);_("$"* \(#,##0\);_("$"* "-"??_);_(@_)</c:formatCode>
                <c:ptCount val="18"/>
                <c:pt idx="0">
                  <c:v>1398</c:v>
                </c:pt>
                <c:pt idx="1">
                  <c:v>1453</c:v>
                </c:pt>
                <c:pt idx="2">
                  <c:v>1551</c:v>
                </c:pt>
                <c:pt idx="3" formatCode="&quot;$&quot;#,##0&quot;*&quot;">
                  <c:v>1893</c:v>
                </c:pt>
                <c:pt idx="4" formatCode="&quot;$&quot;#,##0&quot;*&quot;">
                  <c:v>2146</c:v>
                </c:pt>
                <c:pt idx="5" formatCode="&quot;$&quot;#,##0&quot;*&quot;">
                  <c:v>2340</c:v>
                </c:pt>
                <c:pt idx="6">
                  <c:v>2487</c:v>
                </c:pt>
                <c:pt idx="7">
                  <c:v>2658</c:v>
                </c:pt>
                <c:pt idx="8">
                  <c:v>2831</c:v>
                </c:pt>
                <c:pt idx="9">
                  <c:v>2982</c:v>
                </c:pt>
                <c:pt idx="10">
                  <c:v>3182</c:v>
                </c:pt>
                <c:pt idx="11" formatCode="&quot;$&quot;#,##0&quot;*&quot;">
                  <c:v>3652</c:v>
                </c:pt>
                <c:pt idx="12">
                  <c:v>3755</c:v>
                </c:pt>
                <c:pt idx="13">
                  <c:v>3926</c:v>
                </c:pt>
                <c:pt idx="14" formatCode="&quot;$&quot;#,##0&quot;*&quot;">
                  <c:v>4226</c:v>
                </c:pt>
                <c:pt idx="15">
                  <c:v>4523</c:v>
                </c:pt>
                <c:pt idx="16">
                  <c:v>4549</c:v>
                </c:pt>
                <c:pt idx="17">
                  <c:v>4719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2121968"/>
        <c:axId val="252121184"/>
      </c:lineChart>
      <c:catAx>
        <c:axId val="252121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52121184"/>
        <c:crosses val="autoZero"/>
        <c:auto val="1"/>
        <c:lblAlgn val="ctr"/>
        <c:lblOffset val="100"/>
        <c:noMultiLvlLbl val="0"/>
      </c:catAx>
      <c:valAx>
        <c:axId val="252121184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2521219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226920988324736"/>
          <c:y val="3.4806263623826682E-2"/>
          <c:w val="0.34287537333695356"/>
          <c:h val="0.13475199074691938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4302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40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049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777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929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050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4824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927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1524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172200"/>
            <a:ext cx="8229600" cy="685800"/>
          </a:xfrm>
        </p:spPr>
        <p:txBody>
          <a:bodyPr anchor="b" anchorCtr="0"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*Estimate is statistically different from estimate for the previous year shown ( p &lt; .05).</a:t>
            </a:r>
          </a:p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1999-2016.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20855" y="0"/>
            <a:ext cx="8961120" cy="914400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Exhibit 6.9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Average Annual Worker Contributions for Covered Workers with Family Coverage, by Firm Size, 1999-2016</a:t>
            </a:r>
          </a:p>
        </p:txBody>
      </p:sp>
    </p:spTree>
    <p:extLst>
      <p:ext uri="{BB962C8B-B14F-4D97-AF65-F5344CB8AC3E}">
        <p14:creationId xmlns:p14="http://schemas.microsoft.com/office/powerpoint/2010/main" val="410832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6.9 Average Annual Worker Contributions for Covered Workers with Family Coverage, by Firm Size, 1999-2016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6.9 Average Annual Worker Contributions for Covered Workers with Family Coverage, by Firm Size, 1999-2016</dc:title>
  <dc:creator>Michelle Long</dc:creator>
  <cp:lastModifiedBy>Michelle Long</cp:lastModifiedBy>
  <cp:revision>2</cp:revision>
  <dcterms:created xsi:type="dcterms:W3CDTF">2016-09-07T22:16:21Z</dcterms:created>
  <dcterms:modified xsi:type="dcterms:W3CDTF">2016-09-07T22:23:14Z</dcterms:modified>
</cp:coreProperties>
</file>