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105575165173322E-2"/>
          <c:y val="3.3622936963388049E-2"/>
          <c:w val="0.9136530455244819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11"/>
              <c:layout>
                <c:manualLayout>
                  <c:x val="-2.535568829758349E-2"/>
                  <c:y val="6.8714800480448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4.8940789181013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_("$"* #,##0_);_("$"* \(#,##0\);_("$"* "-"??_);_(@_)</c:formatCode>
                <c:ptCount val="18"/>
                <c:pt idx="0">
                  <c:v>286</c:v>
                </c:pt>
                <c:pt idx="1">
                  <c:v>280</c:v>
                </c:pt>
                <c:pt idx="2">
                  <c:v>306</c:v>
                </c:pt>
                <c:pt idx="3" formatCode="&quot;$&quot;#,##0&quot;*&quot;">
                  <c:v>406</c:v>
                </c:pt>
                <c:pt idx="4">
                  <c:v>450</c:v>
                </c:pt>
                <c:pt idx="5">
                  <c:v>513</c:v>
                </c:pt>
                <c:pt idx="6">
                  <c:v>556</c:v>
                </c:pt>
                <c:pt idx="7">
                  <c:v>515</c:v>
                </c:pt>
                <c:pt idx="8">
                  <c:v>561</c:v>
                </c:pt>
                <c:pt idx="9">
                  <c:v>624</c:v>
                </c:pt>
                <c:pt idx="10">
                  <c:v>625</c:v>
                </c:pt>
                <c:pt idx="11" formatCode="&quot;$&quot;#,##0&quot;*&quot;">
                  <c:v>865</c:v>
                </c:pt>
                <c:pt idx="12">
                  <c:v>762</c:v>
                </c:pt>
                <c:pt idx="13">
                  <c:v>848</c:v>
                </c:pt>
                <c:pt idx="14">
                  <c:v>862</c:v>
                </c:pt>
                <c:pt idx="15">
                  <c:v>902</c:v>
                </c:pt>
                <c:pt idx="16">
                  <c:v>899</c:v>
                </c:pt>
                <c:pt idx="17">
                  <c:v>1021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_("$"* #,##0_);_("$"* \(#,##0\);_("$"* "-"??_);_(@_)</c:formatCode>
                <c:ptCount val="18"/>
                <c:pt idx="0">
                  <c:v>334</c:v>
                </c:pt>
                <c:pt idx="1">
                  <c:v>363</c:v>
                </c:pt>
                <c:pt idx="2">
                  <c:v>380</c:v>
                </c:pt>
                <c:pt idx="3" formatCode="&quot;$&quot;#,##0&quot;*&quot;">
                  <c:v>495</c:v>
                </c:pt>
                <c:pt idx="4">
                  <c:v>536</c:v>
                </c:pt>
                <c:pt idx="5">
                  <c:v>578</c:v>
                </c:pt>
                <c:pt idx="6" formatCode="&quot;$&quot;#,##0&quot;*&quot;">
                  <c:v>638</c:v>
                </c:pt>
                <c:pt idx="7">
                  <c:v>689</c:v>
                </c:pt>
                <c:pt idx="8" formatCode="&quot;$&quot;#,##0&quot;*&quot;">
                  <c:v>759</c:v>
                </c:pt>
                <c:pt idx="9">
                  <c:v>769</c:v>
                </c:pt>
                <c:pt idx="10" formatCode="&quot;$&quot;#,##0&quot;*&quot;">
                  <c:v>854</c:v>
                </c:pt>
                <c:pt idx="11">
                  <c:v>917</c:v>
                </c:pt>
                <c:pt idx="12">
                  <c:v>996</c:v>
                </c:pt>
                <c:pt idx="13">
                  <c:v>1001</c:v>
                </c:pt>
                <c:pt idx="14">
                  <c:v>1065</c:v>
                </c:pt>
                <c:pt idx="15" formatCode="&quot;$&quot;#,##0&quot;*&quot;">
                  <c:v>1160</c:v>
                </c:pt>
                <c:pt idx="16">
                  <c:v>1146</c:v>
                </c:pt>
                <c:pt idx="17">
                  <c:v>1176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9691176"/>
        <c:axId val="269691960"/>
      </c:lineChart>
      <c:catAx>
        <c:axId val="269691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9691960"/>
        <c:crosses val="autoZero"/>
        <c:auto val="1"/>
        <c:lblAlgn val="ctr"/>
        <c:lblOffset val="100"/>
        <c:noMultiLvlLbl val="0"/>
      </c:catAx>
      <c:valAx>
        <c:axId val="269691960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2696911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4.8930557409137425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9931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27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92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0077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29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0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102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516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229600" cy="685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*Estimate is statistically different from estimate for the previous year shown (p &lt; .05).</a:t>
            </a:r>
          </a:p>
          <a:p>
            <a:pPr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1999-2016.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066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6.8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Average Annual Worker Contributions for Covered Workers with Single Coverage, by Firm Size, 1999-2016</a:t>
            </a:r>
          </a:p>
        </p:txBody>
      </p:sp>
    </p:spTree>
    <p:extLst>
      <p:ext uri="{BB962C8B-B14F-4D97-AF65-F5344CB8AC3E}">
        <p14:creationId xmlns:p14="http://schemas.microsoft.com/office/powerpoint/2010/main" val="3739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6.8 Average Annual Worker Contributions for Covered Workers with Single Coverage, by Firm Size, 1999-2016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6.8 Average Annual Worker Contributions for Covered Workers with Single Coverage, by Firm Size, 1999-2016</dc:title>
  <dc:creator>Michelle Long</dc:creator>
  <cp:lastModifiedBy>Michelle Long</cp:lastModifiedBy>
  <cp:revision>2</cp:revision>
  <dcterms:created xsi:type="dcterms:W3CDTF">2016-09-07T22:16:22Z</dcterms:created>
  <dcterms:modified xsi:type="dcterms:W3CDTF">2016-09-07T22:23:01Z</dcterms:modified>
</cp:coreProperties>
</file>