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286361268866863E-2"/>
          <c:y val="0.11947206471204751"/>
          <c:w val="0.84059521485434152"/>
          <c:h val="0.681185223007533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Worker Contribution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Sheet1!$B$1:$H$1</c:f>
              <c:strCache>
                <c:ptCount val="7"/>
                <c:pt idx="0">
                  <c:v>Less Than 35% are Lower Wage Level</c:v>
                </c:pt>
                <c:pt idx="1">
                  <c:v>35% or More are Lower Wage Level</c:v>
                </c:pt>
                <c:pt idx="2">
                  <c:v>All Firms</c:v>
                </c:pt>
                <c:pt idx="3">
                  <c:v> </c:v>
                </c:pt>
                <c:pt idx="4">
                  <c:v>Less Than 35% are Lower Wage Level </c:v>
                </c:pt>
                <c:pt idx="5">
                  <c:v>35% or More are Lower Wage Level  </c:v>
                </c:pt>
                <c:pt idx="6">
                  <c:v>All Firms </c:v>
                </c:pt>
              </c:strCache>
            </c:strRef>
          </c:cat>
          <c:val>
            <c:numRef>
              <c:f>Sheet1!$B$2:$H$2</c:f>
              <c:numCache>
                <c:formatCode>"$"#,##0"*"</c:formatCode>
                <c:ptCount val="7"/>
                <c:pt idx="0">
                  <c:v>1115</c:v>
                </c:pt>
                <c:pt idx="1">
                  <c:v>1322</c:v>
                </c:pt>
                <c:pt idx="2" formatCode="&quot;$&quot;#,##0">
                  <c:v>1129</c:v>
                </c:pt>
                <c:pt idx="4" formatCode="&quot;$&quot;#,##0">
                  <c:v>5221</c:v>
                </c:pt>
                <c:pt idx="5" formatCode="&quot;$&quot;#,##0">
                  <c:v>6081</c:v>
                </c:pt>
                <c:pt idx="6" formatCode="&quot;$&quot;#,##0">
                  <c:v>5277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Employer Contribution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Sheet1!$B$1:$H$1</c:f>
              <c:strCache>
                <c:ptCount val="7"/>
                <c:pt idx="0">
                  <c:v>Less Than 35% are Lower Wage Level</c:v>
                </c:pt>
                <c:pt idx="1">
                  <c:v>35% or More are Lower Wage Level</c:v>
                </c:pt>
                <c:pt idx="2">
                  <c:v>All Firms</c:v>
                </c:pt>
                <c:pt idx="3">
                  <c:v> </c:v>
                </c:pt>
                <c:pt idx="4">
                  <c:v>Less Than 35% are Lower Wage Level </c:v>
                </c:pt>
                <c:pt idx="5">
                  <c:v>35% or More are Lower Wage Level  </c:v>
                </c:pt>
                <c:pt idx="6">
                  <c:v>All Firms </c:v>
                </c:pt>
              </c:strCache>
            </c:strRef>
          </c:cat>
          <c:val>
            <c:numRef>
              <c:f>Sheet1!$B$3:$H$3</c:f>
              <c:numCache>
                <c:formatCode>"$"#,##0"*"</c:formatCode>
                <c:ptCount val="7"/>
                <c:pt idx="0">
                  <c:v>5339</c:v>
                </c:pt>
                <c:pt idx="1">
                  <c:v>4846</c:v>
                </c:pt>
                <c:pt idx="2" formatCode="&quot;$&quot;#,##0">
                  <c:v>5306</c:v>
                </c:pt>
                <c:pt idx="4">
                  <c:v>12956</c:v>
                </c:pt>
                <c:pt idx="5">
                  <c:v>11563</c:v>
                </c:pt>
                <c:pt idx="6" formatCode="&quot;$&quot;#,##0">
                  <c:v>12865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54705760"/>
        <c:axId val="254701448"/>
      </c:barChart>
      <c:catAx>
        <c:axId val="2547057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54701448"/>
        <c:crosses val="autoZero"/>
        <c:auto val="1"/>
        <c:lblAlgn val="ctr"/>
        <c:lblOffset val="100"/>
        <c:noMultiLvlLbl val="0"/>
      </c:catAx>
      <c:valAx>
        <c:axId val="254701448"/>
        <c:scaling>
          <c:orientation val="minMax"/>
        </c:scaling>
        <c:delete val="1"/>
        <c:axPos val="l"/>
        <c:numFmt formatCode="&quot;$&quot;#,##0&quot;*&quot;" sourceLinked="1"/>
        <c:majorTickMark val="out"/>
        <c:minorTickMark val="none"/>
        <c:tickLblPos val="nextTo"/>
        <c:crossAx val="2547057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7.6918071191514285E-3"/>
          <c:y val="0.19110128922563926"/>
          <c:w val="0.18295503351337278"/>
          <c:h val="0.1074609188002443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0.54545</cdr:x>
      <cdr:y>0.13582</cdr:y>
    </cdr:from>
    <cdr:to>
      <cdr:x>0.63636</cdr:x>
      <cdr:y>0.19298</cdr:y>
    </cdr:to>
    <cdr:sp macro="" textlink="">
      <cdr:nvSpPr>
        <cdr:cNvPr id="19" name="TextBox 7"/>
        <cdr:cNvSpPr txBox="1"/>
      </cdr:nvSpPr>
      <cdr:spPr>
        <a:xfrm xmlns:a="http://schemas.openxmlformats.org/drawingml/2006/main">
          <a:off x="5029200" y="658203"/>
          <a:ext cx="838208" cy="2770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dirty="0" smtClean="0">
              <a:latin typeface="+mj-lt"/>
              <a:cs typeface="Meta Offc Pro"/>
            </a:rPr>
            <a:t>$18,177</a:t>
          </a:r>
        </a:p>
      </cdr:txBody>
    </cdr:sp>
  </cdr:relSizeAnchor>
  <cdr:relSizeAnchor xmlns:cdr="http://schemas.openxmlformats.org/drawingml/2006/chartDrawing">
    <cdr:from>
      <cdr:x>0.66942</cdr:x>
      <cdr:y>0.13902</cdr:y>
    </cdr:from>
    <cdr:to>
      <cdr:x>0.76033</cdr:x>
      <cdr:y>0.19618</cdr:y>
    </cdr:to>
    <cdr:sp macro="" textlink="">
      <cdr:nvSpPr>
        <cdr:cNvPr id="20" name="TextBox 7"/>
        <cdr:cNvSpPr txBox="1"/>
      </cdr:nvSpPr>
      <cdr:spPr>
        <a:xfrm xmlns:a="http://schemas.openxmlformats.org/drawingml/2006/main">
          <a:off x="6172200" y="673741"/>
          <a:ext cx="838209" cy="27701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dirty="0" smtClean="0">
              <a:latin typeface="+mj-lt"/>
              <a:cs typeface="Meta Offc Pro"/>
            </a:rPr>
            <a:t>$17,644</a:t>
          </a:r>
        </a:p>
      </cdr:txBody>
    </cdr:sp>
  </cdr:relSizeAnchor>
  <cdr:relSizeAnchor xmlns:cdr="http://schemas.openxmlformats.org/drawingml/2006/chartDrawing">
    <cdr:from>
      <cdr:x>0.78512</cdr:x>
      <cdr:y>0.13582</cdr:y>
    </cdr:from>
    <cdr:to>
      <cdr:x>0.87603</cdr:x>
      <cdr:y>0.19298</cdr:y>
    </cdr:to>
    <cdr:sp macro="" textlink="">
      <cdr:nvSpPr>
        <cdr:cNvPr id="21" name="TextBox 7"/>
        <cdr:cNvSpPr txBox="1"/>
      </cdr:nvSpPr>
      <cdr:spPr>
        <a:xfrm xmlns:a="http://schemas.openxmlformats.org/drawingml/2006/main">
          <a:off x="7239000" y="658203"/>
          <a:ext cx="838209" cy="2770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dirty="0" smtClean="0">
              <a:latin typeface="+mj-lt"/>
              <a:cs typeface="Meta Offc Pro"/>
            </a:rPr>
            <a:t>$18,142</a:t>
          </a:r>
        </a:p>
      </cdr:txBody>
    </cdr:sp>
  </cdr:relSizeAnchor>
  <cdr:relSizeAnchor xmlns:cdr="http://schemas.openxmlformats.org/drawingml/2006/chartDrawing">
    <cdr:from>
      <cdr:x>0.47107</cdr:x>
      <cdr:y>0.03289</cdr:y>
    </cdr:from>
    <cdr:to>
      <cdr:x>0.47107</cdr:x>
      <cdr:y>0.80189</cdr:y>
    </cdr:to>
    <cdr:cxnSp macro="">
      <cdr:nvCxnSpPr>
        <cdr:cNvPr id="5" name="Straight Connector 4"/>
        <cdr:cNvCxnSpPr/>
      </cdr:nvCxnSpPr>
      <cdr:spPr>
        <a:xfrm xmlns:a="http://schemas.openxmlformats.org/drawingml/2006/main" flipV="1">
          <a:off x="4343400" y="159391"/>
          <a:ext cx="0" cy="3726809"/>
        </a:xfrm>
        <a:prstGeom xmlns:a="http://schemas.openxmlformats.org/drawingml/2006/main" prst="line">
          <a:avLst/>
        </a:prstGeom>
        <a:ln xmlns:a="http://schemas.openxmlformats.org/drawingml/2006/main" w="19050" cmpd="sng">
          <a:solidFill>
            <a:schemeClr val="tx1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93424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200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3710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215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116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648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6432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238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304800" y="1371600"/>
          <a:ext cx="9220200" cy="4846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0" y="6309360"/>
            <a:ext cx="8321040" cy="54864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*Estimate is statistically different between All Large Firms and All Small Firms estimate (p &lt; .05).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NOTE:  Lower wage level is $23,000 annually or less, the 25</a:t>
            </a:r>
            <a:r>
              <a:rPr lang="en-US" sz="1100" baseline="30000" dirty="0">
                <a:latin typeface="+mj-lt"/>
              </a:rPr>
              <a:t>th</a:t>
            </a:r>
            <a:r>
              <a:rPr lang="en-US" sz="1100" dirty="0">
                <a:latin typeface="+mj-lt"/>
              </a:rPr>
              <a:t> percentile for workers’ earnings nationally.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SOURCE:  Kaiser/HRET Survey of Employer-Sponsored Health Benefits, 2016.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914400"/>
          </a:xfrm>
        </p:spPr>
        <p:txBody>
          <a:bodyPr/>
          <a:lstStyle/>
          <a:p>
            <a:r>
              <a:rPr lang="en-US" sz="2400" dirty="0">
                <a:latin typeface="+mn-lt"/>
              </a:rPr>
              <a:t>Exhibit 6.7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Average Annual Worker and Employer Contributions to Premiums and Total Premiums for Single and Family Coverage, by Firm Wage Level, 2016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986549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j-lt"/>
                <a:cs typeface="Meta Offc Pro"/>
              </a:rPr>
              <a:t>$6,454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9300" y="3999866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j-lt"/>
                <a:cs typeface="Meta Offc Pro"/>
              </a:rPr>
              <a:t>$6,168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24200" y="3976257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j-lt"/>
                <a:cs typeface="Meta Offc Pro"/>
              </a:rPr>
              <a:t>$6,435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800" y="1530991"/>
            <a:ext cx="2819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+mj-lt"/>
                <a:cs typeface="Meta Offc Pro"/>
              </a:rPr>
              <a:t>Single Coverage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57800" y="1530991"/>
            <a:ext cx="2819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+mj-lt"/>
                <a:cs typeface="Meta Offc Pro"/>
              </a:rPr>
              <a:t>Family Coverage</a:t>
            </a:r>
          </a:p>
        </p:txBody>
      </p:sp>
    </p:spTree>
    <p:extLst>
      <p:ext uri="{BB962C8B-B14F-4D97-AF65-F5344CB8AC3E}">
        <p14:creationId xmlns:p14="http://schemas.microsoft.com/office/powerpoint/2010/main" val="423631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70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6.7 Average Annual Worker and Employer Contributions to Premiums and Total Premiums for Single and Family Coverage, by Firm Wage Level,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6.7 Average Annual Worker and Employer Contributions to Premiums and Total Premiums for Single and Family Coverage, by Firm Wage Level, 2016</dc:title>
  <dc:creator>Michelle Long</dc:creator>
  <cp:lastModifiedBy>Michelle Long</cp:lastModifiedBy>
  <cp:revision>2</cp:revision>
  <dcterms:created xsi:type="dcterms:W3CDTF">2016-09-07T22:16:23Z</dcterms:created>
  <dcterms:modified xsi:type="dcterms:W3CDTF">2016-09-07T22:22:24Z</dcterms:modified>
</cp:coreProperties>
</file>