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286361268866863E-2"/>
          <c:y val="0.11947206471204751"/>
          <c:w val="0.84059521485434152"/>
          <c:h val="0.681185223007533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Small Firms 
(3 to 199 Workers)</c:v>
                </c:pt>
                <c:pt idx="1">
                  <c:v>Large Firms 
(200 or More Workers)</c:v>
                </c:pt>
                <c:pt idx="2">
                  <c:v>All Firms</c:v>
                </c:pt>
                <c:pt idx="3">
                  <c:v> </c:v>
                </c:pt>
                <c:pt idx="4">
                  <c:v>Small Firms 
(3 to 199 Workers) </c:v>
                </c:pt>
                <c:pt idx="5">
                  <c:v>Large Firms 
(200 or More Workers) </c:v>
                </c:pt>
                <c:pt idx="6">
                  <c:v>All Firms </c:v>
                </c:pt>
              </c:strCache>
            </c:strRef>
          </c:cat>
          <c:val>
            <c:numRef>
              <c:f>Sheet1!$B$2:$H$2</c:f>
              <c:numCache>
                <c:formatCode>"$"#,##0"*"</c:formatCode>
                <c:ptCount val="7"/>
                <c:pt idx="0">
                  <c:v>1021</c:v>
                </c:pt>
                <c:pt idx="1">
                  <c:v>1176</c:v>
                </c:pt>
                <c:pt idx="2" formatCode="&quot;$&quot;#,##0">
                  <c:v>1129</c:v>
                </c:pt>
                <c:pt idx="4">
                  <c:v>6597</c:v>
                </c:pt>
                <c:pt idx="5">
                  <c:v>4719</c:v>
                </c:pt>
                <c:pt idx="6" formatCode="&quot;$&quot;#,##0">
                  <c:v>5277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Small Firms 
(3 to 199 Workers)</c:v>
                </c:pt>
                <c:pt idx="1">
                  <c:v>Large Firms 
(200 or More Workers)</c:v>
                </c:pt>
                <c:pt idx="2">
                  <c:v>All Firms</c:v>
                </c:pt>
                <c:pt idx="3">
                  <c:v> </c:v>
                </c:pt>
                <c:pt idx="4">
                  <c:v>Small Firms 
(3 to 199 Workers) </c:v>
                </c:pt>
                <c:pt idx="5">
                  <c:v>Large Firms 
(200 or More Workers) </c:v>
                </c:pt>
                <c:pt idx="6">
                  <c:v>All Firms </c:v>
                </c:pt>
              </c:strCache>
            </c:strRef>
          </c:cat>
          <c:val>
            <c:numRef>
              <c:f>Sheet1!$B$3:$H$3</c:f>
              <c:numCache>
                <c:formatCode>"$"#,##0</c:formatCode>
                <c:ptCount val="7"/>
                <c:pt idx="0">
                  <c:v>5408</c:v>
                </c:pt>
                <c:pt idx="1">
                  <c:v>5261</c:v>
                </c:pt>
                <c:pt idx="2">
                  <c:v>5306</c:v>
                </c:pt>
                <c:pt idx="4" formatCode="&quot;$&quot;#,##0&quot;*&quot;">
                  <c:v>10949</c:v>
                </c:pt>
                <c:pt idx="5" formatCode="&quot;$&quot;#,##0&quot;*&quot;">
                  <c:v>13676</c:v>
                </c:pt>
                <c:pt idx="6">
                  <c:v>12865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69677968"/>
        <c:axId val="269680320"/>
      </c:barChart>
      <c:catAx>
        <c:axId val="269677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69680320"/>
        <c:crosses val="autoZero"/>
        <c:auto val="1"/>
        <c:lblAlgn val="ctr"/>
        <c:lblOffset val="100"/>
        <c:noMultiLvlLbl val="0"/>
      </c:catAx>
      <c:valAx>
        <c:axId val="269680320"/>
        <c:scaling>
          <c:orientation val="minMax"/>
        </c:scaling>
        <c:delete val="1"/>
        <c:axPos val="l"/>
        <c:numFmt formatCode="&quot;$&quot;#,##0&quot;*&quot;" sourceLinked="1"/>
        <c:majorTickMark val="out"/>
        <c:minorTickMark val="none"/>
        <c:tickLblPos val="nextTo"/>
        <c:crossAx val="2696779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7.6918071191514285E-3"/>
          <c:y val="0.17537801878538767"/>
          <c:w val="0.18295503351337278"/>
          <c:h val="0.1074609188002443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0.54545</cdr:x>
      <cdr:y>0.1475</cdr:y>
    </cdr:from>
    <cdr:to>
      <cdr:x>0.63636</cdr:x>
      <cdr:y>0.20466</cdr:y>
    </cdr:to>
    <cdr:sp macro="" textlink="">
      <cdr:nvSpPr>
        <cdr:cNvPr id="19" name="TextBox 7"/>
        <cdr:cNvSpPr txBox="1"/>
      </cdr:nvSpPr>
      <cdr:spPr>
        <a:xfrm xmlns:a="http://schemas.openxmlformats.org/drawingml/2006/main">
          <a:off x="5029201" y="714811"/>
          <a:ext cx="838208" cy="27701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50" b="1" dirty="0" smtClean="0">
              <a:latin typeface="+mj-lt"/>
              <a:cs typeface="Meta Offc Pro"/>
            </a:rPr>
            <a:t>$</a:t>
          </a:r>
          <a:r>
            <a:rPr lang="en-US" sz="1200" b="1" dirty="0" smtClean="0">
              <a:latin typeface="+mj-lt"/>
              <a:cs typeface="Meta Offc Pro"/>
            </a:rPr>
            <a:t>17,546*</a:t>
          </a:r>
          <a:endParaRPr lang="en-US" sz="1050" b="1" dirty="0" smtClean="0">
            <a:latin typeface="+mj-lt"/>
            <a:cs typeface="Meta Offc Pro"/>
          </a:endParaRPr>
        </a:p>
      </cdr:txBody>
    </cdr:sp>
  </cdr:relSizeAnchor>
  <cdr:relSizeAnchor xmlns:cdr="http://schemas.openxmlformats.org/drawingml/2006/chartDrawing">
    <cdr:from>
      <cdr:x>0.66529</cdr:x>
      <cdr:y>0.12264</cdr:y>
    </cdr:from>
    <cdr:to>
      <cdr:x>0.7562</cdr:x>
      <cdr:y>0.1798</cdr:y>
    </cdr:to>
    <cdr:sp macro="" textlink="">
      <cdr:nvSpPr>
        <cdr:cNvPr id="20" name="TextBox 7"/>
        <cdr:cNvSpPr txBox="1"/>
      </cdr:nvSpPr>
      <cdr:spPr>
        <a:xfrm xmlns:a="http://schemas.openxmlformats.org/drawingml/2006/main">
          <a:off x="6134101" y="594360"/>
          <a:ext cx="838209" cy="27701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 smtClean="0">
              <a:latin typeface="+mj-lt"/>
              <a:cs typeface="Meta Offc Pro"/>
            </a:rPr>
            <a:t>$18,395*</a:t>
          </a:r>
        </a:p>
      </cdr:txBody>
    </cdr:sp>
  </cdr:relSizeAnchor>
  <cdr:relSizeAnchor xmlns:cdr="http://schemas.openxmlformats.org/drawingml/2006/chartDrawing">
    <cdr:from>
      <cdr:x>0.78926</cdr:x>
      <cdr:y>0.13582</cdr:y>
    </cdr:from>
    <cdr:to>
      <cdr:x>0.88017</cdr:x>
      <cdr:y>0.19298</cdr:y>
    </cdr:to>
    <cdr:sp macro="" textlink="">
      <cdr:nvSpPr>
        <cdr:cNvPr id="21" name="TextBox 7"/>
        <cdr:cNvSpPr txBox="1"/>
      </cdr:nvSpPr>
      <cdr:spPr>
        <a:xfrm xmlns:a="http://schemas.openxmlformats.org/drawingml/2006/main">
          <a:off x="7277101" y="658203"/>
          <a:ext cx="838209" cy="2770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50" b="1" dirty="0" smtClean="0">
              <a:latin typeface="+mj-lt"/>
              <a:cs typeface="Meta Offc Pro"/>
            </a:rPr>
            <a:t>$</a:t>
          </a:r>
          <a:r>
            <a:rPr lang="en-US" sz="1200" b="1" dirty="0" smtClean="0">
              <a:latin typeface="+mj-lt"/>
              <a:cs typeface="Meta Offc Pro"/>
            </a:rPr>
            <a:t>18,142</a:t>
          </a:r>
          <a:endParaRPr lang="en-US" sz="1050" b="1" dirty="0" smtClean="0">
            <a:latin typeface="+mj-lt"/>
            <a:cs typeface="Meta Offc Pro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8107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1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174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1590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70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183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23320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136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304800" y="1371600"/>
          <a:ext cx="9220200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0" y="6309360"/>
            <a:ext cx="8321040" cy="54864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*Estimate is statistically different between All Large Firms and All Small Firms estimate (p &lt; .05).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SOURCE:  Kaiser/HRET Survey of Employer-Sponsored Health Benefits, 2016.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91440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6.6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Average Annual Worker and Employer Contributions to Premiums and Total Premiums for Single and Family Coverage, by Firm Size, 2016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975316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+mj-lt"/>
                <a:cs typeface="Meta Offc Pro"/>
              </a:rPr>
              <a:t>$6,429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9300" y="3975316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j-lt"/>
                <a:cs typeface="Meta Offc Pro"/>
              </a:rPr>
              <a:t>$</a:t>
            </a:r>
            <a:r>
              <a:rPr lang="en-US" sz="1200" b="1" dirty="0">
                <a:latin typeface="+mj-lt"/>
                <a:cs typeface="Meta Offc Pro"/>
              </a:rPr>
              <a:t>6,438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3976257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+mj-lt"/>
                <a:cs typeface="Meta Offc Pro"/>
              </a:rPr>
              <a:t>$6,435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" y="1530991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+mj-lt"/>
                <a:cs typeface="Meta Offc Pro"/>
              </a:rPr>
              <a:t>Single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7800" y="1530991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+mj-lt"/>
                <a:cs typeface="Meta Offc Pro"/>
              </a:rPr>
              <a:t>Family Coverage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4648200" y="1530993"/>
            <a:ext cx="0" cy="3726809"/>
          </a:xfrm>
          <a:prstGeom prst="line">
            <a:avLst/>
          </a:prstGeom>
          <a:ln w="1905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51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6.6 Average Annual Worker and Employer Contributions to Premiums and Total Premiums for Single and Family Coverage, by Firm Size,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6.6 Average Annual Worker and Employer Contributions to Premiums and Total Premiums for Single and Family Coverage, by Firm Size, 2016</dc:title>
  <dc:creator>Michelle Long</dc:creator>
  <cp:lastModifiedBy>Michelle Long</cp:lastModifiedBy>
  <cp:revision>2</cp:revision>
  <dcterms:created xsi:type="dcterms:W3CDTF">2016-09-07T22:16:23Z</dcterms:created>
  <dcterms:modified xsi:type="dcterms:W3CDTF">2016-09-07T22:21:59Z</dcterms:modified>
</cp:coreProperties>
</file>