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76984560029805"/>
          <c:y val="8.3333315694412893E-2"/>
          <c:w val="0.80193447348917624"/>
          <c:h val="0.85307851725541506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fld id="{B1876B53-76ED-4D29-AC27-9D8C5B5A1B9D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FC23314C-0846-4AC6-BBE6-3F6D3A8F953F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Sheet1!$C$2:$C$16</c:f>
              <c:numCache>
                <c:formatCode>"$"#,##0</c:formatCode>
                <c:ptCount val="14"/>
                <c:pt idx="0">
                  <c:v>1207</c:v>
                </c:pt>
                <c:pt idx="1">
                  <c:v>5389</c:v>
                </c:pt>
                <c:pt idx="3">
                  <c:v>1237</c:v>
                </c:pt>
                <c:pt idx="4">
                  <c:v>5569</c:v>
                </c:pt>
                <c:pt idx="6">
                  <c:v>1011</c:v>
                </c:pt>
                <c:pt idx="7">
                  <c:v>6791</c:v>
                </c:pt>
                <c:pt idx="9" formatCode="&quot;$&quot;#,##0&quot;*&quot;">
                  <c:v>943</c:v>
                </c:pt>
                <c:pt idx="10" formatCode="&quot;$&quot;#,##0&quot;*&quot;">
                  <c:v>4289</c:v>
                </c:pt>
                <c:pt idx="12">
                  <c:v>1129</c:v>
                </c:pt>
                <c:pt idx="13">
                  <c:v>5277</c:v>
                </c:pt>
              </c:numCache>
            </c:numRef>
          </c:val>
        </c:ser>
        <c:ser>
          <c:idx val="0"/>
          <c:order val="1"/>
          <c:tx>
            <c:strRef>
              <c:f>Sheet1!$D$1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 w="317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Sheet1!$D$2:$D$16</c:f>
              <c:numCache>
                <c:formatCode>"$"#,##0</c:formatCode>
                <c:ptCount val="14"/>
                <c:pt idx="0">
                  <c:v>5369</c:v>
                </c:pt>
                <c:pt idx="1">
                  <c:v>12589</c:v>
                </c:pt>
                <c:pt idx="3" formatCode="&quot;$&quot;#,##0&quot;*&quot;">
                  <c:v>5563</c:v>
                </c:pt>
                <c:pt idx="4">
                  <c:v>13433</c:v>
                </c:pt>
                <c:pt idx="6">
                  <c:v>5373</c:v>
                </c:pt>
                <c:pt idx="7">
                  <c:v>11506</c:v>
                </c:pt>
                <c:pt idx="9" formatCode="&quot;$&quot;#,##0&quot;*&quot;">
                  <c:v>4819</c:v>
                </c:pt>
                <c:pt idx="10">
                  <c:v>12448</c:v>
                </c:pt>
                <c:pt idx="12">
                  <c:v>5306</c:v>
                </c:pt>
                <c:pt idx="13">
                  <c:v>12865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264275400"/>
        <c:axId val="264279712"/>
      </c:barChart>
      <c:catAx>
        <c:axId val="2642754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42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26427971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264279712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264275400"/>
        <c:crosses val="max"/>
        <c:crossBetween val="between"/>
      </c:valAx>
      <c:spPr>
        <a:noFill/>
        <a:ln w="27383">
          <a:noFill/>
        </a:ln>
      </c:spPr>
    </c:plotArea>
    <c:legend>
      <c:legendPos val="b"/>
      <c:layout>
        <c:manualLayout>
          <c:xMode val="edge"/>
          <c:yMode val="edge"/>
          <c:x val="0.28328804832020449"/>
          <c:y val="1.66990407158161E-4"/>
          <c:w val="0.53646885052167048"/>
          <c:h val="6.0945538057742783E-2"/>
        </c:manualLayout>
      </c:layout>
      <c:overlay val="0"/>
      <c:spPr>
        <a:noFill/>
        <a:ln w="3423">
          <a:noFill/>
          <a:prstDash val="solid"/>
        </a:ln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94" b="1" i="0" u="none" strike="noStrike" baseline="0">
          <a:solidFill>
            <a:schemeClr val="tx1"/>
          </a:solidFill>
          <a:latin typeface="+mj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D53CE-0BE4-4290-BB0E-3B1D2E61D05B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361A2-6077-4E58-A892-41301193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88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B6B849-29B2-41B5-823F-187A4DE7FDC3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635" y="4416099"/>
            <a:ext cx="5139134" cy="418245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88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747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985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97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4892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6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50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032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/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6.5 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Average Annual Firm and Worker Premium Contributions and Total Premiums for Covered Workers for Single and Family Coverage, by Plan Type, 2016</a:t>
            </a:r>
          </a:p>
        </p:txBody>
      </p:sp>
      <p:graphicFrame>
        <p:nvGraphicFramePr>
          <p:cNvPr id="22" name="Object 2"/>
          <p:cNvGraphicFramePr>
            <a:graphicFrameLocks noGrp="1" noChangeAspect="1"/>
          </p:cNvGraphicFramePr>
          <p:nvPr>
            <p:ph type="chart" idx="1"/>
            <p:extLst/>
          </p:nvPr>
        </p:nvGraphicFramePr>
        <p:xfrm>
          <a:off x="76202" y="1600200"/>
          <a:ext cx="8839201" cy="474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17417" y="6355191"/>
            <a:ext cx="5410200" cy="490134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*Estimate is statistically different from All Plans estimate by coverage type (p &lt; .05).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SOURCE:  Kaiser/HRET Survey of Employer-Sponsored Health Benefits, 2016.</a:t>
            </a:r>
          </a:p>
        </p:txBody>
      </p:sp>
      <p:sp>
        <p:nvSpPr>
          <p:cNvPr id="15407" name="Text Box 47"/>
          <p:cNvSpPr txBox="1">
            <a:spLocks noChangeArrowheads="1"/>
          </p:cNvSpPr>
          <p:nvPr/>
        </p:nvSpPr>
        <p:spPr bwMode="auto">
          <a:xfrm>
            <a:off x="3630386" y="1982083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$6,576</a:t>
            </a:r>
          </a:p>
        </p:txBody>
      </p: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7754645" y="230743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$17,978</a:t>
            </a:r>
          </a:p>
        </p:txBody>
      </p:sp>
      <p:sp>
        <p:nvSpPr>
          <p:cNvPr id="15409" name="Text Box 49"/>
          <p:cNvSpPr txBox="1">
            <a:spLocks noChangeArrowheads="1"/>
          </p:cNvSpPr>
          <p:nvPr/>
        </p:nvSpPr>
        <p:spPr bwMode="auto">
          <a:xfrm>
            <a:off x="3733800" y="2882534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$6,800*</a:t>
            </a:r>
          </a:p>
        </p:txBody>
      </p:sp>
      <p:sp>
        <p:nvSpPr>
          <p:cNvPr id="15410" name="Text Box 50"/>
          <p:cNvSpPr txBox="1">
            <a:spLocks noChangeArrowheads="1"/>
          </p:cNvSpPr>
          <p:nvPr/>
        </p:nvSpPr>
        <p:spPr bwMode="auto">
          <a:xfrm>
            <a:off x="8135645" y="3155152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$19,003*</a:t>
            </a:r>
          </a:p>
        </p:txBody>
      </p:sp>
      <p:sp>
        <p:nvSpPr>
          <p:cNvPr id="15411" name="Text Box 51"/>
          <p:cNvSpPr txBox="1">
            <a:spLocks noChangeArrowheads="1"/>
          </p:cNvSpPr>
          <p:nvPr/>
        </p:nvSpPr>
        <p:spPr bwMode="auto">
          <a:xfrm>
            <a:off x="3581400" y="375929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$6,384</a:t>
            </a:r>
          </a:p>
        </p:txBody>
      </p:sp>
      <p:sp>
        <p:nvSpPr>
          <p:cNvPr id="15412" name="Text Box 52"/>
          <p:cNvSpPr txBox="1">
            <a:spLocks noChangeArrowheads="1"/>
          </p:cNvSpPr>
          <p:nvPr/>
        </p:nvSpPr>
        <p:spPr bwMode="auto">
          <a:xfrm>
            <a:off x="7813090" y="4020900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$18,297</a:t>
            </a:r>
          </a:p>
        </p:txBody>
      </p:sp>
      <p:sp>
        <p:nvSpPr>
          <p:cNvPr id="15413" name="Text Box 53"/>
          <p:cNvSpPr txBox="1">
            <a:spLocks noChangeArrowheads="1"/>
          </p:cNvSpPr>
          <p:nvPr/>
        </p:nvSpPr>
        <p:spPr bwMode="auto">
          <a:xfrm>
            <a:off x="3381375" y="4618862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$5,762*</a:t>
            </a:r>
          </a:p>
        </p:txBody>
      </p:sp>
      <p:sp>
        <p:nvSpPr>
          <p:cNvPr id="15414" name="Text Box 54"/>
          <p:cNvSpPr txBox="1">
            <a:spLocks noChangeArrowheads="1"/>
          </p:cNvSpPr>
          <p:nvPr/>
        </p:nvSpPr>
        <p:spPr bwMode="auto">
          <a:xfrm>
            <a:off x="7315200" y="4898355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$16,737*</a:t>
            </a:r>
          </a:p>
        </p:txBody>
      </p:sp>
      <p:sp>
        <p:nvSpPr>
          <p:cNvPr id="15415" name="Text Box 55"/>
          <p:cNvSpPr txBox="1">
            <a:spLocks noChangeArrowheads="1"/>
          </p:cNvSpPr>
          <p:nvPr/>
        </p:nvSpPr>
        <p:spPr bwMode="auto">
          <a:xfrm>
            <a:off x="3620861" y="5477195"/>
            <a:ext cx="1219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$6,435</a:t>
            </a:r>
          </a:p>
        </p:txBody>
      </p:sp>
      <p:sp>
        <p:nvSpPr>
          <p:cNvPr id="15416" name="Text Box 56"/>
          <p:cNvSpPr txBox="1">
            <a:spLocks noChangeArrowheads="1"/>
          </p:cNvSpPr>
          <p:nvPr/>
        </p:nvSpPr>
        <p:spPr bwMode="auto">
          <a:xfrm>
            <a:off x="7983245" y="5775811"/>
            <a:ext cx="762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$18,142</a:t>
            </a:r>
          </a:p>
        </p:txBody>
      </p:sp>
    </p:spTree>
    <p:extLst>
      <p:ext uri="{BB962C8B-B14F-4D97-AF65-F5344CB8AC3E}">
        <p14:creationId xmlns:p14="http://schemas.microsoft.com/office/powerpoint/2010/main" val="920049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6.5  Average Annual Firm and Worker Premium Contributions and Total Premiums for Covered Workers for Single and Family Coverage, by Plan Type,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6.5  Average Annual Firm and Worker Premium Contributions and Total Premiums for Covered Workers for Single and Family Coverage, by Plan Type, 2016</dc:title>
  <dc:creator>Michelle Long</dc:creator>
  <cp:lastModifiedBy>Michelle Long</cp:lastModifiedBy>
  <cp:revision>2</cp:revision>
  <dcterms:created xsi:type="dcterms:W3CDTF">2016-09-07T22:16:24Z</dcterms:created>
  <dcterms:modified xsi:type="dcterms:W3CDTF">2016-09-07T22:21:29Z</dcterms:modified>
</cp:coreProperties>
</file>