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115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742792477454874E-2"/>
          <c:y val="2.3861346350208763E-2"/>
          <c:w val="0.88716688246384623"/>
          <c:h val="0.91297414157775725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Worker Contribution</c:v>
                </c:pt>
              </c:strCache>
            </c:strRef>
          </c:tx>
          <c:spPr>
            <a:solidFill>
              <a:schemeClr val="accent1"/>
            </a:solidFill>
            <a:ln w="12751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  <a:latin typeface="+mj-l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Sheet1!$B$1:$S$1</c:f>
              <c:numCache>
                <c:formatCode>General</c:formatCode>
                <c:ptCount val="18"/>
                <c:pt idx="0">
                  <c:v>2016</c:v>
                </c:pt>
                <c:pt idx="1">
                  <c:v>2015</c:v>
                </c:pt>
                <c:pt idx="2">
                  <c:v>2014</c:v>
                </c:pt>
                <c:pt idx="3">
                  <c:v>2013</c:v>
                </c:pt>
                <c:pt idx="4">
                  <c:v>2012</c:v>
                </c:pt>
                <c:pt idx="5">
                  <c:v>2011</c:v>
                </c:pt>
                <c:pt idx="6">
                  <c:v>2010</c:v>
                </c:pt>
                <c:pt idx="7">
                  <c:v>2009</c:v>
                </c:pt>
                <c:pt idx="8">
                  <c:v>2008</c:v>
                </c:pt>
                <c:pt idx="9">
                  <c:v>2007</c:v>
                </c:pt>
                <c:pt idx="10">
                  <c:v>2006</c:v>
                </c:pt>
                <c:pt idx="11">
                  <c:v>2005</c:v>
                </c:pt>
                <c:pt idx="12">
                  <c:v>2004</c:v>
                </c:pt>
                <c:pt idx="13">
                  <c:v>2003</c:v>
                </c:pt>
                <c:pt idx="14">
                  <c:v>2002</c:v>
                </c:pt>
                <c:pt idx="15">
                  <c:v>2001</c:v>
                </c:pt>
                <c:pt idx="16">
                  <c:v>2000</c:v>
                </c:pt>
                <c:pt idx="17">
                  <c:v>1999</c:v>
                </c:pt>
              </c:numCache>
            </c:numRef>
          </c:cat>
          <c:val>
            <c:numRef>
              <c:f>Sheet1!$B$2:$S$2</c:f>
              <c:numCache>
                <c:formatCode>"$"#,##0</c:formatCode>
                <c:ptCount val="18"/>
                <c:pt idx="0">
                  <c:v>5277</c:v>
                </c:pt>
                <c:pt idx="1">
                  <c:v>4955</c:v>
                </c:pt>
                <c:pt idx="2">
                  <c:v>4823</c:v>
                </c:pt>
                <c:pt idx="3">
                  <c:v>4565</c:v>
                </c:pt>
                <c:pt idx="4">
                  <c:v>4316</c:v>
                </c:pt>
                <c:pt idx="5">
                  <c:v>4129</c:v>
                </c:pt>
                <c:pt idx="6" formatCode="&quot;$&quot;#,##0&quot;*&quot;">
                  <c:v>3997</c:v>
                </c:pt>
                <c:pt idx="7">
                  <c:v>3515</c:v>
                </c:pt>
                <c:pt idx="8">
                  <c:v>3354</c:v>
                </c:pt>
                <c:pt idx="9" formatCode="&quot;$&quot;#,##0&quot;*&quot;">
                  <c:v>3281</c:v>
                </c:pt>
                <c:pt idx="10" formatCode="&quot;$&quot;#,##0&quot;*&quot;">
                  <c:v>2973</c:v>
                </c:pt>
                <c:pt idx="11">
                  <c:v>2713</c:v>
                </c:pt>
                <c:pt idx="12" formatCode="&quot;$&quot;#,##0&quot;*&quot;">
                  <c:v>2661</c:v>
                </c:pt>
                <c:pt idx="13" formatCode="&quot;$&quot;#,##0&quot;*&quot;">
                  <c:v>2412</c:v>
                </c:pt>
                <c:pt idx="14" formatCode="&quot;$&quot;#,##0&quot;*&quot;">
                  <c:v>2137</c:v>
                </c:pt>
                <c:pt idx="15" formatCode="&quot;$&quot;#,##0&quot;*&quot;">
                  <c:v>1787</c:v>
                </c:pt>
                <c:pt idx="16">
                  <c:v>1619</c:v>
                </c:pt>
                <c:pt idx="17">
                  <c:v>1543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Employer Contribution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0">
                    <a:latin typeface="+mj-l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numRef>
              <c:f>Sheet1!$B$1:$S$1</c:f>
              <c:numCache>
                <c:formatCode>General</c:formatCode>
                <c:ptCount val="18"/>
                <c:pt idx="0">
                  <c:v>2016</c:v>
                </c:pt>
                <c:pt idx="1">
                  <c:v>2015</c:v>
                </c:pt>
                <c:pt idx="2">
                  <c:v>2014</c:v>
                </c:pt>
                <c:pt idx="3">
                  <c:v>2013</c:v>
                </c:pt>
                <c:pt idx="4">
                  <c:v>2012</c:v>
                </c:pt>
                <c:pt idx="5">
                  <c:v>2011</c:v>
                </c:pt>
                <c:pt idx="6">
                  <c:v>2010</c:v>
                </c:pt>
                <c:pt idx="7">
                  <c:v>2009</c:v>
                </c:pt>
                <c:pt idx="8">
                  <c:v>2008</c:v>
                </c:pt>
                <c:pt idx="9">
                  <c:v>2007</c:v>
                </c:pt>
                <c:pt idx="10">
                  <c:v>2006</c:v>
                </c:pt>
                <c:pt idx="11">
                  <c:v>2005</c:v>
                </c:pt>
                <c:pt idx="12">
                  <c:v>2004</c:v>
                </c:pt>
                <c:pt idx="13">
                  <c:v>2003</c:v>
                </c:pt>
                <c:pt idx="14">
                  <c:v>2002</c:v>
                </c:pt>
                <c:pt idx="15">
                  <c:v>2001</c:v>
                </c:pt>
                <c:pt idx="16">
                  <c:v>2000</c:v>
                </c:pt>
                <c:pt idx="17">
                  <c:v>1999</c:v>
                </c:pt>
              </c:numCache>
            </c:numRef>
          </c:cat>
          <c:val>
            <c:numRef>
              <c:f>Sheet1!$B$3:$S$3</c:f>
              <c:numCache>
                <c:formatCode>"$"#,##0"*"</c:formatCode>
                <c:ptCount val="18"/>
                <c:pt idx="0" formatCode="&quot;$&quot;#,##0">
                  <c:v>12865</c:v>
                </c:pt>
                <c:pt idx="1">
                  <c:v>12591</c:v>
                </c:pt>
                <c:pt idx="2" formatCode="&quot;$&quot;#,##0">
                  <c:v>12011</c:v>
                </c:pt>
                <c:pt idx="3" formatCode="&quot;$&quot;#,##0">
                  <c:v>11786</c:v>
                </c:pt>
                <c:pt idx="4">
                  <c:v>11429</c:v>
                </c:pt>
                <c:pt idx="5">
                  <c:v>10944</c:v>
                </c:pt>
                <c:pt idx="6" formatCode="&quot;$&quot;#,##0">
                  <c:v>9773</c:v>
                </c:pt>
                <c:pt idx="7">
                  <c:v>9860</c:v>
                </c:pt>
                <c:pt idx="8">
                  <c:v>9325</c:v>
                </c:pt>
                <c:pt idx="9" formatCode="&quot;$&quot;#,##0">
                  <c:v>8824</c:v>
                </c:pt>
                <c:pt idx="10">
                  <c:v>8508</c:v>
                </c:pt>
                <c:pt idx="11">
                  <c:v>8167</c:v>
                </c:pt>
                <c:pt idx="12">
                  <c:v>7289</c:v>
                </c:pt>
                <c:pt idx="13">
                  <c:v>6657</c:v>
                </c:pt>
                <c:pt idx="14">
                  <c:v>5866</c:v>
                </c:pt>
                <c:pt idx="15">
                  <c:v>5274</c:v>
                </c:pt>
                <c:pt idx="16">
                  <c:v>4819</c:v>
                </c:pt>
                <c:pt idx="17" formatCode="&quot;$&quot;#,##0">
                  <c:v>4247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382632064"/>
        <c:axId val="417431896"/>
      </c:barChart>
      <c:catAx>
        <c:axId val="38263206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3188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00" b="1" i="0" u="none" strike="noStrike" baseline="0">
                <a:solidFill>
                  <a:schemeClr val="tx1"/>
                </a:solidFill>
                <a:latin typeface="+mj-lt"/>
                <a:ea typeface="Tahoma"/>
                <a:cs typeface="Tahoma"/>
              </a:defRPr>
            </a:pPr>
            <a:endParaRPr lang="en-US"/>
          </a:p>
        </c:txPr>
        <c:crossAx val="41743189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417431896"/>
        <c:scaling>
          <c:orientation val="minMax"/>
        </c:scaling>
        <c:delete val="1"/>
        <c:axPos val="b"/>
        <c:numFmt formatCode="\$#,##0" sourceLinked="0"/>
        <c:majorTickMark val="out"/>
        <c:minorTickMark val="none"/>
        <c:tickLblPos val="nextTo"/>
        <c:crossAx val="382632064"/>
        <c:crosses val="autoZero"/>
        <c:crossBetween val="between"/>
      </c:valAx>
      <c:spPr>
        <a:noFill/>
        <a:ln w="25501">
          <a:noFill/>
        </a:ln>
      </c:spPr>
    </c:plotArea>
    <c:legend>
      <c:legendPos val="r"/>
      <c:layout>
        <c:manualLayout>
          <c:xMode val="edge"/>
          <c:yMode val="edge"/>
          <c:x val="0.60427484920010499"/>
          <c:y val="5.399303246340012E-2"/>
          <c:w val="0.25755173045229779"/>
          <c:h val="0.13093317181506184"/>
        </c:manualLayout>
      </c:layout>
      <c:overlay val="0"/>
      <c:spPr>
        <a:noFill/>
        <a:ln w="3188">
          <a:noFill/>
          <a:prstDash val="solid"/>
        </a:ln>
      </c:spPr>
      <c:txPr>
        <a:bodyPr/>
        <a:lstStyle/>
        <a:p>
          <a:pPr>
            <a:defRPr sz="1200" b="1" i="0" u="none" strike="noStrike" baseline="0">
              <a:solidFill>
                <a:schemeClr val="tx1"/>
              </a:solidFill>
              <a:latin typeface="+mj-lt"/>
              <a:ea typeface="Tahoma"/>
              <a:cs typeface="Tahoma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2033" b="1" i="0" u="none" strike="noStrike" baseline="0">
          <a:solidFill>
            <a:schemeClr val="tx1"/>
          </a:solidFill>
          <a:latin typeface="Tahoma"/>
          <a:ea typeface="Tahoma"/>
          <a:cs typeface="Tahoma"/>
        </a:defRPr>
      </a:pPr>
      <a:endParaRPr lang="en-US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0.8623</cdr:x>
      <cdr:y>0.88069</cdr:y>
    </cdr:from>
    <cdr:to>
      <cdr:x>0.97245</cdr:x>
      <cdr:y>0.93509</cdr:y>
    </cdr:to>
    <cdr:sp macro="" textlink="">
      <cdr:nvSpPr>
        <cdr:cNvPr id="2" name="Text Box 16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351357" y="4484959"/>
          <a:ext cx="1066800" cy="27699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algn="ctr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spcBef>
              <a:spcPct val="50000"/>
            </a:spcBef>
          </a:pPr>
          <a:r>
            <a:rPr lang="en-US" sz="1200" b="1" dirty="0">
              <a:latin typeface="+mj-lt"/>
            </a:rPr>
            <a:t>$</a:t>
          </a:r>
          <a:r>
            <a:rPr lang="en-US" sz="1200" b="1" dirty="0" smtClean="0">
              <a:latin typeface="+mj-lt"/>
            </a:rPr>
            <a:t>18,142*</a:t>
          </a:r>
          <a:endParaRPr lang="en-US" sz="1200" b="1" dirty="0">
            <a:latin typeface="+mj-lt"/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566573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1638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34651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472228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449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39628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Object 2"/>
          <p:cNvGraphicFramePr>
            <a:graphicFrameLocks noChangeAspect="1"/>
          </p:cNvGraphicFramePr>
          <p:nvPr>
            <p:extLst/>
          </p:nvPr>
        </p:nvGraphicFramePr>
        <p:xfrm>
          <a:off x="-152400" y="1231076"/>
          <a:ext cx="9685020" cy="50925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3795" name="Text Box 3"/>
          <p:cNvSpPr txBox="1">
            <a:spLocks noChangeArrowheads="1"/>
          </p:cNvSpPr>
          <p:nvPr/>
        </p:nvSpPr>
        <p:spPr bwMode="auto">
          <a:xfrm>
            <a:off x="0" y="0"/>
            <a:ext cx="8534400" cy="120032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400" b="1" dirty="0">
                <a:latin typeface="+mj-lt"/>
              </a:rPr>
              <a:t>Exhibit 6.4</a:t>
            </a:r>
          </a:p>
          <a:p>
            <a:r>
              <a:rPr lang="en-US" sz="2400" b="1" dirty="0">
                <a:latin typeface="+mj-lt"/>
              </a:rPr>
              <a:t>Average Annual Worker and Employer Contributions to Premiums and Total Premiums for Family Coverage, </a:t>
            </a:r>
            <a:r>
              <a:rPr lang="en-US" sz="2400" b="1" dirty="0" smtClean="0">
                <a:latin typeface="+mj-lt"/>
              </a:rPr>
              <a:t>1999-2016</a:t>
            </a:r>
            <a:endParaRPr lang="en-US" sz="2400" b="1" dirty="0">
              <a:latin typeface="+mj-lt"/>
            </a:endParaRPr>
          </a:p>
        </p:txBody>
      </p:sp>
      <p:sp>
        <p:nvSpPr>
          <p:cNvPr id="33796" name="Text Box 4"/>
          <p:cNvSpPr txBox="1">
            <a:spLocks noChangeArrowheads="1"/>
          </p:cNvSpPr>
          <p:nvPr/>
        </p:nvSpPr>
        <p:spPr bwMode="auto">
          <a:xfrm>
            <a:off x="0" y="6342474"/>
            <a:ext cx="8305800" cy="51552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100" dirty="0" smtClean="0">
                <a:latin typeface="+mj-lt"/>
              </a:rPr>
              <a:t>*Estimate </a:t>
            </a:r>
            <a:r>
              <a:rPr lang="en-US" sz="1100" dirty="0">
                <a:latin typeface="+mj-lt"/>
              </a:rPr>
              <a:t>is statistically different from estimate for the previous year shown (</a:t>
            </a:r>
            <a:r>
              <a:rPr lang="en-US" sz="1100" dirty="0" smtClean="0">
                <a:latin typeface="+mj-lt"/>
              </a:rPr>
              <a:t>p &lt; .</a:t>
            </a:r>
            <a:r>
              <a:rPr lang="en-US" sz="1100" dirty="0">
                <a:latin typeface="+mj-lt"/>
              </a:rPr>
              <a:t>05). </a:t>
            </a:r>
          </a:p>
          <a:p>
            <a:pPr>
              <a:spcBef>
                <a:spcPct val="50000"/>
              </a:spcBef>
            </a:pPr>
            <a:r>
              <a:rPr lang="en-US" sz="1100" dirty="0" smtClean="0">
                <a:latin typeface="+mj-lt"/>
              </a:rPr>
              <a:t>SOURCE:  </a:t>
            </a:r>
            <a:r>
              <a:rPr lang="en-US" sz="1100" dirty="0">
                <a:latin typeface="+mj-lt"/>
              </a:rPr>
              <a:t>Kaiser/HRET Survey of Employer-Sponsored Health Benefits, </a:t>
            </a:r>
            <a:r>
              <a:rPr lang="en-US" sz="1100" dirty="0" smtClean="0">
                <a:latin typeface="+mj-lt"/>
              </a:rPr>
              <a:t>1999-2016.</a:t>
            </a:r>
            <a:endParaRPr lang="en-US" sz="1100" dirty="0">
              <a:latin typeface="+mj-lt"/>
            </a:endParaRPr>
          </a:p>
        </p:txBody>
      </p:sp>
      <p:sp>
        <p:nvSpPr>
          <p:cNvPr id="33797" name="Text Box 5"/>
          <p:cNvSpPr txBox="1">
            <a:spLocks noChangeArrowheads="1"/>
          </p:cNvSpPr>
          <p:nvPr/>
        </p:nvSpPr>
        <p:spPr bwMode="auto">
          <a:xfrm>
            <a:off x="2903220" y="1315567"/>
            <a:ext cx="1066800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100" b="1" dirty="0">
                <a:latin typeface="+mj-lt"/>
              </a:rPr>
              <a:t>$</a:t>
            </a:r>
            <a:r>
              <a:rPr lang="en-US" sz="1200" b="1" dirty="0">
                <a:latin typeface="+mj-lt"/>
              </a:rPr>
              <a:t>5,791</a:t>
            </a:r>
            <a:endParaRPr lang="en-US" sz="1100" b="1" dirty="0">
              <a:latin typeface="+mj-lt"/>
            </a:endParaRPr>
          </a:p>
        </p:txBody>
      </p:sp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3276600" y="1579464"/>
            <a:ext cx="1066800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 dirty="0">
                <a:latin typeface="+mj-lt"/>
              </a:rPr>
              <a:t>$6,438*</a:t>
            </a:r>
          </a:p>
        </p:txBody>
      </p:sp>
      <p:sp>
        <p:nvSpPr>
          <p:cNvPr id="33799" name="Text Box 7"/>
          <p:cNvSpPr txBox="1">
            <a:spLocks noChangeArrowheads="1"/>
          </p:cNvSpPr>
          <p:nvPr/>
        </p:nvSpPr>
        <p:spPr bwMode="auto">
          <a:xfrm>
            <a:off x="3554764" y="1865465"/>
            <a:ext cx="1066800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 dirty="0">
                <a:latin typeface="+mj-lt"/>
              </a:rPr>
              <a:t>$7,061*</a:t>
            </a:r>
          </a:p>
        </p:txBody>
      </p:sp>
      <p:sp>
        <p:nvSpPr>
          <p:cNvPr id="33800" name="Text Box 8"/>
          <p:cNvSpPr txBox="1">
            <a:spLocks noChangeArrowheads="1"/>
          </p:cNvSpPr>
          <p:nvPr/>
        </p:nvSpPr>
        <p:spPr bwMode="auto">
          <a:xfrm>
            <a:off x="3970020" y="2111915"/>
            <a:ext cx="1066800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 dirty="0">
                <a:latin typeface="+mj-lt"/>
              </a:rPr>
              <a:t>$8,003*</a:t>
            </a:r>
          </a:p>
        </p:txBody>
      </p:sp>
      <p:sp>
        <p:nvSpPr>
          <p:cNvPr id="33801" name="Text Box 9"/>
          <p:cNvSpPr txBox="1">
            <a:spLocks noChangeArrowheads="1"/>
          </p:cNvSpPr>
          <p:nvPr/>
        </p:nvSpPr>
        <p:spPr bwMode="auto">
          <a:xfrm>
            <a:off x="4448762" y="2375812"/>
            <a:ext cx="1066800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 dirty="0">
                <a:latin typeface="+mj-lt"/>
              </a:rPr>
              <a:t>$9,068*</a:t>
            </a:r>
          </a:p>
        </p:txBody>
      </p:sp>
      <p:sp>
        <p:nvSpPr>
          <p:cNvPr id="33802" name="Text Box 10"/>
          <p:cNvSpPr txBox="1">
            <a:spLocks noChangeArrowheads="1"/>
          </p:cNvSpPr>
          <p:nvPr/>
        </p:nvSpPr>
        <p:spPr bwMode="auto">
          <a:xfrm>
            <a:off x="4800600" y="2625738"/>
            <a:ext cx="1066800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 dirty="0">
                <a:latin typeface="+mj-lt"/>
              </a:rPr>
              <a:t>$9,950*</a:t>
            </a:r>
          </a:p>
        </p:txBody>
      </p:sp>
      <p:sp>
        <p:nvSpPr>
          <p:cNvPr id="33803" name="Text Box 11"/>
          <p:cNvSpPr txBox="1">
            <a:spLocks noChangeArrowheads="1"/>
          </p:cNvSpPr>
          <p:nvPr/>
        </p:nvSpPr>
        <p:spPr bwMode="auto">
          <a:xfrm>
            <a:off x="5257800" y="2882139"/>
            <a:ext cx="1066800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 dirty="0">
                <a:latin typeface="+mj-lt"/>
              </a:rPr>
              <a:t>$10,880*</a:t>
            </a:r>
          </a:p>
        </p:txBody>
      </p:sp>
      <p:sp>
        <p:nvSpPr>
          <p:cNvPr id="33804" name="Text Box 12"/>
          <p:cNvSpPr txBox="1">
            <a:spLocks noChangeArrowheads="1"/>
          </p:cNvSpPr>
          <p:nvPr/>
        </p:nvSpPr>
        <p:spPr bwMode="auto">
          <a:xfrm>
            <a:off x="5515562" y="3151742"/>
            <a:ext cx="1066800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 dirty="0">
                <a:latin typeface="+mj-lt"/>
              </a:rPr>
              <a:t>$11,480*</a:t>
            </a:r>
          </a:p>
        </p:txBody>
      </p:sp>
      <p:sp>
        <p:nvSpPr>
          <p:cNvPr id="33805" name="Text Box 13"/>
          <p:cNvSpPr txBox="1">
            <a:spLocks noChangeArrowheads="1"/>
          </p:cNvSpPr>
          <p:nvPr/>
        </p:nvSpPr>
        <p:spPr bwMode="auto">
          <a:xfrm>
            <a:off x="5791200" y="3402770"/>
            <a:ext cx="1066800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 dirty="0">
                <a:latin typeface="+mj-lt"/>
              </a:rPr>
              <a:t>$12,106*</a:t>
            </a:r>
          </a:p>
        </p:txBody>
      </p:sp>
      <p:sp>
        <p:nvSpPr>
          <p:cNvPr id="33807" name="Text Box 15"/>
          <p:cNvSpPr txBox="1">
            <a:spLocks noChangeArrowheads="1"/>
          </p:cNvSpPr>
          <p:nvPr/>
        </p:nvSpPr>
        <p:spPr bwMode="auto">
          <a:xfrm>
            <a:off x="6028155" y="3664057"/>
            <a:ext cx="1066800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 dirty="0">
                <a:latin typeface="+mj-lt"/>
              </a:rPr>
              <a:t>$12,680*</a:t>
            </a:r>
          </a:p>
        </p:txBody>
      </p:sp>
      <p:sp>
        <p:nvSpPr>
          <p:cNvPr id="33808" name="Text Box 16"/>
          <p:cNvSpPr txBox="1">
            <a:spLocks noChangeArrowheads="1"/>
          </p:cNvSpPr>
          <p:nvPr/>
        </p:nvSpPr>
        <p:spPr bwMode="auto">
          <a:xfrm>
            <a:off x="6303885" y="3915085"/>
            <a:ext cx="1066800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 dirty="0">
                <a:latin typeface="+mj-lt"/>
              </a:rPr>
              <a:t>$13,375*</a:t>
            </a:r>
          </a:p>
        </p:txBody>
      </p:sp>
      <p:sp>
        <p:nvSpPr>
          <p:cNvPr id="18" name="Text Box 16"/>
          <p:cNvSpPr txBox="1">
            <a:spLocks noChangeArrowheads="1"/>
          </p:cNvSpPr>
          <p:nvPr/>
        </p:nvSpPr>
        <p:spPr bwMode="auto">
          <a:xfrm>
            <a:off x="6477000" y="4171680"/>
            <a:ext cx="1066800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100" b="1" dirty="0">
                <a:latin typeface="+mj-lt"/>
              </a:rPr>
              <a:t>$</a:t>
            </a:r>
            <a:r>
              <a:rPr lang="en-US" sz="1200" b="1" dirty="0" smtClean="0">
                <a:latin typeface="+mj-lt"/>
              </a:rPr>
              <a:t>13,770</a:t>
            </a:r>
            <a:r>
              <a:rPr lang="en-US" sz="1100" b="1" dirty="0" smtClean="0">
                <a:latin typeface="+mj-lt"/>
              </a:rPr>
              <a:t>*</a:t>
            </a:r>
            <a:endParaRPr lang="en-US" sz="1100" b="1" dirty="0">
              <a:latin typeface="+mj-lt"/>
            </a:endParaRPr>
          </a:p>
        </p:txBody>
      </p:sp>
      <p:sp>
        <p:nvSpPr>
          <p:cNvPr id="19" name="Text Box 16"/>
          <p:cNvSpPr txBox="1">
            <a:spLocks noChangeArrowheads="1"/>
          </p:cNvSpPr>
          <p:nvPr/>
        </p:nvSpPr>
        <p:spPr bwMode="auto">
          <a:xfrm>
            <a:off x="7010400" y="4447908"/>
            <a:ext cx="1066800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100" b="1" dirty="0">
                <a:latin typeface="+mj-lt"/>
              </a:rPr>
              <a:t>$</a:t>
            </a:r>
            <a:r>
              <a:rPr lang="en-US" sz="1200" b="1" dirty="0" smtClean="0">
                <a:latin typeface="+mj-lt"/>
              </a:rPr>
              <a:t>15,073</a:t>
            </a:r>
            <a:r>
              <a:rPr lang="en-US" sz="1100" b="1" dirty="0" smtClean="0">
                <a:latin typeface="+mj-lt"/>
              </a:rPr>
              <a:t>*</a:t>
            </a:r>
            <a:endParaRPr lang="en-US" sz="1100" b="1" dirty="0">
              <a:latin typeface="+mj-lt"/>
            </a:endParaRPr>
          </a:p>
        </p:txBody>
      </p:sp>
      <p:sp>
        <p:nvSpPr>
          <p:cNvPr id="20" name="Text Box 16"/>
          <p:cNvSpPr txBox="1">
            <a:spLocks noChangeArrowheads="1"/>
          </p:cNvSpPr>
          <p:nvPr/>
        </p:nvSpPr>
        <p:spPr bwMode="auto">
          <a:xfrm>
            <a:off x="7312670" y="4698626"/>
            <a:ext cx="1066800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100" b="1" dirty="0">
                <a:latin typeface="+mj-lt"/>
              </a:rPr>
              <a:t>$</a:t>
            </a:r>
            <a:r>
              <a:rPr lang="en-US" sz="1200" b="1" dirty="0" smtClean="0">
                <a:latin typeface="+mj-lt"/>
              </a:rPr>
              <a:t>15,745</a:t>
            </a:r>
            <a:r>
              <a:rPr lang="en-US" sz="1100" b="1" dirty="0" smtClean="0">
                <a:latin typeface="+mj-lt"/>
              </a:rPr>
              <a:t>*</a:t>
            </a:r>
            <a:endParaRPr lang="en-US" sz="1100" b="1" dirty="0">
              <a:latin typeface="+mj-lt"/>
            </a:endParaRPr>
          </a:p>
        </p:txBody>
      </p:sp>
      <p:sp>
        <p:nvSpPr>
          <p:cNvPr id="21" name="Text Box 16"/>
          <p:cNvSpPr txBox="1">
            <a:spLocks noChangeArrowheads="1"/>
          </p:cNvSpPr>
          <p:nvPr/>
        </p:nvSpPr>
        <p:spPr bwMode="auto">
          <a:xfrm>
            <a:off x="7543800" y="4944939"/>
            <a:ext cx="1066800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100" b="1" dirty="0">
                <a:latin typeface="+mj-lt"/>
              </a:rPr>
              <a:t>$</a:t>
            </a:r>
            <a:r>
              <a:rPr lang="en-US" sz="1200" b="1" dirty="0" smtClean="0">
                <a:latin typeface="+mj-lt"/>
              </a:rPr>
              <a:t>16,351</a:t>
            </a:r>
            <a:r>
              <a:rPr lang="en-US" sz="1100" b="1" dirty="0" smtClean="0">
                <a:latin typeface="+mj-lt"/>
              </a:rPr>
              <a:t>*</a:t>
            </a:r>
            <a:endParaRPr lang="en-US" sz="1100" b="1" dirty="0">
              <a:latin typeface="+mj-lt"/>
            </a:endParaRPr>
          </a:p>
        </p:txBody>
      </p:sp>
      <p:sp>
        <p:nvSpPr>
          <p:cNvPr id="22" name="Text Box 16"/>
          <p:cNvSpPr txBox="1">
            <a:spLocks noChangeArrowheads="1"/>
          </p:cNvSpPr>
          <p:nvPr/>
        </p:nvSpPr>
        <p:spPr bwMode="auto">
          <a:xfrm>
            <a:off x="7817957" y="5221938"/>
            <a:ext cx="1066800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 dirty="0">
                <a:latin typeface="+mj-lt"/>
              </a:rPr>
              <a:t>$</a:t>
            </a:r>
            <a:r>
              <a:rPr lang="en-US" sz="1200" b="1" dirty="0" smtClean="0">
                <a:latin typeface="+mj-lt"/>
              </a:rPr>
              <a:t>16,834*</a:t>
            </a:r>
            <a:endParaRPr lang="en-US" sz="1200" b="1" dirty="0">
              <a:latin typeface="+mj-lt"/>
            </a:endParaRPr>
          </a:p>
        </p:txBody>
      </p:sp>
      <p:sp>
        <p:nvSpPr>
          <p:cNvPr id="23" name="Text Box 16"/>
          <p:cNvSpPr txBox="1">
            <a:spLocks noChangeArrowheads="1"/>
          </p:cNvSpPr>
          <p:nvPr/>
        </p:nvSpPr>
        <p:spPr bwMode="auto">
          <a:xfrm>
            <a:off x="8092114" y="5468251"/>
            <a:ext cx="1066800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 dirty="0">
                <a:latin typeface="+mj-lt"/>
              </a:rPr>
              <a:t>$</a:t>
            </a:r>
            <a:r>
              <a:rPr lang="en-US" sz="1200" b="1" dirty="0" smtClean="0">
                <a:latin typeface="+mj-lt"/>
              </a:rPr>
              <a:t>17,545*</a:t>
            </a:r>
            <a:endParaRPr lang="en-US" sz="12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03622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100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Meta Offc Pro</vt:lpstr>
      <vt:lpstr>Tahoma</vt:lpstr>
      <vt:lpstr>KFF Slide Template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Michelle Long</dc:creator>
  <cp:lastModifiedBy>Michelle Long</cp:lastModifiedBy>
  <cp:revision>3</cp:revision>
  <dcterms:created xsi:type="dcterms:W3CDTF">2016-09-07T22:16:25Z</dcterms:created>
  <dcterms:modified xsi:type="dcterms:W3CDTF">2016-09-09T21:59:16Z</dcterms:modified>
</cp:coreProperties>
</file>